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3457"/>
    <p:restoredTop sz="94702"/>
  </p:normalViewPr>
  <p:slideViewPr>
    <p:cSldViewPr snapToGrid="0">
      <p:cViewPr varScale="1">
        <p:scale>
          <a:sx n="152" d="100"/>
          <a:sy n="152" d="100"/>
        </p:scale>
        <p:origin x="19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768E0-A4A7-B445-8F90-1A1E391539B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F049-BF23-A143-BFED-43EBAD5F7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7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2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0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5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6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9B0D-EB42-FDEF-9306-E9162C1E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CDA33-EC6A-55F7-DE0D-D305D7C96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9DB37-0A7B-0142-882F-A795E3BC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803D-DADE-BDAC-D42D-9BEA369E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6B18-A7F2-B495-B2E0-B2338EF2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352C-2B2F-8ED3-1A10-BCD73418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4CE04-2D88-21AA-6FC9-B9E0A2EE4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B99C-A73A-5604-5AD0-141B8D4B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4804B-B1CB-DF08-B9A7-14D67E07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7BDC6-C150-4A60-54CA-EBF1D3A8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1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AC434-40CD-DAEB-8BDD-A4D4CA732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1D164-3435-7EFB-0CCF-B3F4A88E3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33606-C6DA-7523-1542-723D61FF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4B917-DF81-E5B0-4486-D916EF0F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6B44-DA5B-EFA1-A1DF-4AD79823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28AF-B891-3AB7-0FB9-D360C7EB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8CC4-B436-9E25-67BA-FB5CD60B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M Sans 14pt" pitchFamily="2" charset="77"/>
              </a:defRPr>
            </a:lvl1pPr>
            <a:lvl2pPr>
              <a:defRPr>
                <a:latin typeface="DM Sans 14pt" pitchFamily="2" charset="77"/>
              </a:defRPr>
            </a:lvl2pPr>
            <a:lvl3pPr>
              <a:defRPr>
                <a:latin typeface="DM Sans 14pt" pitchFamily="2" charset="77"/>
              </a:defRPr>
            </a:lvl3pPr>
            <a:lvl4pPr>
              <a:defRPr>
                <a:latin typeface="DM Sans 14pt" pitchFamily="2" charset="77"/>
              </a:defRPr>
            </a:lvl4pPr>
            <a:lvl5pPr>
              <a:defRPr>
                <a:latin typeface="DM Sans 14p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2AB72-0A7E-B8BC-5A14-7391A18D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M Sans 14pt" pitchFamily="2" charset="77"/>
              </a:defRPr>
            </a:lvl1pPr>
          </a:lstStyle>
          <a:p>
            <a:fld id="{ABA41F17-7669-DA40-9E1B-F40B0EBCF8DD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C117-2DF8-A76D-86C0-56AE38C1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M Sans 14p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C5124-5898-5CBA-1233-B0C7CA9D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M Sans 14pt" pitchFamily="2" charset="77"/>
              </a:defRPr>
            </a:lvl1pPr>
          </a:lstStyle>
          <a:p>
            <a:fld id="{4BE68876-720E-B841-85CE-401B0065E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9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7E7E-D0B9-6B16-CC4C-8D5CDC0E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7D10E-4D39-E538-AF9F-D53DDC4B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713-2258-F9ED-D1E6-51DC6BC8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15205-F93C-B1F0-026B-4CC3267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C5B1-CE1D-C021-EA5F-CF8F944C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02BB-A795-2560-9296-407E37EE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EB18C-F97D-C30D-AC4F-AD998750B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8C7F4-032C-8598-AFD0-9ED108A3E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B7228-55EE-043F-541F-47C31F76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31852-33EF-7588-9CCA-B13E6D68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177B3-27B5-E18D-DC15-A72AF7B5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4990-F92C-BA6A-BAF6-1E860603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91F68-D4D9-3D4A-77F4-A184E714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A0905-1CEC-7A7A-6A8F-D9F7D4DB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F7409-F590-7875-523C-4EF99D713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9A2FC-9054-D1D8-3BF7-BC72AE486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EDA39-67AA-6030-1317-EB421242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B8AE0-E4AE-BC7F-2409-561A5C4E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3E286-9BD8-2B18-846E-D22FEA68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B87E-B3A3-441C-6033-93B4422E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CDEA4-7E8F-200A-BD82-6D150D71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C9316-1861-F78A-00E8-3A597453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4F5A7-D1C0-5FDC-1D9C-068C6D3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7C3BB-56DE-2655-1CB7-1122B5BB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06ED0-851B-9780-1225-1A4D9DFF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9B8E1-FD8C-CB86-42AA-698803CD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291F-788E-03C5-8FAD-581DE912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859B1-7788-8FB6-61CF-51313CFA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4A14E-2DD7-45E0-22EA-D727A840F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63860-AC1F-3E28-3D6E-A5D3FA91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29895-A160-30BD-573C-41C78793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26A29-81B6-727F-A8E6-BA9A0110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D9AD-8F73-C0FE-7D14-53D2109E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44999-09B1-060E-9CDC-16DA57BAC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183E8-76CD-57B3-DBFE-158CA5887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FE461-6AD9-30E8-13B4-273FCE43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F86EF-1121-8A98-0CFA-940A28DE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80E90-C2FE-C9D2-756D-11F86D69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9D34B-271F-3DD4-1E07-F6636952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CE32D-B50D-C89E-CE23-B31E946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F544-240E-E5DC-D56C-1F9ADB480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41F17-7669-DA40-9E1B-F40B0EBCF8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E056-995F-A9A5-D3C7-B9B6C877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ABFE6-4FCF-6D53-250A-1760D8702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ormorant" pitchFamily="2" charset="77"/>
          <a:ea typeface="Cormorant" pitchFamily="2" charset="77"/>
          <a:cs typeface="Cormorant" pitchFamily="2" charset="77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DM Sans 14pt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1" i="0" kern="1200">
          <a:solidFill>
            <a:srgbClr val="0096FF"/>
          </a:solidFill>
          <a:latin typeface="DM Sans 14pt" pitchFamily="2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DM Sans 14pt" pitchFamily="2" charset="77"/>
          <a:ea typeface="+mn-ea"/>
          <a:cs typeface="+mn-cs"/>
        </a:defRPr>
      </a:lvl3pPr>
      <a:lvl4pPr marL="0" indent="0" algn="l" defTabSz="914400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DM Sans 14p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DM Sans 14p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3EDE-3422-70CA-A3EB-7D0794A9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lines&#10;&#10;AI-generated content may be incorrect.">
            <a:extLst>
              <a:ext uri="{FF2B5EF4-FFF2-40B4-BE49-F238E27FC236}">
                <a16:creationId xmlns:a16="http://schemas.microsoft.com/office/drawing/2014/main" id="{A62F522B-C6D8-153F-8060-4C7343A3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5" y="938676"/>
            <a:ext cx="10290037" cy="5026695"/>
          </a:xfrm>
          <a:prstGeom prst="rect">
            <a:avLst/>
          </a:prstGeom>
        </p:spPr>
      </p:pic>
      <p:pic>
        <p:nvPicPr>
          <p:cNvPr id="6" name="Picture 5" descr="A blue line on a planet&#10;&#10;AI-generated content may be incorrect.">
            <a:extLst>
              <a:ext uri="{FF2B5EF4-FFF2-40B4-BE49-F238E27FC236}">
                <a16:creationId xmlns:a16="http://schemas.microsoft.com/office/drawing/2014/main" id="{7897B6C3-2906-29A8-6FC1-83F4416D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082" y="43686"/>
            <a:ext cx="6019918" cy="6019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2FDC1-06F8-EA50-BCB6-205E96DAFA2D}"/>
              </a:ext>
            </a:extLst>
          </p:cNvPr>
          <p:cNvSpPr txBox="1"/>
          <p:nvPr/>
        </p:nvSpPr>
        <p:spPr>
          <a:xfrm>
            <a:off x="1182915" y="1330377"/>
            <a:ext cx="6059714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Schweizer</a:t>
            </a:r>
          </a:p>
          <a:p>
            <a:pPr>
              <a:lnSpc>
                <a:spcPts val="4400"/>
              </a:lnSpc>
            </a:pP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Zusammenarbeit </a:t>
            </a:r>
            <a:br>
              <a:rPr lang="en-GB" sz="40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</a:b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in der </a:t>
            </a:r>
            <a:r>
              <a:rPr lang="en-GB" sz="4000" b="1" i="0" u="none" strike="noStrike" dirty="0">
                <a:solidFill>
                  <a:srgbClr val="0096FF"/>
                </a:solidFill>
                <a:effectLst/>
                <a:latin typeface="Cormorant"/>
              </a:rPr>
              <a:t>Mekong-Region</a:t>
            </a:r>
            <a:r>
              <a:rPr lang="en-GB" sz="4000" b="0" i="0" u="none" strike="noStrike" dirty="0">
                <a:solidFill>
                  <a:srgbClr val="0096FF"/>
                </a:solidFill>
                <a:effectLst/>
                <a:latin typeface="DM Sans" pitchFamily="2" charset="77"/>
              </a:rPr>
              <a:t> </a:t>
            </a:r>
          </a:p>
          <a:p>
            <a:pPr>
              <a:lnSpc>
                <a:spcPts val="4400"/>
              </a:lnSpc>
            </a:pPr>
            <a:r>
              <a:rPr lang="en-GB" sz="40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im</a:t>
            </a:r>
            <a:r>
              <a:rPr lang="en-GB" sz="4000" dirty="0">
                <a:solidFill>
                  <a:srgbClr val="000000"/>
                </a:solidFill>
                <a:latin typeface="DM Sans" pitchFamily="2" charset="77"/>
              </a:rPr>
              <a:t> </a:t>
            </a:r>
            <a:r>
              <a:rPr lang="en-GB" sz="4000" b="1" i="0" u="none" strike="noStrike" dirty="0">
                <a:solidFill>
                  <a:srgbClr val="0096FF"/>
                </a:solidFill>
                <a:effectLst/>
                <a:latin typeface="Cormorant"/>
              </a:rPr>
              <a:t>ASEAN-</a:t>
            </a:r>
            <a:r>
              <a:rPr lang="en-GB" sz="4000" b="1" i="0" u="none" strike="noStrike" dirty="0" err="1">
                <a:solidFill>
                  <a:srgbClr val="0096FF"/>
                </a:solidFill>
                <a:effectLst/>
                <a:latin typeface="Cormorant"/>
              </a:rPr>
              <a:t>Kontext</a:t>
            </a:r>
            <a:endParaRPr lang="en-GB" sz="4000" b="0" i="0" u="none" strike="noStrike" dirty="0">
              <a:solidFill>
                <a:srgbClr val="0096FF"/>
              </a:solidFill>
              <a:effectLst/>
              <a:latin typeface="DM Sans" pitchFamily="2" charset="77"/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66693-3BE7-D14C-CB66-495EB15CE113}"/>
              </a:ext>
            </a:extLst>
          </p:cNvPr>
          <p:cNvSpPr txBox="1"/>
          <p:nvPr/>
        </p:nvSpPr>
        <p:spPr>
          <a:xfrm>
            <a:off x="1182915" y="3843623"/>
            <a:ext cx="6465134" cy="2024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Brücken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bauen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für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eine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nachhaltige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Zukunft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  <a:p>
            <a:pPr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Die Schweiz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stolz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darauf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Ländern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Mekong-Region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zusammenzuarbeiten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um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gemeinsame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Entwicklungsherausforderungen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bewältigen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Dabei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nutzen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wir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jahrzehntelange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Erfahrung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in der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Förderung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inklusiven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Wachstums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Nachhaltigkeit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regionaler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Zusammenarbeit, um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nachhaltige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Entwicklung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voranzutreiben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Gemeinsam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wollen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wir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Herausforderungen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Chancen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für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Millionen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von Menschen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verwandeln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friedliche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stabile und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prosperierende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Region in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Südostasien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sicherstellen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  <a:p>
            <a:pPr>
              <a:lnSpc>
                <a:spcPts val="190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882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sia with green countries/regions&#10;&#10;AI-generated content may be incorrect.">
            <a:extLst>
              <a:ext uri="{FF2B5EF4-FFF2-40B4-BE49-F238E27FC236}">
                <a16:creationId xmlns:a16="http://schemas.microsoft.com/office/drawing/2014/main" id="{DFEEB24B-27B1-FBCF-782A-00EC961A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4" y="1100941"/>
            <a:ext cx="5275952" cy="4856979"/>
          </a:xfrm>
          <a:prstGeom prst="rect">
            <a:avLst/>
          </a:prstGeom>
        </p:spPr>
      </p:pic>
      <p:pic>
        <p:nvPicPr>
          <p:cNvPr id="10" name="Picture 9" descr="A map of a river&#10;&#10;AI-generated content may be incorrect.">
            <a:extLst>
              <a:ext uri="{FF2B5EF4-FFF2-40B4-BE49-F238E27FC236}">
                <a16:creationId xmlns:a16="http://schemas.microsoft.com/office/drawing/2014/main" id="{CF5B2B4F-8C0B-26AF-30E5-55B2539698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31791" t="1705" r="23273" b="2260"/>
          <a:stretch>
            <a:fillRect/>
          </a:stretch>
        </p:blipFill>
        <p:spPr>
          <a:xfrm>
            <a:off x="9219946" y="1971614"/>
            <a:ext cx="2772000" cy="3204000"/>
          </a:xfrm>
          <a:prstGeom prst="roundRect">
            <a:avLst>
              <a:gd name="adj" fmla="val 9667"/>
            </a:avLst>
          </a:prstGeom>
          <a:ln w="3175">
            <a:solidFill>
              <a:srgbClr val="0096FF"/>
            </a:solidFill>
          </a:ln>
        </p:spPr>
      </p:pic>
      <p:pic>
        <p:nvPicPr>
          <p:cNvPr id="11" name="Picture 10" descr="A close-up of a river&#10;&#10;AI-generated content may be incorrect.">
            <a:extLst>
              <a:ext uri="{FF2B5EF4-FFF2-40B4-BE49-F238E27FC236}">
                <a16:creationId xmlns:a16="http://schemas.microsoft.com/office/drawing/2014/main" id="{70BC58B6-DBD7-3F52-9D4A-9053A16FB30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38304" t="-18769" b="1442"/>
          <a:stretch>
            <a:fillRect/>
          </a:stretch>
        </p:blipFill>
        <p:spPr>
          <a:xfrm>
            <a:off x="6426493" y="697584"/>
            <a:ext cx="2596601" cy="2664000"/>
          </a:xfrm>
          <a:prstGeom prst="roundRect">
            <a:avLst>
              <a:gd name="adj" fmla="val 9803"/>
            </a:avLst>
          </a:prstGeom>
          <a:ln w="3175">
            <a:solidFill>
              <a:srgbClr val="0096FF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22C546-E065-E4E7-B257-06C214D73DE8}"/>
              </a:ext>
            </a:extLst>
          </p:cNvPr>
          <p:cNvSpPr txBox="1"/>
          <p:nvPr/>
        </p:nvSpPr>
        <p:spPr>
          <a:xfrm>
            <a:off x="406428" y="666629"/>
            <a:ext cx="6059714" cy="115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GB" sz="4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Herausforderungen</a:t>
            </a:r>
            <a:r>
              <a:rPr lang="en-GB" sz="4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in </a:t>
            </a:r>
            <a:r>
              <a:rPr lang="en-GB" sz="4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Chancen</a:t>
            </a:r>
            <a:r>
              <a:rPr lang="en-GB" sz="4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r>
              <a:rPr lang="en-GB" sz="4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verwandeln</a:t>
            </a:r>
            <a:endParaRPr lang="en-GB" sz="4000" dirty="0">
              <a:latin typeface="Cormorant" pitchFamily="2" charset="77"/>
              <a:ea typeface="Cormorant" pitchFamily="2" charset="77"/>
              <a:cs typeface="Cormoran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DD88D-2FC0-10B9-4FC3-A6862037CC39}"/>
              </a:ext>
            </a:extLst>
          </p:cNvPr>
          <p:cNvSpPr txBox="1"/>
          <p:nvPr/>
        </p:nvSpPr>
        <p:spPr>
          <a:xfrm>
            <a:off x="497718" y="241351"/>
            <a:ext cx="58771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Den Wandel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im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Mekong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vorantreiben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7AF0E-6B50-47B1-21DE-C311D873EAA3}"/>
              </a:ext>
            </a:extLst>
          </p:cNvPr>
          <p:cNvSpPr txBox="1"/>
          <p:nvPr/>
        </p:nvSpPr>
        <p:spPr>
          <a:xfrm>
            <a:off x="644477" y="3014873"/>
            <a:ext cx="5583617" cy="153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Die Schweiz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unterstützt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Mekong-Länder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aktiv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bei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Bewältigung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Wohlstandsgefälles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innerhalb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ASEAN.</a:t>
            </a: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Seit </a:t>
            </a:r>
            <a:r>
              <a:rPr lang="en-GB" sz="1200" b="1" dirty="0">
                <a:solidFill>
                  <a:srgbClr val="0096FF"/>
                </a:solidFill>
                <a:latin typeface="DM Sans 14pt" pitchFamily="2" charset="77"/>
              </a:rPr>
              <a:t>1964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hat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sie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</a:t>
            </a:r>
            <a:r>
              <a:rPr lang="en-GB" sz="1200" b="1" dirty="0">
                <a:solidFill>
                  <a:srgbClr val="0096FF"/>
                </a:solidFill>
                <a:latin typeface="DM Sans 14pt" pitchFamily="2" charset="77"/>
              </a:rPr>
              <a:t>1,97 </a:t>
            </a:r>
            <a:r>
              <a:rPr lang="en-GB" sz="1200" b="1" dirty="0" err="1">
                <a:solidFill>
                  <a:srgbClr val="0096FF"/>
                </a:solidFill>
                <a:latin typeface="DM Sans 14pt" pitchFamily="2" charset="77"/>
              </a:rPr>
              <a:t>Milliarden</a:t>
            </a:r>
            <a:r>
              <a:rPr lang="en-GB" sz="1200" b="1" dirty="0">
                <a:solidFill>
                  <a:srgbClr val="0096FF"/>
                </a:solidFill>
                <a:latin typeface="DM Sans 14pt" pitchFamily="2" charset="77"/>
              </a:rPr>
              <a:t> USD</a:t>
            </a:r>
            <a:r>
              <a:rPr lang="en-GB" sz="1200" dirty="0">
                <a:solidFill>
                  <a:srgbClr val="0096FF"/>
                </a:solidFill>
                <a:latin typeface="DM Sans 14pt" pitchFamily="2" charset="77"/>
              </a:rPr>
              <a:t> 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investiert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einem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Fokus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auf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nachhaltige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Entwicklung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die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Bewirtschaftung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natürlicher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die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Beteiligung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Zivilgesellschaft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A56DB-D3FD-152E-AF27-F850B50F4BFE}"/>
              </a:ext>
            </a:extLst>
          </p:cNvPr>
          <p:cNvSpPr txBox="1"/>
          <p:nvPr/>
        </p:nvSpPr>
        <p:spPr>
          <a:xfrm>
            <a:off x="6580325" y="1005763"/>
            <a:ext cx="221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Wälder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8E0E0-B8F3-F482-6F96-BEE65B06FAB2}"/>
              </a:ext>
            </a:extLst>
          </p:cNvPr>
          <p:cNvSpPr txBox="1"/>
          <p:nvPr/>
        </p:nvSpPr>
        <p:spPr>
          <a:xfrm>
            <a:off x="6580325" y="1433107"/>
            <a:ext cx="2442769" cy="17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1,8 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Millionen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Haushalte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erhalten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mehr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Kontrolle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über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Waldressourcen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und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mehr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als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100’000 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Kleinbauern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-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bäuerinnen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profitieren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von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höheren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Einkommen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verbesserter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Ernährungssicherheit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pic>
        <p:nvPicPr>
          <p:cNvPr id="18" name="Picture 17" descr="A close-up of a river&#10;&#10;AI-generated content may be incorrect.">
            <a:extLst>
              <a:ext uri="{FF2B5EF4-FFF2-40B4-BE49-F238E27FC236}">
                <a16:creationId xmlns:a16="http://schemas.microsoft.com/office/drawing/2014/main" id="{C62F46D8-D246-9082-1B04-59EA7F08A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16260" t="-19894" r="28549" b="5007"/>
          <a:stretch>
            <a:fillRect/>
          </a:stretch>
        </p:blipFill>
        <p:spPr>
          <a:xfrm>
            <a:off x="6408455" y="3550020"/>
            <a:ext cx="2596601" cy="2916000"/>
          </a:xfrm>
          <a:prstGeom prst="roundRect">
            <a:avLst>
              <a:gd name="adj" fmla="val 8594"/>
            </a:avLst>
          </a:prstGeom>
          <a:ln w="3175">
            <a:solidFill>
              <a:srgbClr val="0096FF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63F490-C698-C327-164E-0C8A96BA4F21}"/>
              </a:ext>
            </a:extLst>
          </p:cNvPr>
          <p:cNvSpPr txBox="1"/>
          <p:nvPr/>
        </p:nvSpPr>
        <p:spPr>
          <a:xfrm>
            <a:off x="6562287" y="3834705"/>
            <a:ext cx="221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Mobilität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von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Fachkräften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CF995-CA34-C7D2-3BE4-4072A47699DD}"/>
              </a:ext>
            </a:extLst>
          </p:cNvPr>
          <p:cNvSpPr txBox="1"/>
          <p:nvPr/>
        </p:nvSpPr>
        <p:spPr>
          <a:xfrm>
            <a:off x="6562287" y="4512421"/>
            <a:ext cx="2442769" cy="17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150’000 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Migranten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Migrantinnen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haben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Zugang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Programmen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Kompetenzentwicklung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-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anerkennung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sowie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Arbeitsvermittlungsdiensten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was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ihre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Beschäftigungsfähigkeit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Lebensgrundlagen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verbessert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550F1F-1978-743B-360C-316CA16DF6E5}"/>
              </a:ext>
            </a:extLst>
          </p:cNvPr>
          <p:cNvSpPr txBox="1"/>
          <p:nvPr/>
        </p:nvSpPr>
        <p:spPr>
          <a:xfrm>
            <a:off x="909659" y="5879108"/>
            <a:ext cx="505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Partnerschaft</a:t>
            </a:r>
            <a:r>
              <a:rPr lang="en-GB" sz="2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r>
              <a:rPr lang="en-GB" sz="2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sorgt</a:t>
            </a:r>
            <a:r>
              <a:rPr lang="en-GB" sz="2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für </a:t>
            </a:r>
            <a:r>
              <a:rPr lang="en-GB" sz="2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greifbare</a:t>
            </a:r>
            <a:r>
              <a:rPr lang="en-GB" sz="2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r>
              <a:rPr lang="en-GB" sz="2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Ergebnisse</a:t>
            </a:r>
            <a:r>
              <a:rPr lang="en-GB" sz="2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64B5E-328A-E235-AFD4-9826D8F4D612}"/>
              </a:ext>
            </a:extLst>
          </p:cNvPr>
          <p:cNvSpPr txBox="1"/>
          <p:nvPr/>
        </p:nvSpPr>
        <p:spPr>
          <a:xfrm>
            <a:off x="644477" y="6279218"/>
            <a:ext cx="558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60 Jahre Schweizer Zusammenarbeit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den Mekong-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Ländern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0FBD53-F32E-65FA-A2B2-64BE5E3112D6}"/>
              </a:ext>
            </a:extLst>
          </p:cNvPr>
          <p:cNvSpPr txBox="1"/>
          <p:nvPr/>
        </p:nvSpPr>
        <p:spPr>
          <a:xfrm>
            <a:off x="9372777" y="2319495"/>
            <a:ext cx="2875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Grenzüberschreitendes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Wassermanagement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1DC69C-BB82-6E21-34A3-4A3B96F3745D}"/>
              </a:ext>
            </a:extLst>
          </p:cNvPr>
          <p:cNvSpPr txBox="1"/>
          <p:nvPr/>
        </p:nvSpPr>
        <p:spPr>
          <a:xfrm>
            <a:off x="9372777" y="2997211"/>
            <a:ext cx="2442769" cy="19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Die Schweiz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unterstützt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Mekong River Commission (MRC), die die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grenzüberschreitende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Zusammenarbeit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fördert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um die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Wasserbewirtschaftung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die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Biodiversität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die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Lebensgrundlagen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von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Millionen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von Menschen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entlang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Flusses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verbessern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6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3802F-511C-2746-1B7D-A4A9560C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C980CD-5DA5-EEFC-B97A-A2575605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668" y="1127148"/>
            <a:ext cx="6305173" cy="4822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F4CF5-1CD8-953A-966B-DEA684BE97FE}"/>
              </a:ext>
            </a:extLst>
          </p:cNvPr>
          <p:cNvSpPr txBox="1"/>
          <p:nvPr/>
        </p:nvSpPr>
        <p:spPr>
          <a:xfrm>
            <a:off x="796398" y="1764927"/>
            <a:ext cx="6059714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60"/>
              </a:lnSpc>
            </a:pP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ASEAN, </a:t>
            </a:r>
            <a:r>
              <a:rPr lang="en-GB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eine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r>
              <a:rPr lang="en-GB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globale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 Wirtschaftsmacht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067E1-01EE-544D-5E65-1687DA6D9D7E}"/>
              </a:ext>
            </a:extLst>
          </p:cNvPr>
          <p:cNvSpPr txBox="1"/>
          <p:nvPr/>
        </p:nvSpPr>
        <p:spPr>
          <a:xfrm>
            <a:off x="796398" y="3182433"/>
            <a:ext cx="5061270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Verband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Südostasiatischer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Nationen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kurz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ASEAN,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Zusammenschluss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von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zehn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Ländern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fast 680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Millionen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Menschen. Die Region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bedeutendes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Zentrum für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globalen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Handel und Innovation und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zugleich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am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schnellsten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wachsende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Internetmarkt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Welt. ASEAN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wird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für seine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kulturelle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Vielfalt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seinem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ausserordentlichen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Artenreichtum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bekannt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Dennoch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steht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Region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vor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drängenden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Herausforderungen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darunter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Klimawandel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steigender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Energiebedarf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wirtschaftliche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Ungleichheiten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zwischen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Mitgliedstaaten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D5436-A676-0C23-F148-E0FD07FA8D68}"/>
              </a:ext>
            </a:extLst>
          </p:cNvPr>
          <p:cNvSpPr txBox="1"/>
          <p:nvPr/>
        </p:nvSpPr>
        <p:spPr>
          <a:xfrm>
            <a:off x="796398" y="133723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Länder,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Demografie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und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Wirtschaft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43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A6D64BB-DEAD-6697-5E77-3363276D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99493"/>
            <a:ext cx="7772400" cy="3375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ECDEE0-8CCE-A8DC-38D7-FCD5D41F8559}"/>
              </a:ext>
            </a:extLst>
          </p:cNvPr>
          <p:cNvSpPr txBox="1"/>
          <p:nvPr/>
        </p:nvSpPr>
        <p:spPr>
          <a:xfrm>
            <a:off x="3066143" y="938610"/>
            <a:ext cx="605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Ein </a:t>
            </a:r>
            <a:r>
              <a:rPr lang="en-GB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globaler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 Hotspot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FD297-778B-FC4B-CB0E-83E10E6EED73}"/>
              </a:ext>
            </a:extLst>
          </p:cNvPr>
          <p:cNvSpPr txBox="1"/>
          <p:nvPr/>
        </p:nvSpPr>
        <p:spPr>
          <a:xfrm>
            <a:off x="1700561" y="618528"/>
            <a:ext cx="8790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Kulturelle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Vielfalt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,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Wirtschaftswachstum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und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ökologische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Herausforderungen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5C4931-295D-E519-13BD-158F224319F0}"/>
              </a:ext>
            </a:extLst>
          </p:cNvPr>
          <p:cNvSpPr txBox="1"/>
          <p:nvPr/>
        </p:nvSpPr>
        <p:spPr>
          <a:xfrm>
            <a:off x="-1419367" y="614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4A5CFB-0412-904E-5934-C8B4AA83EE47}"/>
              </a:ext>
            </a:extLst>
          </p:cNvPr>
          <p:cNvSpPr txBox="1"/>
          <p:nvPr/>
        </p:nvSpPr>
        <p:spPr>
          <a:xfrm>
            <a:off x="15640334" y="-36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F3954C5-190C-80F1-40F7-75620A3709A9}"/>
              </a:ext>
            </a:extLst>
          </p:cNvPr>
          <p:cNvSpPr/>
          <p:nvPr/>
        </p:nvSpPr>
        <p:spPr>
          <a:xfrm>
            <a:off x="486535" y="1747319"/>
            <a:ext cx="11436879" cy="3974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 descr="A white and blue background with a triangle&#10;&#10;AI-generated content may be incorrect.">
            <a:extLst>
              <a:ext uri="{FF2B5EF4-FFF2-40B4-BE49-F238E27FC236}">
                <a16:creationId xmlns:a16="http://schemas.microsoft.com/office/drawing/2014/main" id="{D7A4522D-AF11-1D07-01E1-F60C5989C5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60" t="100" r="11825" b="10540"/>
          <a:stretch>
            <a:fillRect/>
          </a:stretch>
        </p:blipFill>
        <p:spPr>
          <a:xfrm>
            <a:off x="486535" y="1975542"/>
            <a:ext cx="2700000" cy="4078800"/>
          </a:xfrm>
          <a:prstGeom prst="roundRect">
            <a:avLst>
              <a:gd name="adj" fmla="val 5731"/>
            </a:avLst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67" name="Picture 66" descr="A white background with a drawing of two branches&#10;&#10;AI-generated content may be incorrect.">
            <a:extLst>
              <a:ext uri="{FF2B5EF4-FFF2-40B4-BE49-F238E27FC236}">
                <a16:creationId xmlns:a16="http://schemas.microsoft.com/office/drawing/2014/main" id="{C62A5CF4-7041-90C8-E5EB-6D2425869DB0}"/>
              </a:ext>
            </a:extLst>
          </p:cNvPr>
          <p:cNvPicPr>
            <a:picLocks/>
          </p:cNvPicPr>
          <p:nvPr/>
        </p:nvPicPr>
        <p:blipFill>
          <a:blip r:embed="rId5"/>
          <a:srcRect l="6307" t="1048" r="9423" b="4049"/>
          <a:stretch>
            <a:fillRect/>
          </a:stretch>
        </p:blipFill>
        <p:spPr>
          <a:xfrm>
            <a:off x="3347583" y="1975542"/>
            <a:ext cx="2700000" cy="4078800"/>
          </a:xfrm>
          <a:prstGeom prst="roundRect">
            <a:avLst>
              <a:gd name="adj" fmla="val 6042"/>
            </a:avLst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48" name="Picture 47" descr="A white background with blue lines&#10;&#10;AI-generated content may be incorrect.">
            <a:extLst>
              <a:ext uri="{FF2B5EF4-FFF2-40B4-BE49-F238E27FC236}">
                <a16:creationId xmlns:a16="http://schemas.microsoft.com/office/drawing/2014/main" id="{BECEA629-4C67-99F7-18CE-CEA2556413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770" t="1107" r="45628" b="1107"/>
          <a:stretch>
            <a:fillRect/>
          </a:stretch>
        </p:blipFill>
        <p:spPr>
          <a:xfrm>
            <a:off x="6228741" y="1975542"/>
            <a:ext cx="2698595" cy="4079062"/>
          </a:xfrm>
          <a:prstGeom prst="roundRect">
            <a:avLst>
              <a:gd name="adj" fmla="val 5545"/>
            </a:avLst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3E0D20-50D9-97EA-EFAF-4A96EA0C4CB2}"/>
              </a:ext>
            </a:extLst>
          </p:cNvPr>
          <p:cNvSpPr txBox="1"/>
          <p:nvPr/>
        </p:nvSpPr>
        <p:spPr>
          <a:xfrm>
            <a:off x="487238" y="2203368"/>
            <a:ext cx="26985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 err="1">
                <a:solidFill>
                  <a:srgbClr val="0096FF"/>
                </a:solidFill>
                <a:latin typeface="DM Sans 14pt" pitchFamily="2" charset="77"/>
              </a:rPr>
              <a:t>Kulturelle</a:t>
            </a:r>
            <a:r>
              <a:rPr lang="en-GB" sz="11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100" b="1" dirty="0" err="1">
                <a:solidFill>
                  <a:srgbClr val="0096FF"/>
                </a:solidFill>
                <a:latin typeface="DM Sans 14pt" pitchFamily="2" charset="77"/>
              </a:rPr>
              <a:t>Vielfalt</a:t>
            </a:r>
            <a:endParaRPr lang="en-GB" sz="1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99782A-33E4-E8CF-370D-B94EDCE800F2}"/>
              </a:ext>
            </a:extLst>
          </p:cNvPr>
          <p:cNvSpPr txBox="1"/>
          <p:nvPr/>
        </p:nvSpPr>
        <p:spPr>
          <a:xfrm>
            <a:off x="487237" y="2458685"/>
            <a:ext cx="2698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Ein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Mosaik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aus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Sprachen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Kulturen</a:t>
            </a:r>
            <a:endParaRPr lang="en-GB" b="0" i="0" u="none" strike="noStrike" dirty="0">
              <a:solidFill>
                <a:srgbClr val="000000"/>
              </a:solidFill>
              <a:effectLst/>
              <a:latin typeface="Cormoran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E13EB8-12CC-FB5E-FA53-9FDF7FFB2F3F}"/>
              </a:ext>
            </a:extLst>
          </p:cNvPr>
          <p:cNvSpPr txBox="1"/>
          <p:nvPr/>
        </p:nvSpPr>
        <p:spPr>
          <a:xfrm>
            <a:off x="487238" y="4185274"/>
            <a:ext cx="2698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96FF"/>
                </a:solidFill>
                <a:latin typeface="DM Sans 14pt" pitchFamily="2" charset="77"/>
              </a:rPr>
              <a:t>1,200+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D335FE-D708-5373-313F-B5DD66267480}"/>
              </a:ext>
            </a:extLst>
          </p:cNvPr>
          <p:cNvSpPr txBox="1"/>
          <p:nvPr/>
        </p:nvSpPr>
        <p:spPr>
          <a:xfrm>
            <a:off x="451924" y="5089291"/>
            <a:ext cx="2769223" cy="74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ASEAN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ist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Region von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unvergleichlicher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kultureller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Vielfalt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in der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täglich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mehr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als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1’200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Sprachen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gesprochen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werden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Dies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spiegelt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Diversität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Lebendigkeit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ihrer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Gemeinschaften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wider.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97B119-89F9-1328-4A71-0215124B783A}"/>
              </a:ext>
            </a:extLst>
          </p:cNvPr>
          <p:cNvSpPr txBox="1"/>
          <p:nvPr/>
        </p:nvSpPr>
        <p:spPr>
          <a:xfrm>
            <a:off x="487238" y="4507590"/>
            <a:ext cx="26985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Sprachen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9E104-7797-54F4-E5EA-1D1DF8732459}"/>
              </a:ext>
            </a:extLst>
          </p:cNvPr>
          <p:cNvSpPr txBox="1"/>
          <p:nvPr/>
        </p:nvSpPr>
        <p:spPr>
          <a:xfrm>
            <a:off x="3348286" y="2203368"/>
            <a:ext cx="26985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0" dirty="0" err="1">
                <a:solidFill>
                  <a:srgbClr val="1E92EB"/>
                </a:solidFill>
                <a:effectLst/>
                <a:latin typeface="DM Sans 14pt" pitchFamily="2" charset="77"/>
              </a:rPr>
              <a:t>Biodiversität</a:t>
            </a:r>
            <a:endParaRPr lang="en-GB" sz="1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4C0C40-6210-C382-B049-68DBD27CEA12}"/>
              </a:ext>
            </a:extLst>
          </p:cNvPr>
          <p:cNvSpPr txBox="1"/>
          <p:nvPr/>
        </p:nvSpPr>
        <p:spPr>
          <a:xfrm>
            <a:off x="3348285" y="2458685"/>
            <a:ext cx="2698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Ökosysteme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von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globaler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Bedeutung</a:t>
            </a:r>
            <a:endParaRPr lang="en-GB" b="0" i="0" u="none" strike="noStrike" dirty="0">
              <a:solidFill>
                <a:srgbClr val="000000"/>
              </a:solidFill>
              <a:effectLst/>
              <a:latin typeface="Cormoran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4359C-A70E-40BC-8B4E-50D88C848556}"/>
              </a:ext>
            </a:extLst>
          </p:cNvPr>
          <p:cNvSpPr txBox="1"/>
          <p:nvPr/>
        </p:nvSpPr>
        <p:spPr>
          <a:xfrm>
            <a:off x="3348286" y="4185274"/>
            <a:ext cx="2698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96FF"/>
                </a:solidFill>
                <a:latin typeface="DM Sans 14pt" pitchFamily="2" charset="77"/>
              </a:rPr>
              <a:t>18%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556D7-F9B5-37D4-D360-37B902962DF8}"/>
              </a:ext>
            </a:extLst>
          </p:cNvPr>
          <p:cNvSpPr txBox="1"/>
          <p:nvPr/>
        </p:nvSpPr>
        <p:spPr>
          <a:xfrm>
            <a:off x="3312972" y="5089291"/>
            <a:ext cx="2769223" cy="74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Obwohl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die Region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nur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3 % der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weltweiten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Landfläche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ausmacht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,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beheimatet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sie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18 %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aller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bekannten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Pflanzen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- und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Tierarten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und gilt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als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ein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international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anerkannter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Biodiversitäts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-Hotspot.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10356F-724D-B18C-BAE6-6791F0E64ABD}"/>
              </a:ext>
            </a:extLst>
          </p:cNvPr>
          <p:cNvSpPr txBox="1"/>
          <p:nvPr/>
        </p:nvSpPr>
        <p:spPr>
          <a:xfrm>
            <a:off x="3534976" y="4507590"/>
            <a:ext cx="2325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dirty="0">
                <a:solidFill>
                  <a:srgbClr val="6B7E85"/>
                </a:solidFill>
                <a:effectLst/>
                <a:latin typeface="DM Sans 14pt" pitchFamily="2" charset="77"/>
              </a:rPr>
              <a:t>der </a:t>
            </a:r>
            <a:r>
              <a:rPr lang="en-GB" sz="1200" b="1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weltweit</a:t>
            </a:r>
            <a:r>
              <a:rPr lang="en-GB" sz="1200" b="1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1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bekannten</a:t>
            </a:r>
            <a:r>
              <a:rPr lang="en-GB" sz="1200" b="1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1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Arten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0FFC22-0CBA-CAA1-1C6C-67074B94C2B2}"/>
              </a:ext>
            </a:extLst>
          </p:cNvPr>
          <p:cNvSpPr txBox="1"/>
          <p:nvPr/>
        </p:nvSpPr>
        <p:spPr>
          <a:xfrm>
            <a:off x="6228741" y="2203368"/>
            <a:ext cx="2698595" cy="26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  <a:buNone/>
            </a:pPr>
            <a:r>
              <a:rPr lang="en-GB" sz="1100" b="1" i="0" u="none" strike="noStrike" dirty="0" err="1">
                <a:solidFill>
                  <a:srgbClr val="0096FF"/>
                </a:solidFill>
                <a:effectLst/>
                <a:latin typeface="DM Sans 14pt" pitchFamily="2" charset="77"/>
              </a:rPr>
              <a:t>Wirtschaftswachstum</a:t>
            </a:r>
            <a:endParaRPr lang="en-GB" sz="1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B1A16C-D723-5894-6573-AEEB7F37AAB8}"/>
              </a:ext>
            </a:extLst>
          </p:cNvPr>
          <p:cNvSpPr txBox="1"/>
          <p:nvPr/>
        </p:nvSpPr>
        <p:spPr>
          <a:xfrm>
            <a:off x="6228740" y="2458685"/>
            <a:ext cx="2698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Eine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aufstrebende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Wirtschaft</a:t>
            </a:r>
            <a:endParaRPr lang="en-GB" b="0" i="0" u="none" strike="noStrike" dirty="0">
              <a:solidFill>
                <a:srgbClr val="000000"/>
              </a:solidFill>
              <a:effectLst/>
              <a:latin typeface="Cormorant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7C77E2-B2DC-48D7-E04D-E4D0B6E161FE}"/>
              </a:ext>
            </a:extLst>
          </p:cNvPr>
          <p:cNvSpPr txBox="1"/>
          <p:nvPr/>
        </p:nvSpPr>
        <p:spPr>
          <a:xfrm>
            <a:off x="6228741" y="4185274"/>
            <a:ext cx="2698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96FF"/>
                </a:solidFill>
                <a:latin typeface="DM Sans 14pt" pitchFamily="2" charset="77"/>
              </a:rPr>
              <a:t>5.3%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7871E8-5BD6-3E33-0BEB-3E127CE4DE10}"/>
              </a:ext>
            </a:extLst>
          </p:cNvPr>
          <p:cNvSpPr txBox="1"/>
          <p:nvPr/>
        </p:nvSpPr>
        <p:spPr>
          <a:xfrm>
            <a:off x="6228740" y="5089291"/>
            <a:ext cx="2698596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 Die ASEAN-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Staaten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bilden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gemeinsam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die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fünftgrößte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Volkswirtschaft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der Welt.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366ECD-B316-0528-9FC7-B3EE12A8E751}"/>
              </a:ext>
            </a:extLst>
          </p:cNvPr>
          <p:cNvSpPr txBox="1"/>
          <p:nvPr/>
        </p:nvSpPr>
        <p:spPr>
          <a:xfrm>
            <a:off x="6415431" y="4507590"/>
            <a:ext cx="2325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Wachstum</a:t>
            </a:r>
            <a:r>
              <a:rPr lang="en-GB" sz="1200" b="1" i="0" dirty="0">
                <a:solidFill>
                  <a:srgbClr val="6B7E85"/>
                </a:solidFill>
                <a:effectLst/>
                <a:latin typeface="DM Sans 14pt" pitchFamily="2" charset="77"/>
              </a:rPr>
              <a:t> in den </a:t>
            </a:r>
            <a:r>
              <a:rPr lang="en-GB" sz="1200" b="1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letzten</a:t>
            </a:r>
            <a:r>
              <a:rPr lang="en-GB" sz="1200" b="1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1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zehn</a:t>
            </a:r>
            <a:r>
              <a:rPr lang="en-GB" sz="1200" b="1" i="0" dirty="0">
                <a:solidFill>
                  <a:srgbClr val="6B7E85"/>
                </a:solidFill>
                <a:effectLst/>
                <a:latin typeface="DM Sans 14pt" pitchFamily="2" charset="77"/>
              </a:rPr>
              <a:t> Jahren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853D481C-9A4D-FADD-1952-ED35FCA55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6893" y="3447947"/>
            <a:ext cx="542290" cy="610076"/>
          </a:xfrm>
          <a:prstGeom prst="rect">
            <a:avLst/>
          </a:prstGeom>
        </p:spPr>
      </p:pic>
      <p:pic>
        <p:nvPicPr>
          <p:cNvPr id="59" name="Picture 58" descr="A white background with trees&#10;&#10;AI-generated content may be incorrect.">
            <a:extLst>
              <a:ext uri="{FF2B5EF4-FFF2-40B4-BE49-F238E27FC236}">
                <a16:creationId xmlns:a16="http://schemas.microsoft.com/office/drawing/2014/main" id="{DF6D79FD-22CA-FB82-7E92-B04BAE2E7D1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0338" t="1014" r="21950" b="22740"/>
          <a:stretch>
            <a:fillRect/>
          </a:stretch>
        </p:blipFill>
        <p:spPr>
          <a:xfrm>
            <a:off x="9101881" y="1975542"/>
            <a:ext cx="2700000" cy="4078800"/>
          </a:xfrm>
          <a:prstGeom prst="roundRect">
            <a:avLst>
              <a:gd name="adj" fmla="val 5378"/>
            </a:avLst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88AEADB-7237-2174-94A8-7882604BC923}"/>
              </a:ext>
            </a:extLst>
          </p:cNvPr>
          <p:cNvSpPr txBox="1"/>
          <p:nvPr/>
        </p:nvSpPr>
        <p:spPr>
          <a:xfrm>
            <a:off x="9102584" y="2203368"/>
            <a:ext cx="2698595" cy="26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  <a:buNone/>
            </a:pPr>
            <a:r>
              <a:rPr lang="en-GB" sz="1100" b="1" i="0" dirty="0" err="1">
                <a:solidFill>
                  <a:srgbClr val="1E92EB"/>
                </a:solidFill>
                <a:effectLst/>
                <a:latin typeface="DM Sans 14pt" pitchFamily="2" charset="77"/>
              </a:rPr>
              <a:t>Demografie</a:t>
            </a:r>
            <a:endParaRPr lang="en-GB" sz="1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C85AB6-AD54-0265-B733-DE31640E0491}"/>
              </a:ext>
            </a:extLst>
          </p:cNvPr>
          <p:cNvSpPr txBox="1"/>
          <p:nvPr/>
        </p:nvSpPr>
        <p:spPr>
          <a:xfrm>
            <a:off x="9102583" y="2458685"/>
            <a:ext cx="2698596" cy="40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65"/>
              </a:lnSpc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Führend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im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Wandel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242302-0EF8-E90E-ABF1-9B8D1E1EC567}"/>
              </a:ext>
            </a:extLst>
          </p:cNvPr>
          <p:cNvSpPr txBox="1"/>
          <p:nvPr/>
        </p:nvSpPr>
        <p:spPr>
          <a:xfrm>
            <a:off x="9102584" y="4185274"/>
            <a:ext cx="2698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96FF"/>
                </a:solidFill>
                <a:latin typeface="DM Sans 14pt" pitchFamily="2" charset="77"/>
              </a:rPr>
              <a:t>213 </a:t>
            </a:r>
            <a:r>
              <a:rPr lang="en-GB" sz="2100" b="1" dirty="0" err="1">
                <a:solidFill>
                  <a:srgbClr val="0096FF"/>
                </a:solidFill>
                <a:latin typeface="DM Sans 14pt" pitchFamily="2" charset="77"/>
              </a:rPr>
              <a:t>Milionen</a:t>
            </a:r>
            <a:endParaRPr lang="en-GB" sz="2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CB9D6B-DF67-3EE4-466B-6AEB15C358BC}"/>
              </a:ext>
            </a:extLst>
          </p:cNvPr>
          <p:cNvSpPr txBox="1"/>
          <p:nvPr/>
        </p:nvSpPr>
        <p:spPr>
          <a:xfrm>
            <a:off x="9102583" y="5089291"/>
            <a:ext cx="2698596" cy="7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Mit 213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Millionen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Menschen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im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Alter von 15 bis 34 Jahren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verfügt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die Region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über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eine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dynamische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,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junge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Bevölkerung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, die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Innovationen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vorantreibt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und die Zukunft der Region </a:t>
            </a:r>
            <a:r>
              <a:rPr lang="en-GB" sz="8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gestaltet</a:t>
            </a:r>
            <a:r>
              <a:rPr lang="en-GB" sz="8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.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C05621-AF63-1C6C-0330-35753B405A70}"/>
              </a:ext>
            </a:extLst>
          </p:cNvPr>
          <p:cNvSpPr txBox="1"/>
          <p:nvPr/>
        </p:nvSpPr>
        <p:spPr>
          <a:xfrm>
            <a:off x="9289274" y="4507590"/>
            <a:ext cx="2325215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  <a:buNone/>
            </a:pPr>
            <a:r>
              <a:rPr lang="en-GB" sz="1200" b="1" i="0" u="none" strike="noStrike" dirty="0" err="1">
                <a:solidFill>
                  <a:srgbClr val="6B7E85"/>
                </a:solidFill>
                <a:effectLst/>
                <a:latin typeface="DM Sans 14pt" pitchFamily="2" charset="77"/>
              </a:rPr>
              <a:t>junge</a:t>
            </a:r>
            <a:r>
              <a:rPr lang="en-GB" sz="1200" b="1" i="0" u="none" strike="noStrike" dirty="0">
                <a:solidFill>
                  <a:srgbClr val="6B7E85"/>
                </a:solidFill>
                <a:effectLst/>
                <a:latin typeface="DM Sans 14pt" pitchFamily="2" charset="77"/>
              </a:rPr>
              <a:t> Menschen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668E0AD4-40C6-CE4C-4AB5-1D715DBE0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9607" y="3452403"/>
            <a:ext cx="524549" cy="6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4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1391A-1431-21B7-E71A-AF8D41C8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ine on a planet&#10;&#10;AI-generated content may be incorrect.">
            <a:extLst>
              <a:ext uri="{FF2B5EF4-FFF2-40B4-BE49-F238E27FC236}">
                <a16:creationId xmlns:a16="http://schemas.microsoft.com/office/drawing/2014/main" id="{8AE2E304-F36B-E6E9-7891-EFF1B11C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41" y="1237029"/>
            <a:ext cx="4837200" cy="483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8DB66-1937-4600-6E64-554A2883A994}"/>
              </a:ext>
            </a:extLst>
          </p:cNvPr>
          <p:cNvSpPr txBox="1"/>
          <p:nvPr/>
        </p:nvSpPr>
        <p:spPr>
          <a:xfrm>
            <a:off x="6008318" y="2554133"/>
            <a:ext cx="5479142" cy="324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Im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Jahr 2023 war die Schweiz die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neuntgrösste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Quelle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ausländischer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Direktinvestitionen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in der ASEAN-Region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mit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einem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Volumen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von 5,2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Milliarden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USD.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Diese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Investitionen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fördern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das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Wirtschaftswachstum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, die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Nachhaltigkeit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und die Integration in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globale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Märkte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. Der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Warenhandel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zwischen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den ASEAN-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Ländern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und der Schweiz belief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sich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auf 28,5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Milliarden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USD.</a:t>
            </a:r>
            <a:br>
              <a:rPr lang="en-GB" sz="1200" dirty="0">
                <a:latin typeface="DM Sans 14pt" pitchFamily="2" charset="77"/>
              </a:rPr>
            </a:br>
            <a:br>
              <a:rPr lang="en-GB" sz="1200" dirty="0">
                <a:latin typeface="DM Sans 14pt" pitchFamily="2" charset="77"/>
              </a:rPr>
            </a:b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Darüber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hinaus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kooperiert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die Schweiz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seit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über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60 Jahren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mit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den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Ländern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der Region und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ist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seit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der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Gründung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der ASEAN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im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Jahr 1967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ein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verlässlicher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Partner. In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diesem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Zeitraum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hat die Schweiz 3,1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Milliarden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USD an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Entwicklungshilfe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bereitgestellt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,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insbesondere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für die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Bekämpfung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von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Ungleichheiten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, die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Stärkung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marginalisierter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Gemeinschaften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und die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Förderung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langfristiger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regionaler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Stabilität</a:t>
            </a:r>
            <a:r>
              <a:rPr lang="en-GB" sz="12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4B210-5309-5362-9B59-C1EBCEE21F69}"/>
              </a:ext>
            </a:extLst>
          </p:cNvPr>
          <p:cNvSpPr txBox="1"/>
          <p:nvPr/>
        </p:nvSpPr>
        <p:spPr>
          <a:xfrm>
            <a:off x="6008318" y="1211629"/>
            <a:ext cx="6059714" cy="115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Eine stabile und </a:t>
            </a:r>
            <a:r>
              <a:rPr lang="en-GB" sz="4000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dauerhafte</a:t>
            </a: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Cormorant" pitchFamily="2" charset="77"/>
              </a:rPr>
              <a:t> </a:t>
            </a:r>
            <a:r>
              <a:rPr lang="en-GB" sz="4000" b="0" i="0" u="none" strike="noStrike" dirty="0" err="1">
                <a:solidFill>
                  <a:srgbClr val="000000"/>
                </a:solidFill>
                <a:effectLst/>
                <a:latin typeface="Cormorant" pitchFamily="2" charset="77"/>
              </a:rPr>
              <a:t>Partnerschaft</a:t>
            </a:r>
            <a:endParaRPr lang="en-GB" sz="4000" b="0" i="0" u="none" strike="noStrike" dirty="0">
              <a:solidFill>
                <a:srgbClr val="000000"/>
              </a:solidFill>
              <a:effectLst/>
              <a:latin typeface="Cormoran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4828A-141F-5702-734E-E7399EFE407A}"/>
              </a:ext>
            </a:extLst>
          </p:cNvPr>
          <p:cNvSpPr txBox="1"/>
          <p:nvPr/>
        </p:nvSpPr>
        <p:spPr>
          <a:xfrm>
            <a:off x="6008318" y="786351"/>
            <a:ext cx="4683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rgbClr val="1E92EB"/>
                </a:solidFill>
                <a:effectLst/>
                <a:latin typeface="DM Sans 14pt" pitchFamily="2" charset="77"/>
              </a:rPr>
              <a:t>Die Schweiz und die ASEAN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41268-FF4E-EE64-95FD-557923572CEB}"/>
              </a:ext>
            </a:extLst>
          </p:cNvPr>
          <p:cNvSpPr txBox="1"/>
          <p:nvPr/>
        </p:nvSpPr>
        <p:spPr>
          <a:xfrm>
            <a:off x="1590219" y="1421854"/>
            <a:ext cx="3876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28,5 </a:t>
            </a:r>
            <a:r>
              <a:rPr lang="en-GB" sz="2800" b="1" dirty="0" err="1">
                <a:solidFill>
                  <a:srgbClr val="0096FF"/>
                </a:solidFill>
                <a:latin typeface="DM Sans 14pt" pitchFamily="2" charset="77"/>
              </a:rPr>
              <a:t>Milliarden</a:t>
            </a:r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 Dollar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6A087-AFCE-78CF-2E85-55FE438DF9A6}"/>
              </a:ext>
            </a:extLst>
          </p:cNvPr>
          <p:cNvSpPr txBox="1"/>
          <p:nvPr/>
        </p:nvSpPr>
        <p:spPr>
          <a:xfrm>
            <a:off x="2801482" y="1901941"/>
            <a:ext cx="2791714" cy="49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200" b="1" i="0" dirty="0" err="1">
                <a:effectLst/>
                <a:latin typeface="DM Sans 14pt" pitchFamily="2" charset="77"/>
              </a:rPr>
              <a:t>Handelswert</a:t>
            </a:r>
            <a:r>
              <a:rPr lang="en-GB" sz="1200" b="1" i="0" dirty="0">
                <a:effectLst/>
                <a:latin typeface="DM Sans 14pt" pitchFamily="2" charset="77"/>
              </a:rPr>
              <a:t> </a:t>
            </a:r>
            <a:r>
              <a:rPr lang="en-GB" sz="1200" b="1" i="0" dirty="0" err="1">
                <a:effectLst/>
                <a:latin typeface="DM Sans 14pt" pitchFamily="2" charset="77"/>
              </a:rPr>
              <a:t>zwischen</a:t>
            </a:r>
            <a:r>
              <a:rPr lang="en-GB" sz="1200" b="1" i="0" dirty="0">
                <a:effectLst/>
                <a:latin typeface="DM Sans 14pt" pitchFamily="2" charset="77"/>
              </a:rPr>
              <a:t> der ASEAN und der Schweiz </a:t>
            </a:r>
            <a:r>
              <a:rPr lang="en-GB" sz="1200" b="1" i="0" dirty="0" err="1">
                <a:effectLst/>
                <a:latin typeface="DM Sans 14pt" pitchFamily="2" charset="77"/>
              </a:rPr>
              <a:t>im</a:t>
            </a:r>
            <a:r>
              <a:rPr lang="en-GB" sz="1200" b="1" i="0" dirty="0">
                <a:effectLst/>
                <a:latin typeface="DM Sans 14pt" pitchFamily="2" charset="77"/>
              </a:rPr>
              <a:t> Jahr 2023</a:t>
            </a:r>
            <a:endParaRPr lang="en-GB" sz="1200" b="1" dirty="0"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2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4BE49-87E8-42D8-5F65-D5F45B9FE591}"/>
              </a:ext>
            </a:extLst>
          </p:cNvPr>
          <p:cNvSpPr txBox="1"/>
          <p:nvPr/>
        </p:nvSpPr>
        <p:spPr>
          <a:xfrm>
            <a:off x="2397778" y="2722958"/>
            <a:ext cx="739644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Die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strategische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Lage, die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wirtschaftliche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Dynamik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, die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junge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Bevölkerung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und die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reichen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natürlichen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Ressourcen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der Mekong-Region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bieten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grosse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Chancen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für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eine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wohlhabende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,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widerstandsfähige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und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nachhaltige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Zukunft der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gesamten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ASEAN-Region –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doch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Herausforderungen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bleiben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6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bestehen</a:t>
            </a:r>
            <a:r>
              <a:rPr lang="en-GB" sz="16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1FA53-1B78-DDFF-B08E-E93A893C3968}"/>
              </a:ext>
            </a:extLst>
          </p:cNvPr>
          <p:cNvSpPr txBox="1"/>
          <p:nvPr/>
        </p:nvSpPr>
        <p:spPr>
          <a:xfrm>
            <a:off x="1700561" y="1807974"/>
            <a:ext cx="879087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42"/>
              </a:lnSpc>
            </a:pPr>
            <a:r>
              <a:rPr lang="en-GB" sz="48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rmorant" pitchFamily="2" charset="77"/>
              </a:rPr>
              <a:t>Herausforderungen</a:t>
            </a:r>
            <a:r>
              <a:rPr lang="en-GB" sz="48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rmorant" pitchFamily="2" charset="77"/>
              </a:rPr>
              <a:t> und </a:t>
            </a:r>
            <a:r>
              <a:rPr lang="en-GB" sz="48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rmorant" pitchFamily="2" charset="77"/>
              </a:rPr>
              <a:t>Chancen</a:t>
            </a:r>
            <a:endParaRPr lang="en-GB" sz="48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ormoran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87662-F7D1-B88C-CB0E-60B87099285C}"/>
              </a:ext>
            </a:extLst>
          </p:cNvPr>
          <p:cNvSpPr txBox="1"/>
          <p:nvPr/>
        </p:nvSpPr>
        <p:spPr>
          <a:xfrm>
            <a:off x="1700561" y="1211052"/>
            <a:ext cx="879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Die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Bedeutung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der Mekong-Region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49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030A43-6D70-EC96-1AE5-B0FC6CF6F934}"/>
              </a:ext>
            </a:extLst>
          </p:cNvPr>
          <p:cNvSpPr txBox="1"/>
          <p:nvPr/>
        </p:nvSpPr>
        <p:spPr>
          <a:xfrm>
            <a:off x="6361573" y="1866664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Vernetzung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4BBBB-CAEA-5E21-BC74-571BCA74650E}"/>
              </a:ext>
            </a:extLst>
          </p:cNvPr>
          <p:cNvSpPr txBox="1"/>
          <p:nvPr/>
        </p:nvSpPr>
        <p:spPr>
          <a:xfrm>
            <a:off x="6361573" y="2353626"/>
            <a:ext cx="4897554" cy="9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An der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Schnittstelle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zwischen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China,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Indien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und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dem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Festland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Südostasiens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steht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der Mekong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im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Mittelpunkt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zahlreicher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Mega-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Initiativen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zur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 </a:t>
            </a:r>
            <a:r>
              <a:rPr lang="en-GB" sz="1400" b="0" i="0" dirty="0" err="1">
                <a:solidFill>
                  <a:srgbClr val="6B7E85"/>
                </a:solidFill>
                <a:effectLst/>
                <a:latin typeface="DM Sans 14pt" pitchFamily="2" charset="77"/>
              </a:rPr>
              <a:t>Vernetzung</a:t>
            </a:r>
            <a:r>
              <a:rPr lang="en-GB" sz="1400" b="0" i="0" dirty="0">
                <a:solidFill>
                  <a:srgbClr val="6B7E85"/>
                </a:solidFill>
                <a:effectLst/>
                <a:latin typeface="DM Sans 14pt" pitchFamily="2" charset="77"/>
              </a:rPr>
              <a:t>.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ED660-30EB-F8A5-12FF-0328FB3780B3}"/>
              </a:ext>
            </a:extLst>
          </p:cNvPr>
          <p:cNvSpPr txBox="1"/>
          <p:nvPr/>
        </p:nvSpPr>
        <p:spPr>
          <a:xfrm>
            <a:off x="4666874" y="5445317"/>
            <a:ext cx="3057791" cy="10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800" dirty="0">
                <a:latin typeface="DM Sans 14pt" pitchFamily="2" charset="77"/>
              </a:rPr>
              <a:t>Die Metro-Karte des Mekong </a:t>
            </a:r>
            <a:r>
              <a:rPr lang="en-GB" sz="800" dirty="0" err="1">
                <a:latin typeface="DM Sans 14pt" pitchFamily="2" charset="77"/>
              </a:rPr>
              <a:t>stellt</a:t>
            </a:r>
            <a:r>
              <a:rPr lang="en-GB" sz="800" dirty="0">
                <a:latin typeface="DM Sans 14pt" pitchFamily="2" charset="77"/>
              </a:rPr>
              <a:t> das </a:t>
            </a:r>
            <a:r>
              <a:rPr lang="en-GB" sz="800" dirty="0" err="1">
                <a:latin typeface="DM Sans 14pt" pitchFamily="2" charset="77"/>
              </a:rPr>
              <a:t>Einzugsgebiet</a:t>
            </a:r>
            <a:r>
              <a:rPr lang="en-GB" sz="800" dirty="0">
                <a:latin typeface="DM Sans 14pt" pitchFamily="2" charset="77"/>
              </a:rPr>
              <a:t>, die </a:t>
            </a:r>
            <a:r>
              <a:rPr lang="en-GB" sz="800" dirty="0" err="1">
                <a:latin typeface="DM Sans 14pt" pitchFamily="2" charset="77"/>
              </a:rPr>
              <a:t>Wasserflüsse</a:t>
            </a:r>
            <a:r>
              <a:rPr lang="en-GB" sz="800" dirty="0">
                <a:latin typeface="DM Sans 14pt" pitchFamily="2" charset="77"/>
              </a:rPr>
              <a:t>, </a:t>
            </a:r>
            <a:r>
              <a:rPr lang="en-GB" sz="800" dirty="0" err="1">
                <a:latin typeface="DM Sans 14pt" pitchFamily="2" charset="77"/>
              </a:rPr>
              <a:t>Dämme</a:t>
            </a:r>
            <a:r>
              <a:rPr lang="en-GB" sz="800" dirty="0">
                <a:latin typeface="DM Sans 14pt" pitchFamily="2" charset="77"/>
              </a:rPr>
              <a:t> und </a:t>
            </a:r>
            <a:r>
              <a:rPr lang="en-GB" sz="800" dirty="0" err="1">
                <a:latin typeface="DM Sans 14pt" pitchFamily="2" charset="77"/>
              </a:rPr>
              <a:t>ökologischen</a:t>
            </a:r>
            <a:r>
              <a:rPr lang="en-GB" sz="800" dirty="0">
                <a:latin typeface="DM Sans 14pt" pitchFamily="2" charset="77"/>
              </a:rPr>
              <a:t> </a:t>
            </a:r>
            <a:r>
              <a:rPr lang="en-GB" sz="800" dirty="0" err="1">
                <a:latin typeface="DM Sans 14pt" pitchFamily="2" charset="77"/>
              </a:rPr>
              <a:t>Herausforderungen</a:t>
            </a:r>
            <a:r>
              <a:rPr lang="en-GB" sz="800" dirty="0">
                <a:latin typeface="DM Sans 14pt" pitchFamily="2" charset="77"/>
              </a:rPr>
              <a:t> auf </a:t>
            </a:r>
            <a:r>
              <a:rPr lang="en-GB" sz="800" dirty="0" err="1">
                <a:latin typeface="DM Sans 14pt" pitchFamily="2" charset="77"/>
              </a:rPr>
              <a:t>eine</a:t>
            </a:r>
            <a:r>
              <a:rPr lang="en-GB" sz="800" dirty="0">
                <a:latin typeface="DM Sans 14pt" pitchFamily="2" charset="77"/>
              </a:rPr>
              <a:t> </a:t>
            </a:r>
            <a:r>
              <a:rPr lang="en-GB" sz="800" dirty="0" err="1">
                <a:latin typeface="DM Sans 14pt" pitchFamily="2" charset="77"/>
              </a:rPr>
              <a:t>beeindruckende</a:t>
            </a:r>
            <a:r>
              <a:rPr lang="en-GB" sz="800" dirty="0">
                <a:latin typeface="DM Sans 14pt" pitchFamily="2" charset="77"/>
              </a:rPr>
              <a:t> und </a:t>
            </a:r>
            <a:r>
              <a:rPr lang="en-GB" sz="800" dirty="0" err="1">
                <a:latin typeface="DM Sans 14pt" pitchFamily="2" charset="77"/>
              </a:rPr>
              <a:t>leicht</a:t>
            </a:r>
            <a:r>
              <a:rPr lang="en-GB" sz="800" dirty="0">
                <a:latin typeface="DM Sans 14pt" pitchFamily="2" charset="77"/>
              </a:rPr>
              <a:t> </a:t>
            </a:r>
            <a:r>
              <a:rPr lang="en-GB" sz="800" dirty="0" err="1">
                <a:latin typeface="DM Sans 14pt" pitchFamily="2" charset="77"/>
              </a:rPr>
              <a:t>verständliche</a:t>
            </a:r>
            <a:r>
              <a:rPr lang="en-GB" sz="800" dirty="0">
                <a:latin typeface="DM Sans 14pt" pitchFamily="2" charset="77"/>
              </a:rPr>
              <a:t> Weise </a:t>
            </a:r>
            <a:r>
              <a:rPr lang="en-GB" sz="800" dirty="0" err="1">
                <a:latin typeface="DM Sans 14pt" pitchFamily="2" charset="77"/>
              </a:rPr>
              <a:t>dar</a:t>
            </a:r>
            <a:r>
              <a:rPr lang="en-GB" sz="800" dirty="0">
                <a:latin typeface="DM Sans 14pt" pitchFamily="2" charset="77"/>
              </a:rPr>
              <a:t>. Lassen Sie </a:t>
            </a:r>
            <a:r>
              <a:rPr lang="en-GB" sz="800" dirty="0" err="1">
                <a:latin typeface="DM Sans 14pt" pitchFamily="2" charset="77"/>
              </a:rPr>
              <a:t>uns</a:t>
            </a:r>
            <a:r>
              <a:rPr lang="en-GB" sz="800" dirty="0">
                <a:latin typeface="DM Sans 14pt" pitchFamily="2" charset="77"/>
              </a:rPr>
              <a:t> </a:t>
            </a:r>
            <a:r>
              <a:rPr lang="en-GB" sz="800" dirty="0" err="1">
                <a:latin typeface="DM Sans 14pt" pitchFamily="2" charset="77"/>
              </a:rPr>
              <a:t>diese</a:t>
            </a:r>
            <a:r>
              <a:rPr lang="en-GB" sz="800" dirty="0">
                <a:latin typeface="DM Sans 14pt" pitchFamily="2" charset="77"/>
              </a:rPr>
              <a:t> </a:t>
            </a:r>
            <a:r>
              <a:rPr lang="en-GB" sz="800" dirty="0" err="1">
                <a:latin typeface="DM Sans 14pt" pitchFamily="2" charset="77"/>
              </a:rPr>
              <a:t>vielschichtigen</a:t>
            </a:r>
            <a:r>
              <a:rPr lang="en-GB" sz="800" dirty="0">
                <a:latin typeface="DM Sans 14pt" pitchFamily="2" charset="77"/>
              </a:rPr>
              <a:t> </a:t>
            </a:r>
            <a:r>
              <a:rPr lang="en-GB" sz="800" dirty="0" err="1">
                <a:latin typeface="DM Sans 14pt" pitchFamily="2" charset="77"/>
              </a:rPr>
              <a:t>Verbindungen</a:t>
            </a:r>
            <a:r>
              <a:rPr lang="en-GB" sz="800" dirty="0">
                <a:latin typeface="DM Sans 14pt" pitchFamily="2" charset="77"/>
              </a:rPr>
              <a:t> </a:t>
            </a:r>
            <a:r>
              <a:rPr lang="en-GB" sz="800" dirty="0" err="1">
                <a:latin typeface="DM Sans 14pt" pitchFamily="2" charset="77"/>
              </a:rPr>
              <a:t>nutzen</a:t>
            </a:r>
            <a:r>
              <a:rPr lang="en-GB" sz="800" dirty="0">
                <a:latin typeface="DM Sans 14pt" pitchFamily="2" charset="77"/>
              </a:rPr>
              <a:t>, um die </a:t>
            </a:r>
            <a:r>
              <a:rPr lang="en-GB" sz="800" dirty="0" err="1">
                <a:latin typeface="DM Sans 14pt" pitchFamily="2" charset="77"/>
              </a:rPr>
              <a:t>Herausforderungen</a:t>
            </a:r>
            <a:r>
              <a:rPr lang="en-GB" sz="800" dirty="0">
                <a:latin typeface="DM Sans 14pt" pitchFamily="2" charset="77"/>
              </a:rPr>
              <a:t> des 21. </a:t>
            </a:r>
            <a:r>
              <a:rPr lang="en-GB" sz="800" dirty="0" err="1">
                <a:latin typeface="DM Sans 14pt" pitchFamily="2" charset="77"/>
              </a:rPr>
              <a:t>Jahrhunderts</a:t>
            </a:r>
            <a:r>
              <a:rPr lang="en-GB" sz="800" dirty="0">
                <a:latin typeface="DM Sans 14pt" pitchFamily="2" charset="77"/>
              </a:rPr>
              <a:t> </a:t>
            </a:r>
            <a:r>
              <a:rPr lang="en-GB" sz="800" dirty="0" err="1">
                <a:latin typeface="DM Sans 14pt" pitchFamily="2" charset="77"/>
              </a:rPr>
              <a:t>anzugehen</a:t>
            </a:r>
            <a:r>
              <a:rPr lang="en-GB" sz="800" dirty="0">
                <a:latin typeface="DM Sans 14pt" pitchFamily="2" charset="77"/>
              </a:rPr>
              <a:t>.</a:t>
            </a:r>
          </a:p>
          <a:p>
            <a:pPr>
              <a:lnSpc>
                <a:spcPts val="1200"/>
              </a:lnSpc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Quelle: Zoi Environment Network</a:t>
            </a:r>
          </a:p>
        </p:txBody>
      </p:sp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C79F9A85-F801-3657-33B5-542EE4DC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1" y="384313"/>
            <a:ext cx="4128887" cy="6067498"/>
          </a:xfrm>
          <a:prstGeom prst="roundRect">
            <a:avLst>
              <a:gd name="adj" fmla="val 4448"/>
            </a:avLst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7" name="Picture 16" descr="A white circle in the dark&#10;&#10;AI-generated content may be incorrect.">
            <a:extLst>
              <a:ext uri="{FF2B5EF4-FFF2-40B4-BE49-F238E27FC236}">
                <a16:creationId xmlns:a16="http://schemas.microsoft.com/office/drawing/2014/main" id="{947ADBAD-71CA-6CB6-646E-B126B78B2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112" y="-210603"/>
            <a:ext cx="4128888" cy="4154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5F7DFA-1500-77B0-D039-131130DB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212" r="3181" b="212"/>
          <a:stretch>
            <a:fillRect/>
          </a:stretch>
        </p:blipFill>
        <p:spPr>
          <a:xfrm>
            <a:off x="3568848" y="280548"/>
            <a:ext cx="2050640" cy="2367959"/>
          </a:xfrm>
          <a:prstGeom prst="roundRect">
            <a:avLst>
              <a:gd name="adj" fmla="val 6073"/>
            </a:avLst>
          </a:prstGeom>
          <a:ln w="3175">
            <a:solidFill>
              <a:srgbClr val="0096FF"/>
            </a:solidFill>
          </a:ln>
        </p:spPr>
      </p:pic>
    </p:spTree>
    <p:extLst>
      <p:ext uri="{BB962C8B-B14F-4D97-AF65-F5344CB8AC3E}">
        <p14:creationId xmlns:p14="http://schemas.microsoft.com/office/powerpoint/2010/main" val="341123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a river&#10;&#10;AI-generated content may be incorrect.">
            <a:extLst>
              <a:ext uri="{FF2B5EF4-FFF2-40B4-BE49-F238E27FC236}">
                <a16:creationId xmlns:a16="http://schemas.microsoft.com/office/drawing/2014/main" id="{22FB5F5C-34AF-E4FC-4D51-C07610FCDE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-298"/>
          <a:stretch>
            <a:fillRect/>
          </a:stretch>
        </p:blipFill>
        <p:spPr>
          <a:xfrm>
            <a:off x="4471558" y="4261252"/>
            <a:ext cx="3416400" cy="1842214"/>
          </a:xfrm>
          <a:prstGeom prst="roundRect">
            <a:avLst>
              <a:gd name="adj" fmla="val 9667"/>
            </a:avLst>
          </a:prstGeom>
          <a:ln w="3175">
            <a:solidFill>
              <a:srgbClr val="0096FF"/>
            </a:solidFill>
          </a:ln>
        </p:spPr>
      </p:pic>
      <p:pic>
        <p:nvPicPr>
          <p:cNvPr id="14" name="Picture 13" descr="A close-up of a river&#10;&#10;AI-generated content may be incorrect.">
            <a:extLst>
              <a:ext uri="{FF2B5EF4-FFF2-40B4-BE49-F238E27FC236}">
                <a16:creationId xmlns:a16="http://schemas.microsoft.com/office/drawing/2014/main" id="{C82EF1EF-8A30-5DE6-E2E3-10E446F6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72714" y="4261252"/>
            <a:ext cx="3414674" cy="1842214"/>
          </a:xfrm>
          <a:prstGeom prst="roundRect">
            <a:avLst>
              <a:gd name="adj" fmla="val 9803"/>
            </a:avLst>
          </a:prstGeom>
          <a:ln w="3175">
            <a:solidFill>
              <a:srgbClr val="0096FF"/>
            </a:solidFill>
          </a:ln>
        </p:spPr>
      </p:pic>
      <p:pic>
        <p:nvPicPr>
          <p:cNvPr id="16" name="Picture 15" descr="A close-up of a snowy landscape&#10;&#10;AI-generated content may be incorrect.">
            <a:extLst>
              <a:ext uri="{FF2B5EF4-FFF2-40B4-BE49-F238E27FC236}">
                <a16:creationId xmlns:a16="http://schemas.microsoft.com/office/drawing/2014/main" id="{9CEE0033-4CFD-77EF-B16E-2DD2E3425F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-1" r="-797" b="1886"/>
          <a:stretch>
            <a:fillRect/>
          </a:stretch>
        </p:blipFill>
        <p:spPr>
          <a:xfrm>
            <a:off x="8072129" y="4261252"/>
            <a:ext cx="3416400" cy="1843200"/>
          </a:xfrm>
          <a:prstGeom prst="roundRect">
            <a:avLst>
              <a:gd name="adj" fmla="val 8523"/>
            </a:avLst>
          </a:prstGeom>
          <a:ln w="3175">
            <a:solidFill>
              <a:srgbClr val="0096FF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F5363B-843D-25BC-68F9-B0B494E022BD}"/>
              </a:ext>
            </a:extLst>
          </p:cNvPr>
          <p:cNvSpPr txBox="1"/>
          <p:nvPr/>
        </p:nvSpPr>
        <p:spPr>
          <a:xfrm>
            <a:off x="771001" y="1008384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Grundpfeiler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des Wohlstands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AF79E-D00B-C98B-DCA1-684D52153361}"/>
              </a:ext>
            </a:extLst>
          </p:cNvPr>
          <p:cNvSpPr txBox="1"/>
          <p:nvPr/>
        </p:nvSpPr>
        <p:spPr>
          <a:xfrm>
            <a:off x="771001" y="1495346"/>
            <a:ext cx="7403133" cy="233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Die Mekong-Region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versorgt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bedeutenden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Teil der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Bevölkerung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ASEAN-Region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Grundpfeiler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regionalen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Wohlstands.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Bekannt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als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Reisschüssel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Asiens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gewährleistet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sie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Ernährungssicherheit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durch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ihre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reichen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Fischerei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-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Landwirtschaftsressourcen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über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1’000 Fisch- und 20’000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Pflanzenarten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Mit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Wasserkraftkapazität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von 36’058 MW, die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sich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bis in die 2030er Jahre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voraussichtlich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verdoppeln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wird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Region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zudem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zentraler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Treiber für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Energieversorgung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wirtschaftliches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Wachstum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0CA8157-1A90-890C-70EC-6FA4D9B2A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2548" y="4624031"/>
            <a:ext cx="453262" cy="259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3C6A18-7339-4372-698B-3ACB0D16A5CB}"/>
              </a:ext>
            </a:extLst>
          </p:cNvPr>
          <p:cNvSpPr txBox="1"/>
          <p:nvPr/>
        </p:nvSpPr>
        <p:spPr>
          <a:xfrm>
            <a:off x="4573565" y="4970971"/>
            <a:ext cx="3314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1,000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CC9A0-CE3C-53BA-C125-E0CF2B21B0FD}"/>
              </a:ext>
            </a:extLst>
          </p:cNvPr>
          <p:cNvSpPr txBox="1"/>
          <p:nvPr/>
        </p:nvSpPr>
        <p:spPr>
          <a:xfrm>
            <a:off x="4573564" y="5478766"/>
            <a:ext cx="2791714" cy="30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Fischarten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412D9-6430-0661-6D28-80C6A5E6EB4E}"/>
              </a:ext>
            </a:extLst>
          </p:cNvPr>
          <p:cNvSpPr txBox="1"/>
          <p:nvPr/>
        </p:nvSpPr>
        <p:spPr>
          <a:xfrm>
            <a:off x="952350" y="4970971"/>
            <a:ext cx="3314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20,000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8B2FE-86E9-5B3F-55D2-A2B881935893}"/>
              </a:ext>
            </a:extLst>
          </p:cNvPr>
          <p:cNvSpPr txBox="1"/>
          <p:nvPr/>
        </p:nvSpPr>
        <p:spPr>
          <a:xfrm>
            <a:off x="952349" y="5478766"/>
            <a:ext cx="2791714" cy="31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Pflanzenarten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636FBD-0D88-4438-3E20-50E69462E74A}"/>
              </a:ext>
            </a:extLst>
          </p:cNvPr>
          <p:cNvSpPr txBox="1"/>
          <p:nvPr/>
        </p:nvSpPr>
        <p:spPr>
          <a:xfrm>
            <a:off x="8174135" y="4970971"/>
            <a:ext cx="3314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93,000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79ABA3-2754-EFD0-4AA8-8790E98089B4}"/>
              </a:ext>
            </a:extLst>
          </p:cNvPr>
          <p:cNvSpPr txBox="1"/>
          <p:nvPr/>
        </p:nvSpPr>
        <p:spPr>
          <a:xfrm>
            <a:off x="8174134" y="5478766"/>
            <a:ext cx="2791714" cy="30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GWh/ </a:t>
            </a: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jährlich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DF6C068-14DC-38F1-A054-8B1099A84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2183" y="4498196"/>
            <a:ext cx="258617" cy="43765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BDDCD9B-149D-27BD-398F-01BA06DCE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85017" y="4412226"/>
            <a:ext cx="221674" cy="409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CE985-F9DE-F102-57F4-FF52860EAA2C}"/>
              </a:ext>
            </a:extLst>
          </p:cNvPr>
          <p:cNvSpPr txBox="1"/>
          <p:nvPr/>
        </p:nvSpPr>
        <p:spPr>
          <a:xfrm>
            <a:off x="8174135" y="4819510"/>
            <a:ext cx="2630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DM Sans 14pt" pitchFamily="2" charset="77"/>
              </a:rPr>
              <a:t>Jährliche Produktion</a:t>
            </a:r>
          </a:p>
        </p:txBody>
      </p:sp>
    </p:spTree>
    <p:extLst>
      <p:ext uri="{BB962C8B-B14F-4D97-AF65-F5344CB8AC3E}">
        <p14:creationId xmlns:p14="http://schemas.microsoft.com/office/powerpoint/2010/main" val="44646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8C16F-5F1C-8274-01FF-A16B093D3AB3}"/>
              </a:ext>
            </a:extLst>
          </p:cNvPr>
          <p:cNvSpPr txBox="1"/>
          <p:nvPr/>
        </p:nvSpPr>
        <p:spPr>
          <a:xfrm>
            <a:off x="771001" y="1008384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Lücken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in der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Entwicklung</a:t>
            </a: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97C82-8016-FD32-DBBD-D4771922E27D}"/>
              </a:ext>
            </a:extLst>
          </p:cNvPr>
          <p:cNvSpPr txBox="1"/>
          <p:nvPr/>
        </p:nvSpPr>
        <p:spPr>
          <a:xfrm>
            <a:off x="771001" y="1495346"/>
            <a:ext cx="6581144" cy="120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Auf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Kambodscha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Laos und Myanmar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entfällt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Viertel der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gesamten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Landfläche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ASEAN und 12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Prozent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Gesamtbevölkerung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Region,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doch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tragen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diese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drei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Länder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zusammen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nur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etwa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4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Prozent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gesamten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BIP der ASEAN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nur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2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Prozent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zum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Wert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ihres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Warenexports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bei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5E403-5EE2-421C-5B8E-9FFD5B5E8AB4}"/>
              </a:ext>
            </a:extLst>
          </p:cNvPr>
          <p:cNvSpPr txBox="1"/>
          <p:nvPr/>
        </p:nvSpPr>
        <p:spPr>
          <a:xfrm>
            <a:off x="771001" y="3362282"/>
            <a:ext cx="8790878" cy="55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42"/>
              </a:lnSpc>
            </a:pP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Kambodscha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, Laos und Myanmar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13D1F-705C-A399-6E2E-9A7439D69DE5}"/>
              </a:ext>
            </a:extLst>
          </p:cNvPr>
          <p:cNvSpPr txBox="1"/>
          <p:nvPr/>
        </p:nvSpPr>
        <p:spPr>
          <a:xfrm>
            <a:off x="771001" y="4088198"/>
            <a:ext cx="98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96FF"/>
                </a:solidFill>
                <a:latin typeface="DM Sans 14pt" pitchFamily="2" charset="77"/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4BDC4-9C28-90D8-9C0F-3491C4B262A2}"/>
              </a:ext>
            </a:extLst>
          </p:cNvPr>
          <p:cNvSpPr txBox="1"/>
          <p:nvPr/>
        </p:nvSpPr>
        <p:spPr>
          <a:xfrm>
            <a:off x="771001" y="4603637"/>
            <a:ext cx="2791714" cy="49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 la population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totale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l'ASEder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Gesamtbevölkerung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von ASEANAN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3B8BA-65F9-6BD0-4BA9-1D718B9994B9}"/>
              </a:ext>
            </a:extLst>
          </p:cNvPr>
          <p:cNvSpPr txBox="1"/>
          <p:nvPr/>
        </p:nvSpPr>
        <p:spPr>
          <a:xfrm>
            <a:off x="3805146" y="4088198"/>
            <a:ext cx="98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96FF"/>
                </a:solidFill>
                <a:latin typeface="DM Sans 14pt" pitchFamily="2" charset="77"/>
              </a:rPr>
              <a:t>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EAEF9-D678-2189-C555-476F238786DD}"/>
              </a:ext>
            </a:extLst>
          </p:cNvPr>
          <p:cNvSpPr txBox="1"/>
          <p:nvPr/>
        </p:nvSpPr>
        <p:spPr>
          <a:xfrm>
            <a:off x="3805146" y="4603637"/>
            <a:ext cx="2791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Gesamt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-BIP der ASEAN</a:t>
            </a:r>
          </a:p>
          <a:p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21749-8412-B660-CDC9-C534C1B2B9E6}"/>
              </a:ext>
            </a:extLst>
          </p:cNvPr>
          <p:cNvSpPr txBox="1"/>
          <p:nvPr/>
        </p:nvSpPr>
        <p:spPr>
          <a:xfrm>
            <a:off x="6839291" y="4088198"/>
            <a:ext cx="98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96FF"/>
                </a:solidFill>
                <a:latin typeface="DM Sans 14pt" pitchFamily="2" charset="77"/>
              </a:rPr>
              <a:t>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75F0B-B398-0D1C-1841-0B0806262882}"/>
              </a:ext>
            </a:extLst>
          </p:cNvPr>
          <p:cNvSpPr txBox="1"/>
          <p:nvPr/>
        </p:nvSpPr>
        <p:spPr>
          <a:xfrm>
            <a:off x="6839291" y="4603637"/>
            <a:ext cx="2791714" cy="49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des ASEAN-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Exporthandels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Waren</a:t>
            </a:r>
          </a:p>
        </p:txBody>
      </p:sp>
    </p:spTree>
    <p:extLst>
      <p:ext uri="{BB962C8B-B14F-4D97-AF65-F5344CB8AC3E}">
        <p14:creationId xmlns:p14="http://schemas.microsoft.com/office/powerpoint/2010/main" val="11918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DF916-0632-8712-AC22-2CFEB383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7" y="501737"/>
            <a:ext cx="5174572" cy="5854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F8E80A-2C39-CA6D-E91B-9750047C31F2}"/>
              </a:ext>
            </a:extLst>
          </p:cNvPr>
          <p:cNvSpPr txBox="1"/>
          <p:nvPr/>
        </p:nvSpPr>
        <p:spPr>
          <a:xfrm>
            <a:off x="5953153" y="805749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Umwelteinflüsse</a:t>
            </a: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90D9C-FC1C-6E45-0B4B-54DD589FB87B}"/>
              </a:ext>
            </a:extLst>
          </p:cNvPr>
          <p:cNvSpPr txBox="1"/>
          <p:nvPr/>
        </p:nvSpPr>
        <p:spPr>
          <a:xfrm>
            <a:off x="5953153" y="1292711"/>
            <a:ext cx="5583617" cy="17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Der Mekong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eine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Lebensader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für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mehr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als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70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Millionen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Menschen,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steht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jedoch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vor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wachsenden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Risiken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durch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Klimawandel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Staudämme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Ressourcenausbeutung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Diese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Belastungen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bedrohen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Biodiversität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stören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Ökosysteme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gefährden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Ernährungssicherheit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sowie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Lebensgrundlagen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in der ASEAN-Region.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8066C-A607-63D2-D57A-22FCF9373C1A}"/>
              </a:ext>
            </a:extLst>
          </p:cNvPr>
          <p:cNvSpPr txBox="1"/>
          <p:nvPr/>
        </p:nvSpPr>
        <p:spPr>
          <a:xfrm>
            <a:off x="5968240" y="3716598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Frieden und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Stabilität</a:t>
            </a: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F02EB-E30E-C335-045D-4DE97594D83E}"/>
              </a:ext>
            </a:extLst>
          </p:cNvPr>
          <p:cNvSpPr txBox="1"/>
          <p:nvPr/>
        </p:nvSpPr>
        <p:spPr>
          <a:xfrm>
            <a:off x="5968240" y="4203560"/>
            <a:ext cx="5583617" cy="17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Stabilität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in der Mekong-Region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von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entscheidender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Bedeutung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für Frieden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Wohlstand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in der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gesamten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ASEAN.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Herausforderungen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wie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Verwaltung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Nutzung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natürlicher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sowie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politische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Krisen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–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insbesondere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in Myanmar –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erfordern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koordinierte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Anstrengungen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innerhalb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der ASEAN und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darüber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hinaus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60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985</Words>
  <Application>Microsoft Macintosh PowerPoint</Application>
  <PresentationFormat>Widescreen</PresentationFormat>
  <Paragraphs>81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Cormorant</vt:lpstr>
      <vt:lpstr>DM Sans</vt:lpstr>
      <vt:lpstr>DM Sans 14pt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Defne Salli</dc:creator>
  <cp:lastModifiedBy>Maria Libert</cp:lastModifiedBy>
  <cp:revision>8</cp:revision>
  <dcterms:created xsi:type="dcterms:W3CDTF">2025-02-13T23:08:19Z</dcterms:created>
  <dcterms:modified xsi:type="dcterms:W3CDTF">2025-05-22T06:54:01Z</dcterms:modified>
</cp:coreProperties>
</file>