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66" r:id="rId2"/>
    <p:sldId id="267" r:id="rId3"/>
    <p:sldId id="258" r:id="rId4"/>
    <p:sldId id="26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663"/>
    <p:restoredTop sz="94702"/>
  </p:normalViewPr>
  <p:slideViewPr>
    <p:cSldViewPr snapToGrid="0">
      <p:cViewPr varScale="1">
        <p:scale>
          <a:sx n="89" d="100"/>
          <a:sy n="89" d="100"/>
        </p:scale>
        <p:origin x="200" y="20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F768E0-A4A7-B445-8F90-1A1E391539BE}" type="datetimeFigureOut">
              <a:rPr lang="en-GB" smtClean="0"/>
              <a:t>21/05/2025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0BF049-BF23-A143-BFED-43EBAD5F737C}" type="slidenum">
              <a:rPr lang="en-GB" smtClean="0"/>
              <a:t>‹#›</a:t>
            </a:fld>
            <a:endParaRPr lang="en-GB"/>
          </a:p>
        </p:txBody>
      </p:sp>
    </p:spTree>
    <p:extLst>
      <p:ext uri="{BB962C8B-B14F-4D97-AF65-F5344CB8AC3E}">
        <p14:creationId xmlns:p14="http://schemas.microsoft.com/office/powerpoint/2010/main" val="3012470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0BF049-BF23-A143-BFED-43EBAD5F737C}" type="slidenum">
              <a:rPr lang="en-GB" smtClean="0"/>
              <a:t>3</a:t>
            </a:fld>
            <a:endParaRPr lang="en-GB"/>
          </a:p>
        </p:txBody>
      </p:sp>
    </p:spTree>
    <p:extLst>
      <p:ext uri="{BB962C8B-B14F-4D97-AF65-F5344CB8AC3E}">
        <p14:creationId xmlns:p14="http://schemas.microsoft.com/office/powerpoint/2010/main" val="3956027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0BF049-BF23-A143-BFED-43EBAD5F737C}" type="slidenum">
              <a:rPr lang="en-GB" smtClean="0"/>
              <a:t>5</a:t>
            </a:fld>
            <a:endParaRPr lang="en-GB"/>
          </a:p>
        </p:txBody>
      </p:sp>
    </p:spTree>
    <p:extLst>
      <p:ext uri="{BB962C8B-B14F-4D97-AF65-F5344CB8AC3E}">
        <p14:creationId xmlns:p14="http://schemas.microsoft.com/office/powerpoint/2010/main" val="2713506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0BF049-BF23-A143-BFED-43EBAD5F737C}" type="slidenum">
              <a:rPr lang="en-GB" smtClean="0"/>
              <a:t>6</a:t>
            </a:fld>
            <a:endParaRPr lang="en-GB"/>
          </a:p>
        </p:txBody>
      </p:sp>
    </p:spTree>
    <p:extLst>
      <p:ext uri="{BB962C8B-B14F-4D97-AF65-F5344CB8AC3E}">
        <p14:creationId xmlns:p14="http://schemas.microsoft.com/office/powerpoint/2010/main" val="1595252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0BF049-BF23-A143-BFED-43EBAD5F737C}" type="slidenum">
              <a:rPr lang="en-GB" smtClean="0"/>
              <a:t>8</a:t>
            </a:fld>
            <a:endParaRPr lang="en-GB"/>
          </a:p>
        </p:txBody>
      </p:sp>
    </p:spTree>
    <p:extLst>
      <p:ext uri="{BB962C8B-B14F-4D97-AF65-F5344CB8AC3E}">
        <p14:creationId xmlns:p14="http://schemas.microsoft.com/office/powerpoint/2010/main" val="55344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0BF049-BF23-A143-BFED-43EBAD5F737C}" type="slidenum">
              <a:rPr lang="en-GB" smtClean="0"/>
              <a:t>9</a:t>
            </a:fld>
            <a:endParaRPr lang="en-GB"/>
          </a:p>
        </p:txBody>
      </p:sp>
    </p:spTree>
    <p:extLst>
      <p:ext uri="{BB962C8B-B14F-4D97-AF65-F5344CB8AC3E}">
        <p14:creationId xmlns:p14="http://schemas.microsoft.com/office/powerpoint/2010/main" val="2450365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0BF049-BF23-A143-BFED-43EBAD5F737C}" type="slidenum">
              <a:rPr lang="en-GB" smtClean="0"/>
              <a:t>10</a:t>
            </a:fld>
            <a:endParaRPr lang="en-GB"/>
          </a:p>
        </p:txBody>
      </p:sp>
    </p:spTree>
    <p:extLst>
      <p:ext uri="{BB962C8B-B14F-4D97-AF65-F5344CB8AC3E}">
        <p14:creationId xmlns:p14="http://schemas.microsoft.com/office/powerpoint/2010/main" val="2491028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99B0D-EB42-FDEF-9306-E9162C1EEC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3CDA33-EC6A-55F7-DE0D-D305D7C961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B9DB37-0A7B-0142-882F-A795E3BCDD2D}"/>
              </a:ext>
            </a:extLst>
          </p:cNvPr>
          <p:cNvSpPr>
            <a:spLocks noGrp="1"/>
          </p:cNvSpPr>
          <p:nvPr>
            <p:ph type="dt" sz="half" idx="10"/>
          </p:nvPr>
        </p:nvSpPr>
        <p:spPr/>
        <p:txBody>
          <a:bodyPr/>
          <a:lstStyle/>
          <a:p>
            <a:fld id="{ABA41F17-7669-DA40-9E1B-F40B0EBCF8DD}" type="datetimeFigureOut">
              <a:rPr lang="en-US" smtClean="0"/>
              <a:t>5/21/25</a:t>
            </a:fld>
            <a:endParaRPr lang="en-US"/>
          </a:p>
        </p:txBody>
      </p:sp>
      <p:sp>
        <p:nvSpPr>
          <p:cNvPr id="5" name="Footer Placeholder 4">
            <a:extLst>
              <a:ext uri="{FF2B5EF4-FFF2-40B4-BE49-F238E27FC236}">
                <a16:creationId xmlns:a16="http://schemas.microsoft.com/office/drawing/2014/main" id="{22FA803D-DADE-BDAC-D42D-9BEA369E59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536B18-A7F2-B495-B2E0-B2338EF2CE19}"/>
              </a:ext>
            </a:extLst>
          </p:cNvPr>
          <p:cNvSpPr>
            <a:spLocks noGrp="1"/>
          </p:cNvSpPr>
          <p:nvPr>
            <p:ph type="sldNum" sz="quarter" idx="12"/>
          </p:nvPr>
        </p:nvSpPr>
        <p:spPr/>
        <p:txBody>
          <a:bodyPr/>
          <a:lstStyle/>
          <a:p>
            <a:fld id="{4BE68876-720E-B841-85CE-401B0065EF27}" type="slidenum">
              <a:rPr lang="en-US" smtClean="0"/>
              <a:t>‹#›</a:t>
            </a:fld>
            <a:endParaRPr lang="en-US"/>
          </a:p>
        </p:txBody>
      </p:sp>
    </p:spTree>
    <p:extLst>
      <p:ext uri="{BB962C8B-B14F-4D97-AF65-F5344CB8AC3E}">
        <p14:creationId xmlns:p14="http://schemas.microsoft.com/office/powerpoint/2010/main" val="3084174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A352C-2B2F-8ED3-1A10-BCD73418E5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D4CE04-2D88-21AA-6FC9-B9E0A2EE4D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17B99C-A73A-5604-5AD0-141B8D4BB9E6}"/>
              </a:ext>
            </a:extLst>
          </p:cNvPr>
          <p:cNvSpPr>
            <a:spLocks noGrp="1"/>
          </p:cNvSpPr>
          <p:nvPr>
            <p:ph type="dt" sz="half" idx="10"/>
          </p:nvPr>
        </p:nvSpPr>
        <p:spPr/>
        <p:txBody>
          <a:bodyPr/>
          <a:lstStyle/>
          <a:p>
            <a:fld id="{ABA41F17-7669-DA40-9E1B-F40B0EBCF8DD}" type="datetimeFigureOut">
              <a:rPr lang="en-US" smtClean="0"/>
              <a:t>5/21/25</a:t>
            </a:fld>
            <a:endParaRPr lang="en-US"/>
          </a:p>
        </p:txBody>
      </p:sp>
      <p:sp>
        <p:nvSpPr>
          <p:cNvPr id="5" name="Footer Placeholder 4">
            <a:extLst>
              <a:ext uri="{FF2B5EF4-FFF2-40B4-BE49-F238E27FC236}">
                <a16:creationId xmlns:a16="http://schemas.microsoft.com/office/drawing/2014/main" id="{6DF4804B-B1CB-DF08-B9A7-14D67E0768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07BDC6-C150-4A60-54CA-EBF1D3A84DA5}"/>
              </a:ext>
            </a:extLst>
          </p:cNvPr>
          <p:cNvSpPr>
            <a:spLocks noGrp="1"/>
          </p:cNvSpPr>
          <p:nvPr>
            <p:ph type="sldNum" sz="quarter" idx="12"/>
          </p:nvPr>
        </p:nvSpPr>
        <p:spPr/>
        <p:txBody>
          <a:bodyPr/>
          <a:lstStyle/>
          <a:p>
            <a:fld id="{4BE68876-720E-B841-85CE-401B0065EF27}" type="slidenum">
              <a:rPr lang="en-US" smtClean="0"/>
              <a:t>‹#›</a:t>
            </a:fld>
            <a:endParaRPr lang="en-US"/>
          </a:p>
        </p:txBody>
      </p:sp>
    </p:spTree>
    <p:extLst>
      <p:ext uri="{BB962C8B-B14F-4D97-AF65-F5344CB8AC3E}">
        <p14:creationId xmlns:p14="http://schemas.microsoft.com/office/powerpoint/2010/main" val="4115917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0AC434-40CD-DAEB-8BDD-A4D4CA7325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81D164-3435-7EFB-0CCF-B3F4A88E3F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733606-C6DA-7523-1542-723D61FFF12B}"/>
              </a:ext>
            </a:extLst>
          </p:cNvPr>
          <p:cNvSpPr>
            <a:spLocks noGrp="1"/>
          </p:cNvSpPr>
          <p:nvPr>
            <p:ph type="dt" sz="half" idx="10"/>
          </p:nvPr>
        </p:nvSpPr>
        <p:spPr/>
        <p:txBody>
          <a:bodyPr/>
          <a:lstStyle/>
          <a:p>
            <a:fld id="{ABA41F17-7669-DA40-9E1B-F40B0EBCF8DD}" type="datetimeFigureOut">
              <a:rPr lang="en-US" smtClean="0"/>
              <a:t>5/21/25</a:t>
            </a:fld>
            <a:endParaRPr lang="en-US"/>
          </a:p>
        </p:txBody>
      </p:sp>
      <p:sp>
        <p:nvSpPr>
          <p:cNvPr id="5" name="Footer Placeholder 4">
            <a:extLst>
              <a:ext uri="{FF2B5EF4-FFF2-40B4-BE49-F238E27FC236}">
                <a16:creationId xmlns:a16="http://schemas.microsoft.com/office/drawing/2014/main" id="{48B4B917-DF81-E5B0-4486-D916EF0FDC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D6B44-DA5B-EFA1-A1DF-4AD79823716F}"/>
              </a:ext>
            </a:extLst>
          </p:cNvPr>
          <p:cNvSpPr>
            <a:spLocks noGrp="1"/>
          </p:cNvSpPr>
          <p:nvPr>
            <p:ph type="sldNum" sz="quarter" idx="12"/>
          </p:nvPr>
        </p:nvSpPr>
        <p:spPr/>
        <p:txBody>
          <a:bodyPr/>
          <a:lstStyle/>
          <a:p>
            <a:fld id="{4BE68876-720E-B841-85CE-401B0065EF27}" type="slidenum">
              <a:rPr lang="en-US" smtClean="0"/>
              <a:t>‹#›</a:t>
            </a:fld>
            <a:endParaRPr lang="en-US"/>
          </a:p>
        </p:txBody>
      </p:sp>
    </p:spTree>
    <p:extLst>
      <p:ext uri="{BB962C8B-B14F-4D97-AF65-F5344CB8AC3E}">
        <p14:creationId xmlns:p14="http://schemas.microsoft.com/office/powerpoint/2010/main" val="1762512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28AF-B891-3AB7-0FB9-D360C7EB4B09}"/>
              </a:ext>
            </a:extLst>
          </p:cNvPr>
          <p:cNvSpPr>
            <a:spLocks noGrp="1"/>
          </p:cNvSpPr>
          <p:nvPr>
            <p:ph type="title"/>
          </p:nvPr>
        </p:nvSpPr>
        <p:spPr/>
        <p:txBody>
          <a:bodyPr/>
          <a:lstStyle>
            <a:lvl1pPr>
              <a:defRPr>
                <a:solidFill>
                  <a:schemeClr val="tx1">
                    <a:lumMod val="85000"/>
                    <a:lumOff val="15000"/>
                  </a:schemeClr>
                </a:solidFill>
                <a:latin typeface="Cormorant" pitchFamily="2" charset="77"/>
                <a:ea typeface="Cormorant" pitchFamily="2" charset="77"/>
                <a:cs typeface="Cormorant" pitchFamily="2" charset="77"/>
              </a:defRPr>
            </a:lvl1pPr>
          </a:lstStyle>
          <a:p>
            <a:r>
              <a:rPr lang="en-US" dirty="0"/>
              <a:t>Click to edit Master title style</a:t>
            </a:r>
          </a:p>
        </p:txBody>
      </p:sp>
      <p:sp>
        <p:nvSpPr>
          <p:cNvPr id="4" name="Date Placeholder 3">
            <a:extLst>
              <a:ext uri="{FF2B5EF4-FFF2-40B4-BE49-F238E27FC236}">
                <a16:creationId xmlns:a16="http://schemas.microsoft.com/office/drawing/2014/main" id="{B972AB72-0A7E-B8BC-5A14-7391A18D1E7D}"/>
              </a:ext>
            </a:extLst>
          </p:cNvPr>
          <p:cNvSpPr>
            <a:spLocks noGrp="1"/>
          </p:cNvSpPr>
          <p:nvPr>
            <p:ph type="dt" sz="half" idx="10"/>
          </p:nvPr>
        </p:nvSpPr>
        <p:spPr/>
        <p:txBody>
          <a:bodyPr/>
          <a:lstStyle>
            <a:lvl1pPr>
              <a:defRPr>
                <a:latin typeface="DM Sans 14pt" pitchFamily="2" charset="77"/>
              </a:defRPr>
            </a:lvl1pPr>
          </a:lstStyle>
          <a:p>
            <a:fld id="{ABA41F17-7669-DA40-9E1B-F40B0EBCF8DD}" type="datetimeFigureOut">
              <a:rPr lang="en-US" smtClean="0"/>
              <a:pPr/>
              <a:t>5/22/25</a:t>
            </a:fld>
            <a:endParaRPr lang="en-US" dirty="0"/>
          </a:p>
        </p:txBody>
      </p:sp>
      <p:sp>
        <p:nvSpPr>
          <p:cNvPr id="5" name="Footer Placeholder 4">
            <a:extLst>
              <a:ext uri="{FF2B5EF4-FFF2-40B4-BE49-F238E27FC236}">
                <a16:creationId xmlns:a16="http://schemas.microsoft.com/office/drawing/2014/main" id="{CB8FC117-2DF8-A76D-86C0-56AE38C1213E}"/>
              </a:ext>
            </a:extLst>
          </p:cNvPr>
          <p:cNvSpPr>
            <a:spLocks noGrp="1"/>
          </p:cNvSpPr>
          <p:nvPr>
            <p:ph type="ftr" sz="quarter" idx="11"/>
          </p:nvPr>
        </p:nvSpPr>
        <p:spPr/>
        <p:txBody>
          <a:bodyPr/>
          <a:lstStyle>
            <a:lvl1pPr>
              <a:defRPr>
                <a:latin typeface="DM Sans 14pt" pitchFamily="2" charset="77"/>
              </a:defRPr>
            </a:lvl1pPr>
          </a:lstStyle>
          <a:p>
            <a:endParaRPr lang="en-US" dirty="0"/>
          </a:p>
        </p:txBody>
      </p:sp>
      <p:sp>
        <p:nvSpPr>
          <p:cNvPr id="6" name="Slide Number Placeholder 5">
            <a:extLst>
              <a:ext uri="{FF2B5EF4-FFF2-40B4-BE49-F238E27FC236}">
                <a16:creationId xmlns:a16="http://schemas.microsoft.com/office/drawing/2014/main" id="{E06C5124-5898-5CBA-1233-B0C7CA9D12B8}"/>
              </a:ext>
            </a:extLst>
          </p:cNvPr>
          <p:cNvSpPr>
            <a:spLocks noGrp="1"/>
          </p:cNvSpPr>
          <p:nvPr>
            <p:ph type="sldNum" sz="quarter" idx="12"/>
          </p:nvPr>
        </p:nvSpPr>
        <p:spPr/>
        <p:txBody>
          <a:bodyPr/>
          <a:lstStyle>
            <a:lvl1pPr>
              <a:defRPr>
                <a:latin typeface="DM Sans 14pt" pitchFamily="2" charset="77"/>
              </a:defRPr>
            </a:lvl1pPr>
          </a:lstStyle>
          <a:p>
            <a:fld id="{4BE68876-720E-B841-85CE-401B0065EF27}" type="slidenum">
              <a:rPr lang="en-US" smtClean="0"/>
              <a:pPr/>
              <a:t>‹#›</a:t>
            </a:fld>
            <a:endParaRPr lang="en-US" dirty="0"/>
          </a:p>
        </p:txBody>
      </p:sp>
      <p:sp>
        <p:nvSpPr>
          <p:cNvPr id="7" name="Text Placeholder 2">
            <a:extLst>
              <a:ext uri="{FF2B5EF4-FFF2-40B4-BE49-F238E27FC236}">
                <a16:creationId xmlns:a16="http://schemas.microsoft.com/office/drawing/2014/main" id="{9470E0D9-F715-D823-0816-6EE564C12C78}"/>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01090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D7E7E-D0B9-6B16-CC4C-8D5CDC0E7C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07D10E-4D39-E538-AF9F-D53DDC4B81F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D2DD713-2258-F9ED-D1E6-51DC6BC8B9BF}"/>
              </a:ext>
            </a:extLst>
          </p:cNvPr>
          <p:cNvSpPr>
            <a:spLocks noGrp="1"/>
          </p:cNvSpPr>
          <p:nvPr>
            <p:ph type="dt" sz="half" idx="10"/>
          </p:nvPr>
        </p:nvSpPr>
        <p:spPr/>
        <p:txBody>
          <a:bodyPr/>
          <a:lstStyle/>
          <a:p>
            <a:fld id="{ABA41F17-7669-DA40-9E1B-F40B0EBCF8DD}" type="datetimeFigureOut">
              <a:rPr lang="en-US" smtClean="0"/>
              <a:t>5/21/25</a:t>
            </a:fld>
            <a:endParaRPr lang="en-US"/>
          </a:p>
        </p:txBody>
      </p:sp>
      <p:sp>
        <p:nvSpPr>
          <p:cNvPr id="5" name="Footer Placeholder 4">
            <a:extLst>
              <a:ext uri="{FF2B5EF4-FFF2-40B4-BE49-F238E27FC236}">
                <a16:creationId xmlns:a16="http://schemas.microsoft.com/office/drawing/2014/main" id="{4BA15205-F93C-B1F0-026B-4CC3267731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44C5B1-CE1D-C021-EA5F-CF8F944CA53B}"/>
              </a:ext>
            </a:extLst>
          </p:cNvPr>
          <p:cNvSpPr>
            <a:spLocks noGrp="1"/>
          </p:cNvSpPr>
          <p:nvPr>
            <p:ph type="sldNum" sz="quarter" idx="12"/>
          </p:nvPr>
        </p:nvSpPr>
        <p:spPr/>
        <p:txBody>
          <a:bodyPr/>
          <a:lstStyle/>
          <a:p>
            <a:fld id="{4BE68876-720E-B841-85CE-401B0065EF27}" type="slidenum">
              <a:rPr lang="en-US" smtClean="0"/>
              <a:t>‹#›</a:t>
            </a:fld>
            <a:endParaRPr lang="en-US"/>
          </a:p>
        </p:txBody>
      </p:sp>
    </p:spTree>
    <p:extLst>
      <p:ext uri="{BB962C8B-B14F-4D97-AF65-F5344CB8AC3E}">
        <p14:creationId xmlns:p14="http://schemas.microsoft.com/office/powerpoint/2010/main" val="1091175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302BB-A795-2560-9296-407E37EE0F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EEB18C-F97D-C30D-AC4F-AD998750BE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F8C7F4-032C-8598-AFD0-9ED108A3EC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DB7228-55EE-043F-541F-47C31F762D59}"/>
              </a:ext>
            </a:extLst>
          </p:cNvPr>
          <p:cNvSpPr>
            <a:spLocks noGrp="1"/>
          </p:cNvSpPr>
          <p:nvPr>
            <p:ph type="dt" sz="half" idx="10"/>
          </p:nvPr>
        </p:nvSpPr>
        <p:spPr/>
        <p:txBody>
          <a:bodyPr/>
          <a:lstStyle/>
          <a:p>
            <a:fld id="{ABA41F17-7669-DA40-9E1B-F40B0EBCF8DD}" type="datetimeFigureOut">
              <a:rPr lang="en-US" smtClean="0"/>
              <a:t>5/21/25</a:t>
            </a:fld>
            <a:endParaRPr lang="en-US"/>
          </a:p>
        </p:txBody>
      </p:sp>
      <p:sp>
        <p:nvSpPr>
          <p:cNvPr id="6" name="Footer Placeholder 5">
            <a:extLst>
              <a:ext uri="{FF2B5EF4-FFF2-40B4-BE49-F238E27FC236}">
                <a16:creationId xmlns:a16="http://schemas.microsoft.com/office/drawing/2014/main" id="{02231852-33EF-7588-9CCA-B13E6D68AB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9177B3-27B5-E18D-DC15-A72AF7B51E73}"/>
              </a:ext>
            </a:extLst>
          </p:cNvPr>
          <p:cNvSpPr>
            <a:spLocks noGrp="1"/>
          </p:cNvSpPr>
          <p:nvPr>
            <p:ph type="sldNum" sz="quarter" idx="12"/>
          </p:nvPr>
        </p:nvSpPr>
        <p:spPr/>
        <p:txBody>
          <a:bodyPr/>
          <a:lstStyle/>
          <a:p>
            <a:fld id="{4BE68876-720E-B841-85CE-401B0065EF27}" type="slidenum">
              <a:rPr lang="en-US" smtClean="0"/>
              <a:t>‹#›</a:t>
            </a:fld>
            <a:endParaRPr lang="en-US"/>
          </a:p>
        </p:txBody>
      </p:sp>
    </p:spTree>
    <p:extLst>
      <p:ext uri="{BB962C8B-B14F-4D97-AF65-F5344CB8AC3E}">
        <p14:creationId xmlns:p14="http://schemas.microsoft.com/office/powerpoint/2010/main" val="7095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84990-F92C-BA6A-BAF6-1E860603EB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091F68-D4D9-3D4A-77F4-A184E7144D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DA0905-1CEC-7A7A-6A8F-D9F7D4DBFD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DF7409-F590-7875-523C-4EF99D7133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69A2FC-9054-D1D8-3BF7-BC72AE486E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4EDA39-67AA-6030-1317-EB42124239F8}"/>
              </a:ext>
            </a:extLst>
          </p:cNvPr>
          <p:cNvSpPr>
            <a:spLocks noGrp="1"/>
          </p:cNvSpPr>
          <p:nvPr>
            <p:ph type="dt" sz="half" idx="10"/>
          </p:nvPr>
        </p:nvSpPr>
        <p:spPr/>
        <p:txBody>
          <a:bodyPr/>
          <a:lstStyle/>
          <a:p>
            <a:fld id="{ABA41F17-7669-DA40-9E1B-F40B0EBCF8DD}" type="datetimeFigureOut">
              <a:rPr lang="en-US" smtClean="0"/>
              <a:t>5/21/25</a:t>
            </a:fld>
            <a:endParaRPr lang="en-US"/>
          </a:p>
        </p:txBody>
      </p:sp>
      <p:sp>
        <p:nvSpPr>
          <p:cNvPr id="8" name="Footer Placeholder 7">
            <a:extLst>
              <a:ext uri="{FF2B5EF4-FFF2-40B4-BE49-F238E27FC236}">
                <a16:creationId xmlns:a16="http://schemas.microsoft.com/office/drawing/2014/main" id="{413B8AE0-E4AE-BC7F-2409-561A5C4E66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93E286-9BD8-2B18-846E-D22FEA6831FD}"/>
              </a:ext>
            </a:extLst>
          </p:cNvPr>
          <p:cNvSpPr>
            <a:spLocks noGrp="1"/>
          </p:cNvSpPr>
          <p:nvPr>
            <p:ph type="sldNum" sz="quarter" idx="12"/>
          </p:nvPr>
        </p:nvSpPr>
        <p:spPr/>
        <p:txBody>
          <a:bodyPr/>
          <a:lstStyle/>
          <a:p>
            <a:fld id="{4BE68876-720E-B841-85CE-401B0065EF27}" type="slidenum">
              <a:rPr lang="en-US" smtClean="0"/>
              <a:t>‹#›</a:t>
            </a:fld>
            <a:endParaRPr lang="en-US"/>
          </a:p>
        </p:txBody>
      </p:sp>
    </p:spTree>
    <p:extLst>
      <p:ext uri="{BB962C8B-B14F-4D97-AF65-F5344CB8AC3E}">
        <p14:creationId xmlns:p14="http://schemas.microsoft.com/office/powerpoint/2010/main" val="1698150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B87E-B3A3-441C-6033-93B4422E96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3CDEA4-7E8F-200A-BD82-6D150D713C8B}"/>
              </a:ext>
            </a:extLst>
          </p:cNvPr>
          <p:cNvSpPr>
            <a:spLocks noGrp="1"/>
          </p:cNvSpPr>
          <p:nvPr>
            <p:ph type="dt" sz="half" idx="10"/>
          </p:nvPr>
        </p:nvSpPr>
        <p:spPr/>
        <p:txBody>
          <a:bodyPr/>
          <a:lstStyle/>
          <a:p>
            <a:fld id="{ABA41F17-7669-DA40-9E1B-F40B0EBCF8DD}" type="datetimeFigureOut">
              <a:rPr lang="en-US" smtClean="0"/>
              <a:t>5/21/25</a:t>
            </a:fld>
            <a:endParaRPr lang="en-US"/>
          </a:p>
        </p:txBody>
      </p:sp>
      <p:sp>
        <p:nvSpPr>
          <p:cNvPr id="4" name="Footer Placeholder 3">
            <a:extLst>
              <a:ext uri="{FF2B5EF4-FFF2-40B4-BE49-F238E27FC236}">
                <a16:creationId xmlns:a16="http://schemas.microsoft.com/office/drawing/2014/main" id="{2B0C9316-1861-F78A-00E8-3A59745304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E4F5A7-D1C0-5FDC-1D9C-068C6D32939D}"/>
              </a:ext>
            </a:extLst>
          </p:cNvPr>
          <p:cNvSpPr>
            <a:spLocks noGrp="1"/>
          </p:cNvSpPr>
          <p:nvPr>
            <p:ph type="sldNum" sz="quarter" idx="12"/>
          </p:nvPr>
        </p:nvSpPr>
        <p:spPr/>
        <p:txBody>
          <a:bodyPr/>
          <a:lstStyle/>
          <a:p>
            <a:fld id="{4BE68876-720E-B841-85CE-401B0065EF27}" type="slidenum">
              <a:rPr lang="en-US" smtClean="0"/>
              <a:t>‹#›</a:t>
            </a:fld>
            <a:endParaRPr lang="en-US"/>
          </a:p>
        </p:txBody>
      </p:sp>
    </p:spTree>
    <p:extLst>
      <p:ext uri="{BB962C8B-B14F-4D97-AF65-F5344CB8AC3E}">
        <p14:creationId xmlns:p14="http://schemas.microsoft.com/office/powerpoint/2010/main" val="2952758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07C3BB-56DE-2655-1CB7-1122B5BBCDCC}"/>
              </a:ext>
            </a:extLst>
          </p:cNvPr>
          <p:cNvSpPr>
            <a:spLocks noGrp="1"/>
          </p:cNvSpPr>
          <p:nvPr>
            <p:ph type="dt" sz="half" idx="10"/>
          </p:nvPr>
        </p:nvSpPr>
        <p:spPr/>
        <p:txBody>
          <a:bodyPr/>
          <a:lstStyle/>
          <a:p>
            <a:fld id="{ABA41F17-7669-DA40-9E1B-F40B0EBCF8DD}" type="datetimeFigureOut">
              <a:rPr lang="en-US" smtClean="0"/>
              <a:t>5/21/25</a:t>
            </a:fld>
            <a:endParaRPr lang="en-US"/>
          </a:p>
        </p:txBody>
      </p:sp>
      <p:sp>
        <p:nvSpPr>
          <p:cNvPr id="3" name="Footer Placeholder 2">
            <a:extLst>
              <a:ext uri="{FF2B5EF4-FFF2-40B4-BE49-F238E27FC236}">
                <a16:creationId xmlns:a16="http://schemas.microsoft.com/office/drawing/2014/main" id="{79D06ED0-851B-9780-1225-1A4D9DFF08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E9B8E1-FD8C-CB86-42AA-698803CDD844}"/>
              </a:ext>
            </a:extLst>
          </p:cNvPr>
          <p:cNvSpPr>
            <a:spLocks noGrp="1"/>
          </p:cNvSpPr>
          <p:nvPr>
            <p:ph type="sldNum" sz="quarter" idx="12"/>
          </p:nvPr>
        </p:nvSpPr>
        <p:spPr/>
        <p:txBody>
          <a:bodyPr/>
          <a:lstStyle/>
          <a:p>
            <a:fld id="{4BE68876-720E-B841-85CE-401B0065EF27}" type="slidenum">
              <a:rPr lang="en-US" smtClean="0"/>
              <a:t>‹#›</a:t>
            </a:fld>
            <a:endParaRPr lang="en-US"/>
          </a:p>
        </p:txBody>
      </p:sp>
    </p:spTree>
    <p:extLst>
      <p:ext uri="{BB962C8B-B14F-4D97-AF65-F5344CB8AC3E}">
        <p14:creationId xmlns:p14="http://schemas.microsoft.com/office/powerpoint/2010/main" val="867345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7291F-788E-03C5-8FAD-581DE912D2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6859B1-7788-8FB6-61CF-51313CFA87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44A14E-2DD7-45E0-22EA-D727A840F3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263860-AC1F-3E28-3D6E-A5D3FA91EA0B}"/>
              </a:ext>
            </a:extLst>
          </p:cNvPr>
          <p:cNvSpPr>
            <a:spLocks noGrp="1"/>
          </p:cNvSpPr>
          <p:nvPr>
            <p:ph type="dt" sz="half" idx="10"/>
          </p:nvPr>
        </p:nvSpPr>
        <p:spPr/>
        <p:txBody>
          <a:bodyPr/>
          <a:lstStyle/>
          <a:p>
            <a:fld id="{ABA41F17-7669-DA40-9E1B-F40B0EBCF8DD}" type="datetimeFigureOut">
              <a:rPr lang="en-US" smtClean="0"/>
              <a:t>5/21/25</a:t>
            </a:fld>
            <a:endParaRPr lang="en-US"/>
          </a:p>
        </p:txBody>
      </p:sp>
      <p:sp>
        <p:nvSpPr>
          <p:cNvPr id="6" name="Footer Placeholder 5">
            <a:extLst>
              <a:ext uri="{FF2B5EF4-FFF2-40B4-BE49-F238E27FC236}">
                <a16:creationId xmlns:a16="http://schemas.microsoft.com/office/drawing/2014/main" id="{14E29895-A160-30BD-573C-41C787935C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326A29-81B6-727F-A8E6-BA9A0110AEBD}"/>
              </a:ext>
            </a:extLst>
          </p:cNvPr>
          <p:cNvSpPr>
            <a:spLocks noGrp="1"/>
          </p:cNvSpPr>
          <p:nvPr>
            <p:ph type="sldNum" sz="quarter" idx="12"/>
          </p:nvPr>
        </p:nvSpPr>
        <p:spPr/>
        <p:txBody>
          <a:bodyPr/>
          <a:lstStyle/>
          <a:p>
            <a:fld id="{4BE68876-720E-B841-85CE-401B0065EF27}" type="slidenum">
              <a:rPr lang="en-US" smtClean="0"/>
              <a:t>‹#›</a:t>
            </a:fld>
            <a:endParaRPr lang="en-US"/>
          </a:p>
        </p:txBody>
      </p:sp>
    </p:spTree>
    <p:extLst>
      <p:ext uri="{BB962C8B-B14F-4D97-AF65-F5344CB8AC3E}">
        <p14:creationId xmlns:p14="http://schemas.microsoft.com/office/powerpoint/2010/main" val="1865887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9D9AD-8F73-C0FE-7D14-53D2109E4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B44999-09B1-060E-9CDC-16DA57BAC1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B183E8-76CD-57B3-DBFE-158CA5887C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FFE461-6AD9-30E8-13B4-273FCE437153}"/>
              </a:ext>
            </a:extLst>
          </p:cNvPr>
          <p:cNvSpPr>
            <a:spLocks noGrp="1"/>
          </p:cNvSpPr>
          <p:nvPr>
            <p:ph type="dt" sz="half" idx="10"/>
          </p:nvPr>
        </p:nvSpPr>
        <p:spPr/>
        <p:txBody>
          <a:bodyPr/>
          <a:lstStyle/>
          <a:p>
            <a:fld id="{ABA41F17-7669-DA40-9E1B-F40B0EBCF8DD}" type="datetimeFigureOut">
              <a:rPr lang="en-US" smtClean="0"/>
              <a:t>5/21/25</a:t>
            </a:fld>
            <a:endParaRPr lang="en-US"/>
          </a:p>
        </p:txBody>
      </p:sp>
      <p:sp>
        <p:nvSpPr>
          <p:cNvPr id="6" name="Footer Placeholder 5">
            <a:extLst>
              <a:ext uri="{FF2B5EF4-FFF2-40B4-BE49-F238E27FC236}">
                <a16:creationId xmlns:a16="http://schemas.microsoft.com/office/drawing/2014/main" id="{7D5F86EF-1121-8A98-0CFA-940A28DE00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480E90-C2FE-C9D2-756D-11F86D697C7B}"/>
              </a:ext>
            </a:extLst>
          </p:cNvPr>
          <p:cNvSpPr>
            <a:spLocks noGrp="1"/>
          </p:cNvSpPr>
          <p:nvPr>
            <p:ph type="sldNum" sz="quarter" idx="12"/>
          </p:nvPr>
        </p:nvSpPr>
        <p:spPr/>
        <p:txBody>
          <a:bodyPr/>
          <a:lstStyle/>
          <a:p>
            <a:fld id="{4BE68876-720E-B841-85CE-401B0065EF27}" type="slidenum">
              <a:rPr lang="en-US" smtClean="0"/>
              <a:t>‹#›</a:t>
            </a:fld>
            <a:endParaRPr lang="en-US"/>
          </a:p>
        </p:txBody>
      </p:sp>
    </p:spTree>
    <p:extLst>
      <p:ext uri="{BB962C8B-B14F-4D97-AF65-F5344CB8AC3E}">
        <p14:creationId xmlns:p14="http://schemas.microsoft.com/office/powerpoint/2010/main" val="1052186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59D34B-271F-3DD4-1E07-F663695246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CCE32D-B50D-C89E-CE23-B31E946AC0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a:extLst>
              <a:ext uri="{FF2B5EF4-FFF2-40B4-BE49-F238E27FC236}">
                <a16:creationId xmlns:a16="http://schemas.microsoft.com/office/drawing/2014/main" id="{D9B8F544-240E-E5DC-D56C-1F9ADB4801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BA41F17-7669-DA40-9E1B-F40B0EBCF8DD}" type="datetimeFigureOut">
              <a:rPr lang="en-US" smtClean="0"/>
              <a:t>5/21/25</a:t>
            </a:fld>
            <a:endParaRPr lang="en-US"/>
          </a:p>
        </p:txBody>
      </p:sp>
      <p:sp>
        <p:nvSpPr>
          <p:cNvPr id="5" name="Footer Placeholder 4">
            <a:extLst>
              <a:ext uri="{FF2B5EF4-FFF2-40B4-BE49-F238E27FC236}">
                <a16:creationId xmlns:a16="http://schemas.microsoft.com/office/drawing/2014/main" id="{BED9E056-995F-A9A5-D3C7-B9B6C87794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8FABFE6-4FCF-6D53-250A-1760D87020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BE68876-720E-B841-85CE-401B0065EF27}" type="slidenum">
              <a:rPr lang="en-US" smtClean="0"/>
              <a:t>‹#›</a:t>
            </a:fld>
            <a:endParaRPr lang="en-US"/>
          </a:p>
        </p:txBody>
      </p:sp>
    </p:spTree>
    <p:extLst>
      <p:ext uri="{BB962C8B-B14F-4D97-AF65-F5344CB8AC3E}">
        <p14:creationId xmlns:p14="http://schemas.microsoft.com/office/powerpoint/2010/main" val="225266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kern="1200">
          <a:solidFill>
            <a:schemeClr val="tx1"/>
          </a:solidFill>
          <a:latin typeface="Cormorant" pitchFamily="2" charset="77"/>
          <a:ea typeface="Cormorant" pitchFamily="2" charset="77"/>
          <a:cs typeface="Cormorant" pitchFamily="2" charset="77"/>
        </a:defRPr>
      </a:lvl1pPr>
    </p:titleStyle>
    <p:bodyStyle>
      <a:lvl1pPr marL="0" indent="0" algn="l" defTabSz="914400" rtl="0" eaLnBrk="1" latinLnBrk="0" hangingPunct="1">
        <a:lnSpc>
          <a:spcPts val="2400"/>
        </a:lnSpc>
        <a:spcBef>
          <a:spcPts val="1000"/>
        </a:spcBef>
        <a:buFont typeface="Arial" panose="020B0604020202020204" pitchFamily="34" charset="0"/>
        <a:buNone/>
        <a:defRPr sz="1600" kern="1200">
          <a:solidFill>
            <a:schemeClr val="tx1">
              <a:lumMod val="50000"/>
              <a:lumOff val="50000"/>
            </a:schemeClr>
          </a:solidFill>
          <a:latin typeface="DM Sans 14pt" pitchFamily="2" charset="77"/>
          <a:ea typeface="+mn-ea"/>
          <a:cs typeface="+mn-cs"/>
        </a:defRPr>
      </a:lvl1pPr>
      <a:lvl2pPr marL="0" indent="0" algn="l" defTabSz="914400" rtl="0" eaLnBrk="1" latinLnBrk="0" hangingPunct="1">
        <a:lnSpc>
          <a:spcPct val="100000"/>
        </a:lnSpc>
        <a:spcBef>
          <a:spcPts val="500"/>
        </a:spcBef>
        <a:buFont typeface="Arial" panose="020B0604020202020204" pitchFamily="34" charset="0"/>
        <a:buNone/>
        <a:defRPr sz="1600" b="1" i="0" kern="1200">
          <a:solidFill>
            <a:srgbClr val="0096FF"/>
          </a:solidFill>
          <a:latin typeface="DM Sans 14pt" pitchFamily="2" charset="77"/>
          <a:ea typeface="+mn-ea"/>
          <a:cs typeface="+mn-cs"/>
        </a:defRPr>
      </a:lvl2pPr>
      <a:lvl3pPr marL="0" indent="0" algn="l" defTabSz="914400" rtl="0" eaLnBrk="1" latinLnBrk="0" hangingPunct="1">
        <a:lnSpc>
          <a:spcPts val="2200"/>
        </a:lnSpc>
        <a:spcBef>
          <a:spcPts val="500"/>
        </a:spcBef>
        <a:buFont typeface="Arial" panose="020B0604020202020204" pitchFamily="34" charset="0"/>
        <a:buNone/>
        <a:defRPr sz="1400" kern="1200">
          <a:solidFill>
            <a:schemeClr val="tx1">
              <a:lumMod val="50000"/>
              <a:lumOff val="50000"/>
            </a:schemeClr>
          </a:solidFill>
          <a:latin typeface="DM Sans 14pt" pitchFamily="2" charset="77"/>
          <a:ea typeface="+mn-ea"/>
          <a:cs typeface="+mn-cs"/>
        </a:defRPr>
      </a:lvl3pPr>
      <a:lvl4pPr marL="0" indent="0" algn="l" defTabSz="914400" rtl="0" eaLnBrk="1" latinLnBrk="0" hangingPunct="1">
        <a:lnSpc>
          <a:spcPts val="1900"/>
        </a:lnSpc>
        <a:spcBef>
          <a:spcPts val="500"/>
        </a:spcBef>
        <a:buFont typeface="Arial" panose="020B0604020202020204" pitchFamily="34" charset="0"/>
        <a:buNone/>
        <a:defRPr sz="1200" kern="1200">
          <a:solidFill>
            <a:schemeClr val="tx1">
              <a:lumMod val="50000"/>
              <a:lumOff val="50000"/>
            </a:schemeClr>
          </a:solidFill>
          <a:latin typeface="DM Sans 14pt"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lumMod val="50000"/>
              <a:lumOff val="50000"/>
            </a:schemeClr>
          </a:solidFill>
          <a:latin typeface="DM Sans 14p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11.sv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jpg"/><Relationship Id="rId7" Type="http://schemas.openxmlformats.org/officeDocument/2006/relationships/image" Target="../media/image20.pn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jp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03EDE-3422-70CA-A3EB-7D0794A9AE3E}"/>
            </a:ext>
          </a:extLst>
        </p:cNvPr>
        <p:cNvGrpSpPr/>
        <p:nvPr/>
      </p:nvGrpSpPr>
      <p:grpSpPr>
        <a:xfrm>
          <a:off x="0" y="0"/>
          <a:ext cx="0" cy="0"/>
          <a:chOff x="0" y="0"/>
          <a:chExt cx="0" cy="0"/>
        </a:xfrm>
      </p:grpSpPr>
      <p:pic>
        <p:nvPicPr>
          <p:cNvPr id="3" name="Picture 2" descr="A white background with blue lines&#10;&#10;AI-generated content may be incorrect.">
            <a:extLst>
              <a:ext uri="{FF2B5EF4-FFF2-40B4-BE49-F238E27FC236}">
                <a16:creationId xmlns:a16="http://schemas.microsoft.com/office/drawing/2014/main" id="{A62F522B-C6D8-153F-8060-4C7343A370DA}"/>
              </a:ext>
            </a:extLst>
          </p:cNvPr>
          <p:cNvPicPr>
            <a:picLocks noChangeAspect="1"/>
          </p:cNvPicPr>
          <p:nvPr/>
        </p:nvPicPr>
        <p:blipFill>
          <a:blip r:embed="rId2"/>
          <a:stretch>
            <a:fillRect/>
          </a:stretch>
        </p:blipFill>
        <p:spPr>
          <a:xfrm>
            <a:off x="777495" y="938676"/>
            <a:ext cx="10290037" cy="5026695"/>
          </a:xfrm>
          <a:prstGeom prst="rect">
            <a:avLst/>
          </a:prstGeom>
        </p:spPr>
      </p:pic>
      <p:pic>
        <p:nvPicPr>
          <p:cNvPr id="6" name="Picture 5" descr="A blue line on a planet&#10;&#10;AI-generated content may be incorrect.">
            <a:extLst>
              <a:ext uri="{FF2B5EF4-FFF2-40B4-BE49-F238E27FC236}">
                <a16:creationId xmlns:a16="http://schemas.microsoft.com/office/drawing/2014/main" id="{7897B6C3-2906-29A8-6FC1-83F4416D7010}"/>
              </a:ext>
            </a:extLst>
          </p:cNvPr>
          <p:cNvPicPr>
            <a:picLocks noChangeAspect="1"/>
          </p:cNvPicPr>
          <p:nvPr/>
        </p:nvPicPr>
        <p:blipFill>
          <a:blip r:embed="rId3"/>
          <a:stretch>
            <a:fillRect/>
          </a:stretch>
        </p:blipFill>
        <p:spPr>
          <a:xfrm>
            <a:off x="6172082" y="43686"/>
            <a:ext cx="6019918" cy="6019918"/>
          </a:xfrm>
          <a:prstGeom prst="rect">
            <a:avLst/>
          </a:prstGeom>
        </p:spPr>
      </p:pic>
      <p:sp>
        <p:nvSpPr>
          <p:cNvPr id="7" name="TextBox 6">
            <a:extLst>
              <a:ext uri="{FF2B5EF4-FFF2-40B4-BE49-F238E27FC236}">
                <a16:creationId xmlns:a16="http://schemas.microsoft.com/office/drawing/2014/main" id="{15E2FDC1-06F8-EA50-BCB6-205E96DAFA2D}"/>
              </a:ext>
            </a:extLst>
          </p:cNvPr>
          <p:cNvSpPr txBox="1"/>
          <p:nvPr/>
        </p:nvSpPr>
        <p:spPr>
          <a:xfrm>
            <a:off x="1182915" y="1330377"/>
            <a:ext cx="4740365" cy="2354684"/>
          </a:xfrm>
          <a:prstGeom prst="rect">
            <a:avLst/>
          </a:prstGeom>
          <a:noFill/>
        </p:spPr>
        <p:txBody>
          <a:bodyPr wrap="square" rtlCol="0">
            <a:spAutoFit/>
          </a:bodyPr>
          <a:lstStyle/>
          <a:p>
            <a:pPr algn="l">
              <a:lnSpc>
                <a:spcPts val="4400"/>
              </a:lnSpc>
            </a:pPr>
            <a:r>
              <a:rPr lang="en-GB" sz="4000" b="0" i="0" u="none" strike="noStrike" dirty="0">
                <a:solidFill>
                  <a:srgbClr val="000000"/>
                </a:solidFill>
                <a:effectLst/>
                <a:latin typeface="DM Sans 14pt" pitchFamily="2" charset="77"/>
              </a:rPr>
              <a:t>Swiss cooperation </a:t>
            </a:r>
            <a:br>
              <a:rPr lang="en-GB" sz="4000" b="0" i="0" u="none" strike="noStrike" dirty="0">
                <a:solidFill>
                  <a:srgbClr val="000000"/>
                </a:solidFill>
                <a:effectLst/>
                <a:latin typeface="DM Sans 14pt" pitchFamily="2" charset="77"/>
              </a:rPr>
            </a:br>
            <a:r>
              <a:rPr lang="en-GB" sz="4000" b="0" i="0" u="none" strike="noStrike" dirty="0">
                <a:solidFill>
                  <a:srgbClr val="000000"/>
                </a:solidFill>
                <a:effectLst/>
                <a:latin typeface="DM Sans 14pt" pitchFamily="2" charset="77"/>
              </a:rPr>
              <a:t>in the </a:t>
            </a:r>
            <a:r>
              <a:rPr lang="en-GB" sz="4000" b="1" i="0" u="none" strike="noStrike" dirty="0">
                <a:solidFill>
                  <a:srgbClr val="0096FF"/>
                </a:solidFill>
                <a:effectLst/>
                <a:latin typeface="Cormorant" pitchFamily="2" charset="77"/>
                <a:ea typeface="Cormorant" pitchFamily="2" charset="77"/>
                <a:cs typeface="Cormorant" pitchFamily="2" charset="77"/>
              </a:rPr>
              <a:t>Mekong</a:t>
            </a:r>
            <a:r>
              <a:rPr lang="en-GB" sz="4000" b="0" i="0" u="none" strike="noStrike" dirty="0">
                <a:solidFill>
                  <a:srgbClr val="000000"/>
                </a:solidFill>
                <a:effectLst/>
                <a:latin typeface="DM Sans 14pt" pitchFamily="2" charset="77"/>
              </a:rPr>
              <a:t> </a:t>
            </a:r>
            <a:br>
              <a:rPr lang="en-GB" sz="4000" b="0" i="0" u="none" strike="noStrike" dirty="0">
                <a:solidFill>
                  <a:srgbClr val="000000"/>
                </a:solidFill>
                <a:effectLst/>
                <a:latin typeface="DM Sans 14pt" pitchFamily="2" charset="77"/>
              </a:rPr>
            </a:br>
            <a:r>
              <a:rPr lang="en-GB" sz="4000" b="0" i="0" u="none" strike="noStrike" dirty="0">
                <a:solidFill>
                  <a:srgbClr val="000000"/>
                </a:solidFill>
                <a:effectLst/>
                <a:latin typeface="DM Sans 14pt" pitchFamily="2" charset="77"/>
              </a:rPr>
              <a:t>region in an </a:t>
            </a:r>
            <a:br>
              <a:rPr lang="en-GB" sz="4000" b="0" i="0" u="none" strike="noStrike" dirty="0">
                <a:solidFill>
                  <a:srgbClr val="000000"/>
                </a:solidFill>
                <a:effectLst/>
                <a:latin typeface="DM Sans 14pt" pitchFamily="2" charset="77"/>
              </a:rPr>
            </a:br>
            <a:r>
              <a:rPr lang="en-GB" sz="4000" b="1" i="0" u="none" strike="noStrike" dirty="0">
                <a:solidFill>
                  <a:srgbClr val="0096FF"/>
                </a:solidFill>
                <a:effectLst/>
                <a:latin typeface="Cormorant" pitchFamily="2" charset="77"/>
                <a:ea typeface="Cormorant" pitchFamily="2" charset="77"/>
                <a:cs typeface="Cormorant" pitchFamily="2" charset="77"/>
              </a:rPr>
              <a:t>ASEAN</a:t>
            </a:r>
            <a:r>
              <a:rPr lang="en-GB" sz="4000" b="0" i="0" u="none" strike="noStrike" dirty="0">
                <a:solidFill>
                  <a:srgbClr val="000000"/>
                </a:solidFill>
                <a:effectLst/>
                <a:latin typeface="DM Sans 14pt" pitchFamily="2" charset="77"/>
              </a:rPr>
              <a:t> context</a:t>
            </a:r>
          </a:p>
        </p:txBody>
      </p:sp>
      <p:sp>
        <p:nvSpPr>
          <p:cNvPr id="2" name="TextBox 1">
            <a:extLst>
              <a:ext uri="{FF2B5EF4-FFF2-40B4-BE49-F238E27FC236}">
                <a16:creationId xmlns:a16="http://schemas.microsoft.com/office/drawing/2014/main" id="{32B66693-3BE7-D14C-CB66-495EB15CE113}"/>
              </a:ext>
            </a:extLst>
          </p:cNvPr>
          <p:cNvSpPr txBox="1"/>
          <p:nvPr/>
        </p:nvSpPr>
        <p:spPr>
          <a:xfrm>
            <a:off x="1182915" y="3843623"/>
            <a:ext cx="5746391" cy="1781000"/>
          </a:xfrm>
          <a:prstGeom prst="rect">
            <a:avLst/>
          </a:prstGeom>
          <a:noFill/>
        </p:spPr>
        <p:txBody>
          <a:bodyPr wrap="square" rtlCol="0">
            <a:spAutoFit/>
          </a:bodyPr>
          <a:lstStyle/>
          <a:p>
            <a:pPr>
              <a:lnSpc>
                <a:spcPts val="1900"/>
              </a:lnSpc>
            </a:pPr>
            <a:r>
              <a:rPr lang="en-GB" sz="1200" b="1" dirty="0">
                <a:solidFill>
                  <a:schemeClr val="tx1">
                    <a:lumMod val="50000"/>
                    <a:lumOff val="50000"/>
                  </a:schemeClr>
                </a:solidFill>
                <a:latin typeface="DM Sans 14pt" pitchFamily="2" charset="77"/>
              </a:rPr>
              <a:t>Building Bridges for a Sustainable Future</a:t>
            </a:r>
            <a:endParaRPr lang="en-GB" sz="1200" dirty="0">
              <a:solidFill>
                <a:schemeClr val="tx1">
                  <a:lumMod val="50000"/>
                  <a:lumOff val="50000"/>
                </a:schemeClr>
              </a:solidFill>
              <a:latin typeface="DM Sans 14pt" pitchFamily="2" charset="77"/>
            </a:endParaRPr>
          </a:p>
          <a:p>
            <a:pPr>
              <a:lnSpc>
                <a:spcPts val="1900"/>
              </a:lnSpc>
            </a:pPr>
            <a:r>
              <a:rPr lang="en-GB" sz="1200" dirty="0">
                <a:solidFill>
                  <a:schemeClr val="tx1">
                    <a:lumMod val="50000"/>
                    <a:lumOff val="50000"/>
                  </a:schemeClr>
                </a:solidFill>
                <a:latin typeface="DM Sans 14pt" pitchFamily="2" charset="77"/>
              </a:rPr>
              <a:t>Switzerland is proud to partner with countries in the Mekong region to tackle shared development challenges by leveraging decades of experience in fostering inclusive growth, sustainability, and regional cooperation to advance sustainability. Together, we aim to turn challenges into opportunities for millions, and ensure a peaceful, stable and prosperous Southeast Asia Region.</a:t>
            </a:r>
          </a:p>
          <a:p>
            <a:pPr>
              <a:lnSpc>
                <a:spcPts val="1900"/>
              </a:lnSpc>
            </a:pPr>
            <a:endParaRPr lang="en-GB" sz="1200" dirty="0">
              <a:solidFill>
                <a:schemeClr val="tx1">
                  <a:lumMod val="50000"/>
                  <a:lumOff val="50000"/>
                </a:schemeClr>
              </a:solidFill>
              <a:latin typeface="DM Sans 14pt" pitchFamily="2" charset="77"/>
            </a:endParaRPr>
          </a:p>
        </p:txBody>
      </p:sp>
    </p:spTree>
    <p:extLst>
      <p:ext uri="{BB962C8B-B14F-4D97-AF65-F5344CB8AC3E}">
        <p14:creationId xmlns:p14="http://schemas.microsoft.com/office/powerpoint/2010/main" val="438824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asia with green countries/regions&#10;&#10;AI-generated content may be incorrect.">
            <a:extLst>
              <a:ext uri="{FF2B5EF4-FFF2-40B4-BE49-F238E27FC236}">
                <a16:creationId xmlns:a16="http://schemas.microsoft.com/office/drawing/2014/main" id="{DFEEB24B-27B1-FBCF-782A-00EC961A196A}"/>
              </a:ext>
            </a:extLst>
          </p:cNvPr>
          <p:cNvPicPr>
            <a:picLocks noChangeAspect="1"/>
          </p:cNvPicPr>
          <p:nvPr/>
        </p:nvPicPr>
        <p:blipFill>
          <a:blip r:embed="rId3"/>
          <a:stretch>
            <a:fillRect/>
          </a:stretch>
        </p:blipFill>
        <p:spPr>
          <a:xfrm>
            <a:off x="662514" y="1100941"/>
            <a:ext cx="5275952" cy="4856979"/>
          </a:xfrm>
          <a:prstGeom prst="rect">
            <a:avLst/>
          </a:prstGeom>
        </p:spPr>
      </p:pic>
      <p:pic>
        <p:nvPicPr>
          <p:cNvPr id="10" name="Picture 9" descr="A map of a river&#10;&#10;AI-generated content may be incorrect.">
            <a:extLst>
              <a:ext uri="{FF2B5EF4-FFF2-40B4-BE49-F238E27FC236}">
                <a16:creationId xmlns:a16="http://schemas.microsoft.com/office/drawing/2014/main" id="{CF5B2B4F-8C0B-26AF-30E5-55B253969897}"/>
              </a:ext>
            </a:extLst>
          </p:cNvPr>
          <p:cNvPicPr>
            <a:picLocks noChangeAspect="1"/>
          </p:cNvPicPr>
          <p:nvPr/>
        </p:nvPicPr>
        <p:blipFill>
          <a:blip r:embed="rId4">
            <a:alphaModFix amt="50000"/>
          </a:blip>
          <a:srcRect l="31791" t="1705" r="23273" b="2260"/>
          <a:stretch>
            <a:fillRect/>
          </a:stretch>
        </p:blipFill>
        <p:spPr>
          <a:xfrm>
            <a:off x="9219946" y="1971614"/>
            <a:ext cx="2772000" cy="3204000"/>
          </a:xfrm>
          <a:prstGeom prst="roundRect">
            <a:avLst>
              <a:gd name="adj" fmla="val 9667"/>
            </a:avLst>
          </a:prstGeom>
          <a:ln w="3175">
            <a:solidFill>
              <a:srgbClr val="0096FF"/>
            </a:solidFill>
          </a:ln>
        </p:spPr>
      </p:pic>
      <p:pic>
        <p:nvPicPr>
          <p:cNvPr id="11" name="Picture 10" descr="A close-up of a river&#10;&#10;AI-generated content may be incorrect.">
            <a:extLst>
              <a:ext uri="{FF2B5EF4-FFF2-40B4-BE49-F238E27FC236}">
                <a16:creationId xmlns:a16="http://schemas.microsoft.com/office/drawing/2014/main" id="{70BC58B6-DBD7-3F52-9D4A-9053A16FB30D}"/>
              </a:ext>
            </a:extLst>
          </p:cNvPr>
          <p:cNvPicPr>
            <a:picLocks noChangeAspect="1"/>
          </p:cNvPicPr>
          <p:nvPr/>
        </p:nvPicPr>
        <p:blipFill>
          <a:blip r:embed="rId5">
            <a:alphaModFix amt="50000"/>
          </a:blip>
          <a:srcRect l="38304" t="-18769" b="1442"/>
          <a:stretch>
            <a:fillRect/>
          </a:stretch>
        </p:blipFill>
        <p:spPr>
          <a:xfrm>
            <a:off x="6426493" y="697584"/>
            <a:ext cx="2596601" cy="2664000"/>
          </a:xfrm>
          <a:prstGeom prst="roundRect">
            <a:avLst>
              <a:gd name="adj" fmla="val 9803"/>
            </a:avLst>
          </a:prstGeom>
          <a:ln w="3175">
            <a:solidFill>
              <a:srgbClr val="0096FF"/>
            </a:solidFill>
          </a:ln>
        </p:spPr>
      </p:pic>
      <p:sp>
        <p:nvSpPr>
          <p:cNvPr id="13" name="TextBox 12">
            <a:extLst>
              <a:ext uri="{FF2B5EF4-FFF2-40B4-BE49-F238E27FC236}">
                <a16:creationId xmlns:a16="http://schemas.microsoft.com/office/drawing/2014/main" id="{FD22C546-E065-E4E7-B257-06C214D73DE8}"/>
              </a:ext>
            </a:extLst>
          </p:cNvPr>
          <p:cNvSpPr txBox="1"/>
          <p:nvPr/>
        </p:nvSpPr>
        <p:spPr>
          <a:xfrm>
            <a:off x="406428" y="666629"/>
            <a:ext cx="6059714" cy="1158330"/>
          </a:xfrm>
          <a:prstGeom prst="rect">
            <a:avLst/>
          </a:prstGeom>
          <a:noFill/>
        </p:spPr>
        <p:txBody>
          <a:bodyPr wrap="square" rtlCol="0">
            <a:spAutoFit/>
          </a:bodyPr>
          <a:lstStyle/>
          <a:p>
            <a:pPr algn="ctr">
              <a:lnSpc>
                <a:spcPts val="4100"/>
              </a:lnSpc>
            </a:pPr>
            <a:r>
              <a:rPr lang="en-GB" sz="4000" dirty="0">
                <a:latin typeface="Cormorant" pitchFamily="2" charset="77"/>
              </a:rPr>
              <a:t>Transforming Challenges into Opportunities</a:t>
            </a:r>
          </a:p>
        </p:txBody>
      </p:sp>
      <p:sp>
        <p:nvSpPr>
          <p:cNvPr id="14" name="TextBox 13">
            <a:extLst>
              <a:ext uri="{FF2B5EF4-FFF2-40B4-BE49-F238E27FC236}">
                <a16:creationId xmlns:a16="http://schemas.microsoft.com/office/drawing/2014/main" id="{42DDD88D-2FC0-10B9-4FC3-A6862037CC39}"/>
              </a:ext>
            </a:extLst>
          </p:cNvPr>
          <p:cNvSpPr txBox="1"/>
          <p:nvPr/>
        </p:nvSpPr>
        <p:spPr>
          <a:xfrm>
            <a:off x="497718" y="241351"/>
            <a:ext cx="5877134" cy="338554"/>
          </a:xfrm>
          <a:prstGeom prst="rect">
            <a:avLst/>
          </a:prstGeom>
          <a:noFill/>
        </p:spPr>
        <p:txBody>
          <a:bodyPr wrap="square">
            <a:spAutoFit/>
          </a:bodyPr>
          <a:lstStyle/>
          <a:p>
            <a:pPr algn="ctr"/>
            <a:r>
              <a:rPr lang="en-GB" sz="1600" b="1" dirty="0">
                <a:solidFill>
                  <a:srgbClr val="0096FF"/>
                </a:solidFill>
                <a:latin typeface="DM Sans 14pt" pitchFamily="2" charset="77"/>
              </a:rPr>
              <a:t>Driving Change in the Mekong</a:t>
            </a:r>
          </a:p>
        </p:txBody>
      </p:sp>
      <p:sp>
        <p:nvSpPr>
          <p:cNvPr id="15" name="TextBox 14">
            <a:extLst>
              <a:ext uri="{FF2B5EF4-FFF2-40B4-BE49-F238E27FC236}">
                <a16:creationId xmlns:a16="http://schemas.microsoft.com/office/drawing/2014/main" id="{A927AF0E-6B50-47B1-21DE-C311D873EAA3}"/>
              </a:ext>
            </a:extLst>
          </p:cNvPr>
          <p:cNvSpPr txBox="1"/>
          <p:nvPr/>
        </p:nvSpPr>
        <p:spPr>
          <a:xfrm>
            <a:off x="644477" y="3014873"/>
            <a:ext cx="5583617" cy="1537344"/>
          </a:xfrm>
          <a:prstGeom prst="rect">
            <a:avLst/>
          </a:prstGeom>
          <a:noFill/>
        </p:spPr>
        <p:txBody>
          <a:bodyPr wrap="square" rtlCol="0">
            <a:spAutoFit/>
          </a:bodyPr>
          <a:lstStyle/>
          <a:p>
            <a:pPr algn="ctr">
              <a:lnSpc>
                <a:spcPts val="1900"/>
              </a:lnSpc>
            </a:pPr>
            <a:r>
              <a:rPr lang="en-GB" sz="1200" dirty="0">
                <a:solidFill>
                  <a:schemeClr val="tx1">
                    <a:lumMod val="50000"/>
                    <a:lumOff val="50000"/>
                  </a:schemeClr>
                </a:solidFill>
                <a:latin typeface="DM Sans 14pt" pitchFamily="2" charset="77"/>
              </a:rPr>
              <a:t>Switzerland actively supports Mekong countries in addressing the prosperity gap within ASEAN.</a:t>
            </a:r>
            <a:br>
              <a:rPr lang="en-GB" sz="1200" dirty="0">
                <a:solidFill>
                  <a:schemeClr val="tx1">
                    <a:lumMod val="50000"/>
                    <a:lumOff val="50000"/>
                  </a:schemeClr>
                </a:solidFill>
                <a:latin typeface="DM Sans 14pt" pitchFamily="2" charset="77"/>
              </a:rPr>
            </a:br>
            <a:br>
              <a:rPr lang="en-GB" sz="1200" dirty="0">
                <a:solidFill>
                  <a:schemeClr val="tx1">
                    <a:lumMod val="50000"/>
                    <a:lumOff val="50000"/>
                  </a:schemeClr>
                </a:solidFill>
                <a:latin typeface="DM Sans 14pt" pitchFamily="2" charset="77"/>
              </a:rPr>
            </a:br>
            <a:r>
              <a:rPr lang="en-GB" sz="1200" dirty="0">
                <a:solidFill>
                  <a:schemeClr val="tx1">
                    <a:lumMod val="50000"/>
                    <a:lumOff val="50000"/>
                  </a:schemeClr>
                </a:solidFill>
                <a:latin typeface="DM Sans 14pt" pitchFamily="2" charset="77"/>
              </a:rPr>
              <a:t>With </a:t>
            </a:r>
            <a:r>
              <a:rPr lang="en-GB" sz="1200" b="1" dirty="0">
                <a:solidFill>
                  <a:srgbClr val="0096FF"/>
                </a:solidFill>
                <a:latin typeface="DM Sans 14pt" pitchFamily="2" charset="77"/>
              </a:rPr>
              <a:t>USD 1.97 billion</a:t>
            </a:r>
            <a:r>
              <a:rPr lang="en-GB" sz="1200" dirty="0">
                <a:solidFill>
                  <a:srgbClr val="0096FF"/>
                </a:solidFill>
                <a:latin typeface="DM Sans 14pt" pitchFamily="2" charset="77"/>
              </a:rPr>
              <a:t> </a:t>
            </a:r>
            <a:r>
              <a:rPr lang="en-GB" sz="1200" dirty="0">
                <a:solidFill>
                  <a:schemeClr val="tx1">
                    <a:lumMod val="50000"/>
                    <a:lumOff val="50000"/>
                  </a:schemeClr>
                </a:solidFill>
                <a:latin typeface="DM Sans 14pt" pitchFamily="2" charset="77"/>
              </a:rPr>
              <a:t>invested since </a:t>
            </a:r>
            <a:r>
              <a:rPr lang="en-GB" sz="1200" b="1" dirty="0">
                <a:solidFill>
                  <a:srgbClr val="0096FF"/>
                </a:solidFill>
                <a:latin typeface="DM Sans 14pt" pitchFamily="2" charset="77"/>
              </a:rPr>
              <a:t>1964</a:t>
            </a:r>
            <a:r>
              <a:rPr lang="en-GB" sz="1200" dirty="0">
                <a:solidFill>
                  <a:schemeClr val="tx1">
                    <a:lumMod val="50000"/>
                    <a:lumOff val="50000"/>
                  </a:schemeClr>
                </a:solidFill>
                <a:latin typeface="DM Sans 14pt" pitchFamily="2" charset="77"/>
              </a:rPr>
              <a:t>, Switzerland’s programs focus on sustainable development, natural resource management and citizen participation.</a:t>
            </a:r>
          </a:p>
        </p:txBody>
      </p:sp>
      <p:sp>
        <p:nvSpPr>
          <p:cNvPr id="16" name="TextBox 15">
            <a:extLst>
              <a:ext uri="{FF2B5EF4-FFF2-40B4-BE49-F238E27FC236}">
                <a16:creationId xmlns:a16="http://schemas.microsoft.com/office/drawing/2014/main" id="{0F1A56DB-D3FD-152E-AF27-F850B50F4BFE}"/>
              </a:ext>
            </a:extLst>
          </p:cNvPr>
          <p:cNvSpPr txBox="1"/>
          <p:nvPr/>
        </p:nvSpPr>
        <p:spPr>
          <a:xfrm>
            <a:off x="6580325" y="1234366"/>
            <a:ext cx="2216565" cy="369332"/>
          </a:xfrm>
          <a:prstGeom prst="rect">
            <a:avLst/>
          </a:prstGeom>
          <a:noFill/>
        </p:spPr>
        <p:txBody>
          <a:bodyPr wrap="square">
            <a:spAutoFit/>
          </a:bodyPr>
          <a:lstStyle/>
          <a:p>
            <a:r>
              <a:rPr lang="en-GB" b="1" dirty="0">
                <a:solidFill>
                  <a:srgbClr val="0096FF"/>
                </a:solidFill>
                <a:latin typeface="DM Sans 14pt" pitchFamily="2" charset="77"/>
              </a:rPr>
              <a:t>Forest:</a:t>
            </a:r>
          </a:p>
        </p:txBody>
      </p:sp>
      <p:sp>
        <p:nvSpPr>
          <p:cNvPr id="17" name="TextBox 16">
            <a:extLst>
              <a:ext uri="{FF2B5EF4-FFF2-40B4-BE49-F238E27FC236}">
                <a16:creationId xmlns:a16="http://schemas.microsoft.com/office/drawing/2014/main" id="{6148E0E0-B8F3-F482-6F96-BEE65B06FAB2}"/>
              </a:ext>
            </a:extLst>
          </p:cNvPr>
          <p:cNvSpPr txBox="1"/>
          <p:nvPr/>
        </p:nvSpPr>
        <p:spPr>
          <a:xfrm>
            <a:off x="6580325" y="1661710"/>
            <a:ext cx="2442769" cy="1107291"/>
          </a:xfrm>
          <a:prstGeom prst="rect">
            <a:avLst/>
          </a:prstGeom>
          <a:noFill/>
        </p:spPr>
        <p:txBody>
          <a:bodyPr wrap="square" rtlCol="0">
            <a:spAutoFit/>
          </a:bodyPr>
          <a:lstStyle/>
          <a:p>
            <a:pPr>
              <a:lnSpc>
                <a:spcPts val="1600"/>
              </a:lnSpc>
            </a:pPr>
            <a:r>
              <a:rPr lang="en-GB" sz="1100" dirty="0">
                <a:solidFill>
                  <a:schemeClr val="tx1">
                    <a:lumMod val="50000"/>
                    <a:lumOff val="50000"/>
                  </a:schemeClr>
                </a:solidFill>
                <a:latin typeface="DM Sans 14pt" pitchFamily="2" charset="77"/>
              </a:rPr>
              <a:t>Increased control over forest resources for </a:t>
            </a:r>
            <a:r>
              <a:rPr lang="en-GB" sz="1100" b="1" dirty="0">
                <a:solidFill>
                  <a:schemeClr val="tx1">
                    <a:lumMod val="50000"/>
                    <a:lumOff val="50000"/>
                  </a:schemeClr>
                </a:solidFill>
                <a:latin typeface="DM Sans 14pt" pitchFamily="2" charset="77"/>
              </a:rPr>
              <a:t>1.8 million households</a:t>
            </a:r>
            <a:r>
              <a:rPr lang="en-GB" sz="1100" dirty="0">
                <a:solidFill>
                  <a:schemeClr val="tx1">
                    <a:lumMod val="50000"/>
                    <a:lumOff val="50000"/>
                  </a:schemeClr>
                </a:solidFill>
                <a:latin typeface="DM Sans 14pt" pitchFamily="2" charset="77"/>
              </a:rPr>
              <a:t>,</a:t>
            </a:r>
            <a:r>
              <a:rPr lang="en-GB" sz="1100" b="1" dirty="0">
                <a:solidFill>
                  <a:schemeClr val="tx1">
                    <a:lumMod val="50000"/>
                    <a:lumOff val="50000"/>
                  </a:schemeClr>
                </a:solidFill>
                <a:latin typeface="DM Sans 14pt" pitchFamily="2" charset="77"/>
              </a:rPr>
              <a:t> </a:t>
            </a:r>
            <a:r>
              <a:rPr lang="en-GB" sz="1100" dirty="0">
                <a:solidFill>
                  <a:schemeClr val="tx1">
                    <a:lumMod val="50000"/>
                    <a:lumOff val="50000"/>
                  </a:schemeClr>
                </a:solidFill>
                <a:latin typeface="DM Sans 14pt" pitchFamily="2" charset="77"/>
              </a:rPr>
              <a:t>and improved income and food security for more than </a:t>
            </a:r>
            <a:r>
              <a:rPr lang="en-GB" sz="1100" b="1" dirty="0">
                <a:solidFill>
                  <a:schemeClr val="tx1">
                    <a:lumMod val="50000"/>
                    <a:lumOff val="50000"/>
                  </a:schemeClr>
                </a:solidFill>
                <a:latin typeface="DM Sans 14pt" pitchFamily="2" charset="77"/>
              </a:rPr>
              <a:t>100,000 smallholders</a:t>
            </a:r>
            <a:r>
              <a:rPr lang="en-GB" sz="1100" dirty="0">
                <a:solidFill>
                  <a:schemeClr val="tx1">
                    <a:lumMod val="50000"/>
                    <a:lumOff val="50000"/>
                  </a:schemeClr>
                </a:solidFill>
                <a:latin typeface="DM Sans 14pt" pitchFamily="2" charset="77"/>
              </a:rPr>
              <a:t>.</a:t>
            </a:r>
          </a:p>
        </p:txBody>
      </p:sp>
      <p:pic>
        <p:nvPicPr>
          <p:cNvPr id="18" name="Picture 17" descr="A close-up of a river&#10;&#10;AI-generated content may be incorrect.">
            <a:extLst>
              <a:ext uri="{FF2B5EF4-FFF2-40B4-BE49-F238E27FC236}">
                <a16:creationId xmlns:a16="http://schemas.microsoft.com/office/drawing/2014/main" id="{C62F46D8-D246-9082-1B04-59EA7F08A3B1}"/>
              </a:ext>
            </a:extLst>
          </p:cNvPr>
          <p:cNvPicPr>
            <a:picLocks noChangeAspect="1"/>
          </p:cNvPicPr>
          <p:nvPr/>
        </p:nvPicPr>
        <p:blipFill>
          <a:blip r:embed="rId5">
            <a:alphaModFix amt="50000"/>
          </a:blip>
          <a:srcRect l="16260" t="-19894" r="28549" b="5007"/>
          <a:stretch>
            <a:fillRect/>
          </a:stretch>
        </p:blipFill>
        <p:spPr>
          <a:xfrm>
            <a:off x="6408455" y="3550020"/>
            <a:ext cx="2596601" cy="2916000"/>
          </a:xfrm>
          <a:prstGeom prst="roundRect">
            <a:avLst>
              <a:gd name="adj" fmla="val 8594"/>
            </a:avLst>
          </a:prstGeom>
          <a:ln w="3175">
            <a:solidFill>
              <a:srgbClr val="0096FF"/>
            </a:solidFill>
          </a:ln>
        </p:spPr>
      </p:pic>
      <p:sp>
        <p:nvSpPr>
          <p:cNvPr id="19" name="TextBox 18">
            <a:extLst>
              <a:ext uri="{FF2B5EF4-FFF2-40B4-BE49-F238E27FC236}">
                <a16:creationId xmlns:a16="http://schemas.microsoft.com/office/drawing/2014/main" id="{F863F490-C698-C327-164E-0C8A96BA4F21}"/>
              </a:ext>
            </a:extLst>
          </p:cNvPr>
          <p:cNvSpPr txBox="1"/>
          <p:nvPr/>
        </p:nvSpPr>
        <p:spPr>
          <a:xfrm>
            <a:off x="6562287" y="4249048"/>
            <a:ext cx="2216565" cy="369332"/>
          </a:xfrm>
          <a:prstGeom prst="rect">
            <a:avLst/>
          </a:prstGeom>
          <a:noFill/>
        </p:spPr>
        <p:txBody>
          <a:bodyPr wrap="square">
            <a:spAutoFit/>
          </a:bodyPr>
          <a:lstStyle/>
          <a:p>
            <a:r>
              <a:rPr lang="en-GB" b="1" dirty="0">
                <a:solidFill>
                  <a:srgbClr val="0096FF"/>
                </a:solidFill>
                <a:latin typeface="DM Sans 14pt" pitchFamily="2" charset="77"/>
              </a:rPr>
              <a:t>Skills mobility:</a:t>
            </a:r>
          </a:p>
        </p:txBody>
      </p:sp>
      <p:sp>
        <p:nvSpPr>
          <p:cNvPr id="20" name="TextBox 19">
            <a:extLst>
              <a:ext uri="{FF2B5EF4-FFF2-40B4-BE49-F238E27FC236}">
                <a16:creationId xmlns:a16="http://schemas.microsoft.com/office/drawing/2014/main" id="{DA0CF995-CA34-C7D2-3BE4-4072A47699DD}"/>
              </a:ext>
            </a:extLst>
          </p:cNvPr>
          <p:cNvSpPr txBox="1"/>
          <p:nvPr/>
        </p:nvSpPr>
        <p:spPr>
          <a:xfrm>
            <a:off x="6562287" y="4712449"/>
            <a:ext cx="2442769" cy="1107291"/>
          </a:xfrm>
          <a:prstGeom prst="rect">
            <a:avLst/>
          </a:prstGeom>
          <a:noFill/>
        </p:spPr>
        <p:txBody>
          <a:bodyPr wrap="square" rtlCol="0">
            <a:spAutoFit/>
          </a:bodyPr>
          <a:lstStyle/>
          <a:p>
            <a:pPr>
              <a:lnSpc>
                <a:spcPts val="1600"/>
              </a:lnSpc>
            </a:pPr>
            <a:r>
              <a:rPr lang="en-GB" sz="1100" b="1" dirty="0">
                <a:solidFill>
                  <a:schemeClr val="tx1">
                    <a:lumMod val="50000"/>
                    <a:lumOff val="50000"/>
                  </a:schemeClr>
                </a:solidFill>
                <a:latin typeface="DM Sans 14pt" pitchFamily="2" charset="77"/>
              </a:rPr>
              <a:t>150,000 migrant workers</a:t>
            </a:r>
            <a:r>
              <a:rPr lang="en-GB" sz="1100" dirty="0">
                <a:solidFill>
                  <a:schemeClr val="tx1">
                    <a:lumMod val="50000"/>
                    <a:lumOff val="50000"/>
                  </a:schemeClr>
                </a:solidFill>
                <a:latin typeface="DM Sans 14pt" pitchFamily="2" charset="77"/>
              </a:rPr>
              <a:t> have access to skills development and recognition, and job referrals, leading to better employability and livelihoods.</a:t>
            </a:r>
          </a:p>
        </p:txBody>
      </p:sp>
      <p:sp>
        <p:nvSpPr>
          <p:cNvPr id="21" name="TextBox 20">
            <a:extLst>
              <a:ext uri="{FF2B5EF4-FFF2-40B4-BE49-F238E27FC236}">
                <a16:creationId xmlns:a16="http://schemas.microsoft.com/office/drawing/2014/main" id="{BD550F1F-1978-743B-360C-316CA16DF6E5}"/>
              </a:ext>
            </a:extLst>
          </p:cNvPr>
          <p:cNvSpPr txBox="1"/>
          <p:nvPr/>
        </p:nvSpPr>
        <p:spPr>
          <a:xfrm>
            <a:off x="909659" y="5879108"/>
            <a:ext cx="5053252" cy="400110"/>
          </a:xfrm>
          <a:prstGeom prst="rect">
            <a:avLst/>
          </a:prstGeom>
          <a:noFill/>
        </p:spPr>
        <p:txBody>
          <a:bodyPr wrap="square" rtlCol="0">
            <a:spAutoFit/>
          </a:bodyPr>
          <a:lstStyle/>
          <a:p>
            <a:pPr algn="ctr"/>
            <a:r>
              <a:rPr lang="en-GB" sz="2000" dirty="0">
                <a:latin typeface="Cormorant" pitchFamily="2" charset="77"/>
                <a:ea typeface="Cormorant" pitchFamily="2" charset="77"/>
                <a:cs typeface="Cormorant" pitchFamily="2" charset="77"/>
              </a:rPr>
              <a:t>Partnership brings tangible results.</a:t>
            </a:r>
          </a:p>
        </p:txBody>
      </p:sp>
      <p:sp>
        <p:nvSpPr>
          <p:cNvPr id="22" name="TextBox 21">
            <a:extLst>
              <a:ext uri="{FF2B5EF4-FFF2-40B4-BE49-F238E27FC236}">
                <a16:creationId xmlns:a16="http://schemas.microsoft.com/office/drawing/2014/main" id="{2FD64B5E-328A-E235-AFD4-9826D8F4D612}"/>
              </a:ext>
            </a:extLst>
          </p:cNvPr>
          <p:cNvSpPr txBox="1"/>
          <p:nvPr/>
        </p:nvSpPr>
        <p:spPr>
          <a:xfrm>
            <a:off x="644477" y="6279218"/>
            <a:ext cx="5583617" cy="276999"/>
          </a:xfrm>
          <a:prstGeom prst="rect">
            <a:avLst/>
          </a:prstGeom>
          <a:noFill/>
        </p:spPr>
        <p:txBody>
          <a:bodyPr wrap="square" rtlCol="0">
            <a:spAutoFit/>
          </a:bodyPr>
          <a:lstStyle/>
          <a:p>
            <a:pPr algn="ctr"/>
            <a:r>
              <a:rPr lang="en-GB" sz="1200" dirty="0">
                <a:solidFill>
                  <a:schemeClr val="tx1">
                    <a:lumMod val="50000"/>
                    <a:lumOff val="50000"/>
                  </a:schemeClr>
                </a:solidFill>
                <a:latin typeface="DM Sans 14pt" pitchFamily="2" charset="77"/>
              </a:rPr>
              <a:t>More than 60 years of Swiss cooperation with the Mekong countries.</a:t>
            </a:r>
          </a:p>
        </p:txBody>
      </p:sp>
      <p:sp>
        <p:nvSpPr>
          <p:cNvPr id="23" name="TextBox 22">
            <a:extLst>
              <a:ext uri="{FF2B5EF4-FFF2-40B4-BE49-F238E27FC236}">
                <a16:creationId xmlns:a16="http://schemas.microsoft.com/office/drawing/2014/main" id="{1F0FBD53-F32E-65FA-A2B2-64BE5E3112D6}"/>
              </a:ext>
            </a:extLst>
          </p:cNvPr>
          <p:cNvSpPr txBox="1"/>
          <p:nvPr/>
        </p:nvSpPr>
        <p:spPr>
          <a:xfrm>
            <a:off x="9372777" y="2433798"/>
            <a:ext cx="2875382" cy="646331"/>
          </a:xfrm>
          <a:prstGeom prst="rect">
            <a:avLst/>
          </a:prstGeom>
          <a:noFill/>
        </p:spPr>
        <p:txBody>
          <a:bodyPr wrap="square">
            <a:spAutoFit/>
          </a:bodyPr>
          <a:lstStyle/>
          <a:p>
            <a:r>
              <a:rPr lang="en-GB" b="1" dirty="0">
                <a:solidFill>
                  <a:srgbClr val="0096FF"/>
                </a:solidFill>
                <a:latin typeface="DM Sans 14pt" pitchFamily="2" charset="77"/>
              </a:rPr>
              <a:t>Transboundary </a:t>
            </a:r>
            <a:br>
              <a:rPr lang="en-GB" b="1" dirty="0">
                <a:solidFill>
                  <a:srgbClr val="0096FF"/>
                </a:solidFill>
                <a:latin typeface="DM Sans 14pt" pitchFamily="2" charset="77"/>
              </a:rPr>
            </a:br>
            <a:r>
              <a:rPr lang="en-GB" b="1" dirty="0">
                <a:solidFill>
                  <a:srgbClr val="0096FF"/>
                </a:solidFill>
                <a:latin typeface="DM Sans 14pt" pitchFamily="2" charset="77"/>
              </a:rPr>
              <a:t>Water management:</a:t>
            </a:r>
            <a:endParaRPr lang="en-GB" sz="1600" b="1" dirty="0">
              <a:solidFill>
                <a:srgbClr val="0096FF"/>
              </a:solidFill>
              <a:latin typeface="DM Sans 14pt" pitchFamily="2" charset="77"/>
            </a:endParaRPr>
          </a:p>
        </p:txBody>
      </p:sp>
      <p:sp>
        <p:nvSpPr>
          <p:cNvPr id="24" name="TextBox 23">
            <a:extLst>
              <a:ext uri="{FF2B5EF4-FFF2-40B4-BE49-F238E27FC236}">
                <a16:creationId xmlns:a16="http://schemas.microsoft.com/office/drawing/2014/main" id="{0F1DC69C-BB82-6E21-34A3-4A3B96F3745D}"/>
              </a:ext>
            </a:extLst>
          </p:cNvPr>
          <p:cNvSpPr txBox="1"/>
          <p:nvPr/>
        </p:nvSpPr>
        <p:spPr>
          <a:xfrm>
            <a:off x="9372777" y="3111514"/>
            <a:ext cx="2442769" cy="1517660"/>
          </a:xfrm>
          <a:prstGeom prst="rect">
            <a:avLst/>
          </a:prstGeom>
          <a:noFill/>
        </p:spPr>
        <p:txBody>
          <a:bodyPr wrap="square" rtlCol="0">
            <a:spAutoFit/>
          </a:bodyPr>
          <a:lstStyle/>
          <a:p>
            <a:pPr>
              <a:lnSpc>
                <a:spcPts val="1600"/>
              </a:lnSpc>
            </a:pPr>
            <a:r>
              <a:rPr lang="en-GB" sz="1100" dirty="0">
                <a:solidFill>
                  <a:schemeClr val="tx1">
                    <a:lumMod val="50000"/>
                    <a:lumOff val="50000"/>
                  </a:schemeClr>
                </a:solidFill>
                <a:latin typeface="DM Sans 14pt" pitchFamily="2" charset="77"/>
              </a:rPr>
              <a:t>Switzerland supports the Mekong River Commission, which promotes transboundary cooperation to improve water management, biodiversity and the livelihoods of millions of people along the river.</a:t>
            </a:r>
          </a:p>
        </p:txBody>
      </p:sp>
    </p:spTree>
    <p:extLst>
      <p:ext uri="{BB962C8B-B14F-4D97-AF65-F5344CB8AC3E}">
        <p14:creationId xmlns:p14="http://schemas.microsoft.com/office/powerpoint/2010/main" val="416162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9" grpId="0"/>
      <p:bldP spid="20" grpId="0"/>
      <p:bldP spid="21" grpId="0"/>
      <p:bldP spid="22" grpId="0"/>
      <p:bldP spid="23"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3802F-511C-2746-1B7D-A4A9560C4927}"/>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76C980CD-5DA5-EEFC-B97A-A257560509DE}"/>
              </a:ext>
            </a:extLst>
          </p:cNvPr>
          <p:cNvPicPr>
            <a:picLocks noChangeAspect="1"/>
          </p:cNvPicPr>
          <p:nvPr/>
        </p:nvPicPr>
        <p:blipFill>
          <a:blip r:embed="rId2"/>
          <a:stretch>
            <a:fillRect/>
          </a:stretch>
        </p:blipFill>
        <p:spPr>
          <a:xfrm>
            <a:off x="5857668" y="1127148"/>
            <a:ext cx="6305173" cy="4822196"/>
          </a:xfrm>
          <a:prstGeom prst="rect">
            <a:avLst/>
          </a:prstGeom>
        </p:spPr>
      </p:pic>
      <p:sp>
        <p:nvSpPr>
          <p:cNvPr id="2" name="TextBox 1">
            <a:extLst>
              <a:ext uri="{FF2B5EF4-FFF2-40B4-BE49-F238E27FC236}">
                <a16:creationId xmlns:a16="http://schemas.microsoft.com/office/drawing/2014/main" id="{5F2F4CF5-1CD8-953A-966B-DEA684BE97FE}"/>
              </a:ext>
            </a:extLst>
          </p:cNvPr>
          <p:cNvSpPr txBox="1"/>
          <p:nvPr/>
        </p:nvSpPr>
        <p:spPr>
          <a:xfrm>
            <a:off x="796398" y="1764927"/>
            <a:ext cx="6059714" cy="1180772"/>
          </a:xfrm>
          <a:prstGeom prst="rect">
            <a:avLst/>
          </a:prstGeom>
          <a:noFill/>
        </p:spPr>
        <p:txBody>
          <a:bodyPr wrap="square" rtlCol="0">
            <a:spAutoFit/>
          </a:bodyPr>
          <a:lstStyle/>
          <a:p>
            <a:pPr>
              <a:lnSpc>
                <a:spcPts val="4160"/>
              </a:lnSpc>
            </a:pPr>
            <a:r>
              <a:rPr lang="en-GB" sz="4000" dirty="0">
                <a:latin typeface="Cormorant" pitchFamily="2" charset="77"/>
                <a:ea typeface="Cormorant" pitchFamily="2" charset="77"/>
                <a:cs typeface="Cormorant" pitchFamily="2" charset="77"/>
              </a:rPr>
              <a:t>ASEAN, a Global Powerhouse</a:t>
            </a:r>
          </a:p>
        </p:txBody>
      </p:sp>
      <p:sp>
        <p:nvSpPr>
          <p:cNvPr id="3" name="TextBox 2">
            <a:extLst>
              <a:ext uri="{FF2B5EF4-FFF2-40B4-BE49-F238E27FC236}">
                <a16:creationId xmlns:a16="http://schemas.microsoft.com/office/drawing/2014/main" id="{C8C067E1-01EE-544D-5E65-1687DA6D9D7E}"/>
              </a:ext>
            </a:extLst>
          </p:cNvPr>
          <p:cNvSpPr txBox="1"/>
          <p:nvPr/>
        </p:nvSpPr>
        <p:spPr>
          <a:xfrm>
            <a:off x="796398" y="3182433"/>
            <a:ext cx="4791602" cy="2024657"/>
          </a:xfrm>
          <a:prstGeom prst="rect">
            <a:avLst/>
          </a:prstGeom>
          <a:noFill/>
        </p:spPr>
        <p:txBody>
          <a:bodyPr wrap="square" rtlCol="0">
            <a:spAutoFit/>
          </a:bodyPr>
          <a:lstStyle/>
          <a:p>
            <a:pPr>
              <a:lnSpc>
                <a:spcPts val="1900"/>
              </a:lnSpc>
            </a:pPr>
            <a:r>
              <a:rPr lang="en-GB" sz="1200" dirty="0">
                <a:solidFill>
                  <a:schemeClr val="tx1">
                    <a:lumMod val="50000"/>
                    <a:lumOff val="50000"/>
                  </a:schemeClr>
                </a:solidFill>
                <a:latin typeface="DM Sans 14pt" pitchFamily="2" charset="77"/>
              </a:rPr>
              <a:t>The Association of Southeast Asian Nations - ASEAN - is a collective of 10 nations with nearly 680 million people. The region is a critical hub for global trade and innovation, and is the world’s fastest-growing internet market. Celebrated for its cultural and natural richness, and despite its relatively small size, rich in biodiversity, ASEAN nevertheless faces pressing challenges from climate change, increasing energy demands, and economic disparities among its members.</a:t>
            </a:r>
          </a:p>
        </p:txBody>
      </p:sp>
      <p:sp>
        <p:nvSpPr>
          <p:cNvPr id="5" name="TextBox 4">
            <a:extLst>
              <a:ext uri="{FF2B5EF4-FFF2-40B4-BE49-F238E27FC236}">
                <a16:creationId xmlns:a16="http://schemas.microsoft.com/office/drawing/2014/main" id="{7AED5436-A676-0C23-F148-E0FD07FA8D68}"/>
              </a:ext>
            </a:extLst>
          </p:cNvPr>
          <p:cNvSpPr txBox="1"/>
          <p:nvPr/>
        </p:nvSpPr>
        <p:spPr>
          <a:xfrm>
            <a:off x="796398" y="1337237"/>
            <a:ext cx="6096000" cy="338554"/>
          </a:xfrm>
          <a:prstGeom prst="rect">
            <a:avLst/>
          </a:prstGeom>
          <a:noFill/>
        </p:spPr>
        <p:txBody>
          <a:bodyPr wrap="square">
            <a:spAutoFit/>
          </a:bodyPr>
          <a:lstStyle/>
          <a:p>
            <a:r>
              <a:rPr lang="en-GB" sz="1600" b="1" dirty="0">
                <a:solidFill>
                  <a:srgbClr val="0096FF"/>
                </a:solidFill>
                <a:latin typeface="DM Sans 14pt" pitchFamily="2" charset="77"/>
              </a:rPr>
              <a:t>Countries, Demography and Economy</a:t>
            </a:r>
          </a:p>
        </p:txBody>
      </p:sp>
    </p:spTree>
    <p:extLst>
      <p:ext uri="{BB962C8B-B14F-4D97-AF65-F5344CB8AC3E}">
        <p14:creationId xmlns:p14="http://schemas.microsoft.com/office/powerpoint/2010/main" val="65432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72">
            <a:extLst>
              <a:ext uri="{FF2B5EF4-FFF2-40B4-BE49-F238E27FC236}">
                <a16:creationId xmlns:a16="http://schemas.microsoft.com/office/drawing/2014/main" id="{1A6D64BB-DEAD-6697-5E77-3363276DABEA}"/>
              </a:ext>
            </a:extLst>
          </p:cNvPr>
          <p:cNvPicPr>
            <a:picLocks noChangeAspect="1"/>
          </p:cNvPicPr>
          <p:nvPr/>
        </p:nvPicPr>
        <p:blipFill>
          <a:blip r:embed="rId3"/>
          <a:stretch>
            <a:fillRect/>
          </a:stretch>
        </p:blipFill>
        <p:spPr>
          <a:xfrm>
            <a:off x="2209800" y="2099493"/>
            <a:ext cx="7772400" cy="3375111"/>
          </a:xfrm>
          <a:prstGeom prst="rect">
            <a:avLst/>
          </a:prstGeom>
        </p:spPr>
      </p:pic>
      <p:sp>
        <p:nvSpPr>
          <p:cNvPr id="2" name="TextBox 1">
            <a:extLst>
              <a:ext uri="{FF2B5EF4-FFF2-40B4-BE49-F238E27FC236}">
                <a16:creationId xmlns:a16="http://schemas.microsoft.com/office/drawing/2014/main" id="{96ECDEE0-8CCE-A8DC-38D7-FCD5D41F8559}"/>
              </a:ext>
            </a:extLst>
          </p:cNvPr>
          <p:cNvSpPr txBox="1"/>
          <p:nvPr/>
        </p:nvSpPr>
        <p:spPr>
          <a:xfrm>
            <a:off x="3066143" y="938610"/>
            <a:ext cx="6059714" cy="707886"/>
          </a:xfrm>
          <a:prstGeom prst="rect">
            <a:avLst/>
          </a:prstGeom>
          <a:noFill/>
        </p:spPr>
        <p:txBody>
          <a:bodyPr wrap="square" rtlCol="0">
            <a:spAutoFit/>
          </a:bodyPr>
          <a:lstStyle/>
          <a:p>
            <a:pPr algn="ctr"/>
            <a:r>
              <a:rPr lang="en-GB" sz="4000" dirty="0">
                <a:latin typeface="Cormorant" pitchFamily="2" charset="77"/>
                <a:ea typeface="Cormorant" pitchFamily="2" charset="77"/>
                <a:cs typeface="Cormorant" pitchFamily="2" charset="77"/>
              </a:rPr>
              <a:t>A Global Hot-Spot</a:t>
            </a:r>
          </a:p>
        </p:txBody>
      </p:sp>
      <p:sp>
        <p:nvSpPr>
          <p:cNvPr id="3" name="TextBox 2">
            <a:extLst>
              <a:ext uri="{FF2B5EF4-FFF2-40B4-BE49-F238E27FC236}">
                <a16:creationId xmlns:a16="http://schemas.microsoft.com/office/drawing/2014/main" id="{2F0FD297-778B-FC4B-CB0E-83E10E6EED73}"/>
              </a:ext>
            </a:extLst>
          </p:cNvPr>
          <p:cNvSpPr txBox="1"/>
          <p:nvPr/>
        </p:nvSpPr>
        <p:spPr>
          <a:xfrm>
            <a:off x="1700561" y="618528"/>
            <a:ext cx="8790878" cy="338554"/>
          </a:xfrm>
          <a:prstGeom prst="rect">
            <a:avLst/>
          </a:prstGeom>
          <a:noFill/>
        </p:spPr>
        <p:txBody>
          <a:bodyPr wrap="square">
            <a:spAutoFit/>
          </a:bodyPr>
          <a:lstStyle/>
          <a:p>
            <a:pPr algn="ctr"/>
            <a:r>
              <a:rPr lang="en-GB" sz="1600" b="1" dirty="0">
                <a:solidFill>
                  <a:srgbClr val="0096FF"/>
                </a:solidFill>
                <a:latin typeface="DM Sans 14pt" pitchFamily="2" charset="77"/>
              </a:rPr>
              <a:t>Cultural Diversity, Economic Growth and Environmental Challenges</a:t>
            </a:r>
          </a:p>
        </p:txBody>
      </p:sp>
      <p:sp>
        <p:nvSpPr>
          <p:cNvPr id="44" name="TextBox 43">
            <a:extLst>
              <a:ext uri="{FF2B5EF4-FFF2-40B4-BE49-F238E27FC236}">
                <a16:creationId xmlns:a16="http://schemas.microsoft.com/office/drawing/2014/main" id="{6A5C4931-295D-E519-13BD-158F224319F0}"/>
              </a:ext>
            </a:extLst>
          </p:cNvPr>
          <p:cNvSpPr txBox="1"/>
          <p:nvPr/>
        </p:nvSpPr>
        <p:spPr>
          <a:xfrm>
            <a:off x="-1419367" y="614149"/>
            <a:ext cx="184731" cy="369332"/>
          </a:xfrm>
          <a:prstGeom prst="rect">
            <a:avLst/>
          </a:prstGeom>
          <a:noFill/>
        </p:spPr>
        <p:txBody>
          <a:bodyPr wrap="none" rtlCol="0">
            <a:spAutoFit/>
          </a:bodyPr>
          <a:lstStyle/>
          <a:p>
            <a:endParaRPr lang="en-GB" dirty="0"/>
          </a:p>
        </p:txBody>
      </p:sp>
      <p:sp>
        <p:nvSpPr>
          <p:cNvPr id="45" name="TextBox 44">
            <a:extLst>
              <a:ext uri="{FF2B5EF4-FFF2-40B4-BE49-F238E27FC236}">
                <a16:creationId xmlns:a16="http://schemas.microsoft.com/office/drawing/2014/main" id="{8D4A5CFB-0412-904E-5934-C8B4AA83EE47}"/>
              </a:ext>
            </a:extLst>
          </p:cNvPr>
          <p:cNvSpPr txBox="1"/>
          <p:nvPr/>
        </p:nvSpPr>
        <p:spPr>
          <a:xfrm>
            <a:off x="15640334" y="-368490"/>
            <a:ext cx="184731" cy="369332"/>
          </a:xfrm>
          <a:prstGeom prst="rect">
            <a:avLst/>
          </a:prstGeom>
          <a:noFill/>
        </p:spPr>
        <p:txBody>
          <a:bodyPr wrap="none" rtlCol="0">
            <a:spAutoFit/>
          </a:bodyPr>
          <a:lstStyle/>
          <a:p>
            <a:endParaRPr lang="en-GB" dirty="0"/>
          </a:p>
        </p:txBody>
      </p:sp>
      <p:sp>
        <p:nvSpPr>
          <p:cNvPr id="74" name="Rectangle 73">
            <a:extLst>
              <a:ext uri="{FF2B5EF4-FFF2-40B4-BE49-F238E27FC236}">
                <a16:creationId xmlns:a16="http://schemas.microsoft.com/office/drawing/2014/main" id="{BF3954C5-190C-80F1-40F7-75620A3709A9}"/>
              </a:ext>
            </a:extLst>
          </p:cNvPr>
          <p:cNvSpPr/>
          <p:nvPr/>
        </p:nvSpPr>
        <p:spPr>
          <a:xfrm>
            <a:off x="486535" y="1747319"/>
            <a:ext cx="11436879" cy="39744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9" name="Picture 68" descr="A white and blue background with a triangle&#10;&#10;AI-generated content may be incorrect.">
            <a:extLst>
              <a:ext uri="{FF2B5EF4-FFF2-40B4-BE49-F238E27FC236}">
                <a16:creationId xmlns:a16="http://schemas.microsoft.com/office/drawing/2014/main" id="{D7A4522D-AF11-1D07-01E1-F60C5989C5A5}"/>
              </a:ext>
            </a:extLst>
          </p:cNvPr>
          <p:cNvPicPr>
            <a:picLocks noChangeAspect="1"/>
          </p:cNvPicPr>
          <p:nvPr/>
        </p:nvPicPr>
        <p:blipFill>
          <a:blip r:embed="rId4"/>
          <a:srcRect l="3060" t="100" r="11825" b="10540"/>
          <a:stretch>
            <a:fillRect/>
          </a:stretch>
        </p:blipFill>
        <p:spPr>
          <a:xfrm>
            <a:off x="486535" y="1975542"/>
            <a:ext cx="2700000" cy="4078800"/>
          </a:xfrm>
          <a:prstGeom prst="roundRect">
            <a:avLst>
              <a:gd name="adj" fmla="val 5731"/>
            </a:avLst>
          </a:prstGeom>
          <a:ln w="3175">
            <a:solidFill>
              <a:schemeClr val="bg2">
                <a:lumMod val="90000"/>
              </a:schemeClr>
            </a:solidFill>
          </a:ln>
        </p:spPr>
      </p:pic>
      <p:pic>
        <p:nvPicPr>
          <p:cNvPr id="67" name="Picture 66" descr="A white background with a drawing of two branches&#10;&#10;AI-generated content may be incorrect.">
            <a:extLst>
              <a:ext uri="{FF2B5EF4-FFF2-40B4-BE49-F238E27FC236}">
                <a16:creationId xmlns:a16="http://schemas.microsoft.com/office/drawing/2014/main" id="{C62A5CF4-7041-90C8-E5EB-6D2425869DB0}"/>
              </a:ext>
            </a:extLst>
          </p:cNvPr>
          <p:cNvPicPr>
            <a:picLocks/>
          </p:cNvPicPr>
          <p:nvPr/>
        </p:nvPicPr>
        <p:blipFill>
          <a:blip r:embed="rId5"/>
          <a:srcRect l="6307" t="1048" r="9423" b="4049"/>
          <a:stretch>
            <a:fillRect/>
          </a:stretch>
        </p:blipFill>
        <p:spPr>
          <a:xfrm>
            <a:off x="3347583" y="1975542"/>
            <a:ext cx="2700000" cy="4078800"/>
          </a:xfrm>
          <a:prstGeom prst="roundRect">
            <a:avLst>
              <a:gd name="adj" fmla="val 6042"/>
            </a:avLst>
          </a:prstGeom>
          <a:ln w="3175">
            <a:solidFill>
              <a:schemeClr val="bg2">
                <a:lumMod val="90000"/>
              </a:schemeClr>
            </a:solidFill>
          </a:ln>
        </p:spPr>
      </p:pic>
      <p:pic>
        <p:nvPicPr>
          <p:cNvPr id="48" name="Picture 47" descr="A white background with blue lines&#10;&#10;AI-generated content may be incorrect.">
            <a:extLst>
              <a:ext uri="{FF2B5EF4-FFF2-40B4-BE49-F238E27FC236}">
                <a16:creationId xmlns:a16="http://schemas.microsoft.com/office/drawing/2014/main" id="{BECEA629-4C67-99F7-18CE-CEA2556413D6}"/>
              </a:ext>
            </a:extLst>
          </p:cNvPr>
          <p:cNvPicPr>
            <a:picLocks noChangeAspect="1"/>
          </p:cNvPicPr>
          <p:nvPr/>
        </p:nvPicPr>
        <p:blipFill>
          <a:blip r:embed="rId6"/>
          <a:srcRect l="22770" t="1107" r="45628" b="1107"/>
          <a:stretch>
            <a:fillRect/>
          </a:stretch>
        </p:blipFill>
        <p:spPr>
          <a:xfrm>
            <a:off x="6228741" y="1975542"/>
            <a:ext cx="2698595" cy="4079062"/>
          </a:xfrm>
          <a:prstGeom prst="roundRect">
            <a:avLst>
              <a:gd name="adj" fmla="val 5545"/>
            </a:avLst>
          </a:prstGeom>
          <a:ln w="3175">
            <a:solidFill>
              <a:schemeClr val="bg2">
                <a:lumMod val="90000"/>
              </a:schemeClr>
            </a:solidFill>
          </a:ln>
        </p:spPr>
      </p:pic>
      <p:sp>
        <p:nvSpPr>
          <p:cNvPr id="19" name="TextBox 18">
            <a:extLst>
              <a:ext uri="{FF2B5EF4-FFF2-40B4-BE49-F238E27FC236}">
                <a16:creationId xmlns:a16="http://schemas.microsoft.com/office/drawing/2014/main" id="{523E0D20-50D9-97EA-EFAF-4A96EA0C4CB2}"/>
              </a:ext>
            </a:extLst>
          </p:cNvPr>
          <p:cNvSpPr txBox="1"/>
          <p:nvPr/>
        </p:nvSpPr>
        <p:spPr>
          <a:xfrm>
            <a:off x="487238" y="2203368"/>
            <a:ext cx="2698595" cy="261610"/>
          </a:xfrm>
          <a:prstGeom prst="rect">
            <a:avLst/>
          </a:prstGeom>
          <a:noFill/>
        </p:spPr>
        <p:txBody>
          <a:bodyPr wrap="square">
            <a:spAutoFit/>
          </a:bodyPr>
          <a:lstStyle/>
          <a:p>
            <a:pPr algn="ctr"/>
            <a:r>
              <a:rPr lang="en-GB" sz="1100" b="1" dirty="0">
                <a:solidFill>
                  <a:srgbClr val="0096FF"/>
                </a:solidFill>
                <a:latin typeface="DM Sans 14pt" pitchFamily="2" charset="77"/>
              </a:rPr>
              <a:t>Cultural Diversity</a:t>
            </a:r>
          </a:p>
        </p:txBody>
      </p:sp>
      <p:sp>
        <p:nvSpPr>
          <p:cNvPr id="21" name="TextBox 20">
            <a:extLst>
              <a:ext uri="{FF2B5EF4-FFF2-40B4-BE49-F238E27FC236}">
                <a16:creationId xmlns:a16="http://schemas.microsoft.com/office/drawing/2014/main" id="{B099782A-33E4-E8CF-370D-B94EDCE800F2}"/>
              </a:ext>
            </a:extLst>
          </p:cNvPr>
          <p:cNvSpPr txBox="1"/>
          <p:nvPr/>
        </p:nvSpPr>
        <p:spPr>
          <a:xfrm>
            <a:off x="487237" y="2458685"/>
            <a:ext cx="2698596" cy="646331"/>
          </a:xfrm>
          <a:prstGeom prst="rect">
            <a:avLst/>
          </a:prstGeom>
          <a:noFill/>
        </p:spPr>
        <p:txBody>
          <a:bodyPr wrap="square">
            <a:spAutoFit/>
          </a:bodyPr>
          <a:lstStyle/>
          <a:p>
            <a:pPr algn="ctr"/>
            <a:r>
              <a:rPr lang="en-GB" dirty="0">
                <a:latin typeface="Cormorant" pitchFamily="2" charset="77"/>
                <a:ea typeface="Cormorant" pitchFamily="2" charset="77"/>
                <a:cs typeface="Cormorant" pitchFamily="2" charset="77"/>
              </a:rPr>
              <a:t>A Tapestry of Languages and Cultures</a:t>
            </a:r>
          </a:p>
        </p:txBody>
      </p:sp>
      <p:sp>
        <p:nvSpPr>
          <p:cNvPr id="22" name="TextBox 21">
            <a:extLst>
              <a:ext uri="{FF2B5EF4-FFF2-40B4-BE49-F238E27FC236}">
                <a16:creationId xmlns:a16="http://schemas.microsoft.com/office/drawing/2014/main" id="{12E13EB8-12CC-FB5E-FA53-9FDF7FFB2F3F}"/>
              </a:ext>
            </a:extLst>
          </p:cNvPr>
          <p:cNvSpPr txBox="1"/>
          <p:nvPr/>
        </p:nvSpPr>
        <p:spPr>
          <a:xfrm>
            <a:off x="487238" y="4185274"/>
            <a:ext cx="2698595" cy="415498"/>
          </a:xfrm>
          <a:prstGeom prst="rect">
            <a:avLst/>
          </a:prstGeom>
          <a:noFill/>
        </p:spPr>
        <p:txBody>
          <a:bodyPr wrap="square">
            <a:spAutoFit/>
          </a:bodyPr>
          <a:lstStyle/>
          <a:p>
            <a:pPr algn="ctr"/>
            <a:r>
              <a:rPr lang="en-GB" sz="2100" b="1" dirty="0">
                <a:solidFill>
                  <a:srgbClr val="0096FF"/>
                </a:solidFill>
                <a:latin typeface="DM Sans 14pt" pitchFamily="2" charset="77"/>
              </a:rPr>
              <a:t>1,200+</a:t>
            </a:r>
          </a:p>
        </p:txBody>
      </p:sp>
      <p:sp>
        <p:nvSpPr>
          <p:cNvPr id="23" name="TextBox 22">
            <a:extLst>
              <a:ext uri="{FF2B5EF4-FFF2-40B4-BE49-F238E27FC236}">
                <a16:creationId xmlns:a16="http://schemas.microsoft.com/office/drawing/2014/main" id="{7CD335FE-D708-5373-313F-B5DD66267480}"/>
              </a:ext>
            </a:extLst>
          </p:cNvPr>
          <p:cNvSpPr txBox="1"/>
          <p:nvPr/>
        </p:nvSpPr>
        <p:spPr>
          <a:xfrm>
            <a:off x="451924" y="5089291"/>
            <a:ext cx="2769223" cy="746808"/>
          </a:xfrm>
          <a:prstGeom prst="rect">
            <a:avLst/>
          </a:prstGeom>
          <a:noFill/>
        </p:spPr>
        <p:txBody>
          <a:bodyPr wrap="square" rtlCol="0">
            <a:spAutoFit/>
          </a:bodyPr>
          <a:lstStyle/>
          <a:p>
            <a:pPr algn="ctr">
              <a:lnSpc>
                <a:spcPts val="1260"/>
              </a:lnSpc>
            </a:pPr>
            <a:r>
              <a:rPr lang="en-GB" sz="800" dirty="0">
                <a:solidFill>
                  <a:schemeClr val="tx1">
                    <a:lumMod val="50000"/>
                    <a:lumOff val="50000"/>
                  </a:schemeClr>
                </a:solidFill>
                <a:latin typeface="DM Sans 14pt" pitchFamily="2" charset="77"/>
              </a:rPr>
              <a:t>ASEAN is home to unparalleled cultural richness, </a:t>
            </a:r>
            <a:br>
              <a:rPr lang="en-GB" sz="800" dirty="0">
                <a:solidFill>
                  <a:schemeClr val="tx1">
                    <a:lumMod val="50000"/>
                    <a:lumOff val="50000"/>
                  </a:schemeClr>
                </a:solidFill>
                <a:latin typeface="DM Sans 14pt" pitchFamily="2" charset="77"/>
              </a:rPr>
            </a:br>
            <a:r>
              <a:rPr lang="en-GB" sz="800" dirty="0">
                <a:solidFill>
                  <a:schemeClr val="tx1">
                    <a:lumMod val="50000"/>
                    <a:lumOff val="50000"/>
                  </a:schemeClr>
                </a:solidFill>
                <a:latin typeface="DM Sans 14pt" pitchFamily="2" charset="77"/>
              </a:rPr>
              <a:t>with more than 1,200 languages spoken daily, reflecting the diversity and vibrancy of </a:t>
            </a:r>
            <a:br>
              <a:rPr lang="en-GB" sz="800" dirty="0">
                <a:solidFill>
                  <a:schemeClr val="tx1">
                    <a:lumMod val="50000"/>
                    <a:lumOff val="50000"/>
                  </a:schemeClr>
                </a:solidFill>
                <a:latin typeface="DM Sans 14pt" pitchFamily="2" charset="77"/>
              </a:rPr>
            </a:br>
            <a:r>
              <a:rPr lang="en-GB" sz="800" dirty="0">
                <a:solidFill>
                  <a:schemeClr val="tx1">
                    <a:lumMod val="50000"/>
                    <a:lumOff val="50000"/>
                  </a:schemeClr>
                </a:solidFill>
                <a:latin typeface="DM Sans 14pt" pitchFamily="2" charset="77"/>
              </a:rPr>
              <a:t>its communities.</a:t>
            </a:r>
          </a:p>
        </p:txBody>
      </p:sp>
      <p:sp>
        <p:nvSpPr>
          <p:cNvPr id="24" name="TextBox 23">
            <a:extLst>
              <a:ext uri="{FF2B5EF4-FFF2-40B4-BE49-F238E27FC236}">
                <a16:creationId xmlns:a16="http://schemas.microsoft.com/office/drawing/2014/main" id="{5197B119-89F9-1328-4A71-0215124B783A}"/>
              </a:ext>
            </a:extLst>
          </p:cNvPr>
          <p:cNvSpPr txBox="1"/>
          <p:nvPr/>
        </p:nvSpPr>
        <p:spPr>
          <a:xfrm>
            <a:off x="487238" y="4507590"/>
            <a:ext cx="2698595" cy="276999"/>
          </a:xfrm>
          <a:prstGeom prst="rect">
            <a:avLst/>
          </a:prstGeom>
          <a:noFill/>
        </p:spPr>
        <p:txBody>
          <a:bodyPr wrap="square">
            <a:spAutoFit/>
          </a:bodyPr>
          <a:lstStyle/>
          <a:p>
            <a:pPr algn="ctr"/>
            <a:r>
              <a:rPr lang="en-GB" sz="1200" b="1" dirty="0">
                <a:solidFill>
                  <a:schemeClr val="tx1">
                    <a:lumMod val="50000"/>
                    <a:lumOff val="50000"/>
                  </a:schemeClr>
                </a:solidFill>
                <a:latin typeface="DM Sans 14pt" pitchFamily="2" charset="77"/>
              </a:rPr>
              <a:t>languages</a:t>
            </a:r>
          </a:p>
        </p:txBody>
      </p:sp>
      <p:sp>
        <p:nvSpPr>
          <p:cNvPr id="25" name="TextBox 24">
            <a:extLst>
              <a:ext uri="{FF2B5EF4-FFF2-40B4-BE49-F238E27FC236}">
                <a16:creationId xmlns:a16="http://schemas.microsoft.com/office/drawing/2014/main" id="{4CC9E104-7797-54F4-E5EA-1D1DF8732459}"/>
              </a:ext>
            </a:extLst>
          </p:cNvPr>
          <p:cNvSpPr txBox="1"/>
          <p:nvPr/>
        </p:nvSpPr>
        <p:spPr>
          <a:xfrm>
            <a:off x="3348286" y="2203368"/>
            <a:ext cx="2698595" cy="261610"/>
          </a:xfrm>
          <a:prstGeom prst="rect">
            <a:avLst/>
          </a:prstGeom>
          <a:noFill/>
        </p:spPr>
        <p:txBody>
          <a:bodyPr wrap="square">
            <a:spAutoFit/>
          </a:bodyPr>
          <a:lstStyle/>
          <a:p>
            <a:pPr algn="ctr"/>
            <a:r>
              <a:rPr lang="en-GB" sz="1100" b="1" dirty="0">
                <a:solidFill>
                  <a:srgbClr val="0096FF"/>
                </a:solidFill>
                <a:latin typeface="DM Sans 14pt" pitchFamily="2" charset="77"/>
              </a:rPr>
              <a:t>Biodiversity</a:t>
            </a:r>
          </a:p>
        </p:txBody>
      </p:sp>
      <p:sp>
        <p:nvSpPr>
          <p:cNvPr id="26" name="TextBox 25">
            <a:extLst>
              <a:ext uri="{FF2B5EF4-FFF2-40B4-BE49-F238E27FC236}">
                <a16:creationId xmlns:a16="http://schemas.microsoft.com/office/drawing/2014/main" id="{3D4C0C40-6210-C382-B049-68DBD27CEA12}"/>
              </a:ext>
            </a:extLst>
          </p:cNvPr>
          <p:cNvSpPr txBox="1"/>
          <p:nvPr/>
        </p:nvSpPr>
        <p:spPr>
          <a:xfrm>
            <a:off x="3348285" y="2458685"/>
            <a:ext cx="2698596" cy="646331"/>
          </a:xfrm>
          <a:prstGeom prst="rect">
            <a:avLst/>
          </a:prstGeom>
          <a:noFill/>
        </p:spPr>
        <p:txBody>
          <a:bodyPr wrap="square">
            <a:spAutoFit/>
          </a:bodyPr>
          <a:lstStyle/>
          <a:p>
            <a:pPr algn="ctr"/>
            <a:r>
              <a:rPr lang="en-GB" dirty="0">
                <a:latin typeface="Cormorant" pitchFamily="2" charset="77"/>
                <a:ea typeface="Cormorant" pitchFamily="2" charset="77"/>
                <a:cs typeface="Cormorant" pitchFamily="2" charset="77"/>
              </a:rPr>
              <a:t>Globally Significant Ecosystems</a:t>
            </a:r>
          </a:p>
        </p:txBody>
      </p:sp>
      <p:sp>
        <p:nvSpPr>
          <p:cNvPr id="27" name="TextBox 26">
            <a:extLst>
              <a:ext uri="{FF2B5EF4-FFF2-40B4-BE49-F238E27FC236}">
                <a16:creationId xmlns:a16="http://schemas.microsoft.com/office/drawing/2014/main" id="{F4F4359C-A70E-40BC-8B4E-50D88C848556}"/>
              </a:ext>
            </a:extLst>
          </p:cNvPr>
          <p:cNvSpPr txBox="1"/>
          <p:nvPr/>
        </p:nvSpPr>
        <p:spPr>
          <a:xfrm>
            <a:off x="3348286" y="4185274"/>
            <a:ext cx="2698595" cy="415498"/>
          </a:xfrm>
          <a:prstGeom prst="rect">
            <a:avLst/>
          </a:prstGeom>
          <a:noFill/>
        </p:spPr>
        <p:txBody>
          <a:bodyPr wrap="square">
            <a:spAutoFit/>
          </a:bodyPr>
          <a:lstStyle/>
          <a:p>
            <a:pPr algn="ctr"/>
            <a:r>
              <a:rPr lang="en-GB" sz="2100" b="1" dirty="0">
                <a:solidFill>
                  <a:srgbClr val="0096FF"/>
                </a:solidFill>
                <a:latin typeface="DM Sans 14pt" pitchFamily="2" charset="77"/>
              </a:rPr>
              <a:t>18%</a:t>
            </a:r>
          </a:p>
        </p:txBody>
      </p:sp>
      <p:sp>
        <p:nvSpPr>
          <p:cNvPr id="28" name="TextBox 27">
            <a:extLst>
              <a:ext uri="{FF2B5EF4-FFF2-40B4-BE49-F238E27FC236}">
                <a16:creationId xmlns:a16="http://schemas.microsoft.com/office/drawing/2014/main" id="{5E9556D7-F9B5-37D4-D360-37B902962DF8}"/>
              </a:ext>
            </a:extLst>
          </p:cNvPr>
          <p:cNvSpPr txBox="1"/>
          <p:nvPr/>
        </p:nvSpPr>
        <p:spPr>
          <a:xfrm>
            <a:off x="3312972" y="5089291"/>
            <a:ext cx="2769223" cy="746808"/>
          </a:xfrm>
          <a:prstGeom prst="rect">
            <a:avLst/>
          </a:prstGeom>
          <a:noFill/>
        </p:spPr>
        <p:txBody>
          <a:bodyPr wrap="square" rtlCol="0">
            <a:spAutoFit/>
          </a:bodyPr>
          <a:lstStyle/>
          <a:p>
            <a:pPr algn="ctr">
              <a:lnSpc>
                <a:spcPts val="1260"/>
              </a:lnSpc>
            </a:pPr>
            <a:r>
              <a:rPr lang="en-GB" sz="800" dirty="0">
                <a:solidFill>
                  <a:schemeClr val="tx1">
                    <a:lumMod val="50000"/>
                    <a:lumOff val="50000"/>
                  </a:schemeClr>
                </a:solidFill>
                <a:latin typeface="DM Sans 14pt" pitchFamily="2" charset="77"/>
              </a:rPr>
              <a:t>Despite covering just 3% of the world’s land area, </a:t>
            </a:r>
            <a:br>
              <a:rPr lang="en-GB" sz="800" dirty="0">
                <a:solidFill>
                  <a:schemeClr val="tx1">
                    <a:lumMod val="50000"/>
                    <a:lumOff val="50000"/>
                  </a:schemeClr>
                </a:solidFill>
                <a:latin typeface="DM Sans 14pt" pitchFamily="2" charset="77"/>
              </a:rPr>
            </a:br>
            <a:r>
              <a:rPr lang="en-GB" sz="800" dirty="0">
                <a:solidFill>
                  <a:schemeClr val="tx1">
                    <a:lumMod val="50000"/>
                    <a:lumOff val="50000"/>
                  </a:schemeClr>
                </a:solidFill>
                <a:latin typeface="DM Sans 14pt" pitchFamily="2" charset="77"/>
              </a:rPr>
              <a:t>the region hosts 18% of all known plants and </a:t>
            </a:r>
            <a:br>
              <a:rPr lang="en-GB" sz="800" dirty="0">
                <a:solidFill>
                  <a:schemeClr val="tx1">
                    <a:lumMod val="50000"/>
                    <a:lumOff val="50000"/>
                  </a:schemeClr>
                </a:solidFill>
                <a:latin typeface="DM Sans 14pt" pitchFamily="2" charset="77"/>
              </a:rPr>
            </a:br>
            <a:r>
              <a:rPr lang="en-GB" sz="800" dirty="0">
                <a:solidFill>
                  <a:schemeClr val="tx1">
                    <a:lumMod val="50000"/>
                    <a:lumOff val="50000"/>
                  </a:schemeClr>
                </a:solidFill>
                <a:latin typeface="DM Sans 14pt" pitchFamily="2" charset="77"/>
              </a:rPr>
              <a:t>animals, and is an internationally recognized biodiversity hotspot.</a:t>
            </a:r>
          </a:p>
        </p:txBody>
      </p:sp>
      <p:sp>
        <p:nvSpPr>
          <p:cNvPr id="29" name="TextBox 28">
            <a:extLst>
              <a:ext uri="{FF2B5EF4-FFF2-40B4-BE49-F238E27FC236}">
                <a16:creationId xmlns:a16="http://schemas.microsoft.com/office/drawing/2014/main" id="{BD10356F-724D-B18C-BAE6-6791F0E64ABD}"/>
              </a:ext>
            </a:extLst>
          </p:cNvPr>
          <p:cNvSpPr txBox="1"/>
          <p:nvPr/>
        </p:nvSpPr>
        <p:spPr>
          <a:xfrm>
            <a:off x="3534976" y="4507590"/>
            <a:ext cx="2325215" cy="276999"/>
          </a:xfrm>
          <a:prstGeom prst="rect">
            <a:avLst/>
          </a:prstGeom>
          <a:noFill/>
        </p:spPr>
        <p:txBody>
          <a:bodyPr wrap="square">
            <a:spAutoFit/>
          </a:bodyPr>
          <a:lstStyle/>
          <a:p>
            <a:pPr algn="ctr"/>
            <a:r>
              <a:rPr lang="en-GB" sz="1200" b="1" dirty="0">
                <a:solidFill>
                  <a:schemeClr val="tx1">
                    <a:lumMod val="50000"/>
                    <a:lumOff val="50000"/>
                  </a:schemeClr>
                </a:solidFill>
                <a:latin typeface="DM Sans 14pt" pitchFamily="2" charset="77"/>
              </a:rPr>
              <a:t>of known species / Globally</a:t>
            </a:r>
          </a:p>
        </p:txBody>
      </p:sp>
      <p:sp>
        <p:nvSpPr>
          <p:cNvPr id="30" name="TextBox 29">
            <a:extLst>
              <a:ext uri="{FF2B5EF4-FFF2-40B4-BE49-F238E27FC236}">
                <a16:creationId xmlns:a16="http://schemas.microsoft.com/office/drawing/2014/main" id="{710FFC22-0CBA-CAA1-1C6C-67074B94C2B2}"/>
              </a:ext>
            </a:extLst>
          </p:cNvPr>
          <p:cNvSpPr txBox="1"/>
          <p:nvPr/>
        </p:nvSpPr>
        <p:spPr>
          <a:xfrm>
            <a:off x="6228741" y="2203368"/>
            <a:ext cx="2698595" cy="261610"/>
          </a:xfrm>
          <a:prstGeom prst="rect">
            <a:avLst/>
          </a:prstGeom>
          <a:noFill/>
        </p:spPr>
        <p:txBody>
          <a:bodyPr wrap="square">
            <a:spAutoFit/>
          </a:bodyPr>
          <a:lstStyle/>
          <a:p>
            <a:pPr algn="ctr"/>
            <a:r>
              <a:rPr lang="en-GB" sz="1100" b="1" dirty="0">
                <a:solidFill>
                  <a:srgbClr val="0096FF"/>
                </a:solidFill>
                <a:latin typeface="DM Sans 14pt" pitchFamily="2" charset="77"/>
              </a:rPr>
              <a:t>Economic growth</a:t>
            </a:r>
          </a:p>
        </p:txBody>
      </p:sp>
      <p:sp>
        <p:nvSpPr>
          <p:cNvPr id="31" name="TextBox 30">
            <a:extLst>
              <a:ext uri="{FF2B5EF4-FFF2-40B4-BE49-F238E27FC236}">
                <a16:creationId xmlns:a16="http://schemas.microsoft.com/office/drawing/2014/main" id="{F2B1A16C-D723-5894-6573-AEEB7F37AAB8}"/>
              </a:ext>
            </a:extLst>
          </p:cNvPr>
          <p:cNvSpPr txBox="1"/>
          <p:nvPr/>
        </p:nvSpPr>
        <p:spPr>
          <a:xfrm>
            <a:off x="6228740" y="2458685"/>
            <a:ext cx="2698596" cy="369332"/>
          </a:xfrm>
          <a:prstGeom prst="rect">
            <a:avLst/>
          </a:prstGeom>
          <a:noFill/>
        </p:spPr>
        <p:txBody>
          <a:bodyPr wrap="square">
            <a:spAutoFit/>
          </a:bodyPr>
          <a:lstStyle/>
          <a:p>
            <a:pPr algn="ctr"/>
            <a:r>
              <a:rPr lang="en-GB" dirty="0">
                <a:latin typeface="Cormorant" pitchFamily="2" charset="77"/>
                <a:ea typeface="Cormorant" pitchFamily="2" charset="77"/>
                <a:cs typeface="Cormorant" pitchFamily="2" charset="77"/>
              </a:rPr>
              <a:t>An Economy on the Rise</a:t>
            </a:r>
          </a:p>
        </p:txBody>
      </p:sp>
      <p:sp>
        <p:nvSpPr>
          <p:cNvPr id="32" name="TextBox 31">
            <a:extLst>
              <a:ext uri="{FF2B5EF4-FFF2-40B4-BE49-F238E27FC236}">
                <a16:creationId xmlns:a16="http://schemas.microsoft.com/office/drawing/2014/main" id="{797C77E2-B2DC-48D7-E04D-E4D0B6E161FE}"/>
              </a:ext>
            </a:extLst>
          </p:cNvPr>
          <p:cNvSpPr txBox="1"/>
          <p:nvPr/>
        </p:nvSpPr>
        <p:spPr>
          <a:xfrm>
            <a:off x="6228741" y="4185274"/>
            <a:ext cx="2698595" cy="415498"/>
          </a:xfrm>
          <a:prstGeom prst="rect">
            <a:avLst/>
          </a:prstGeom>
          <a:noFill/>
        </p:spPr>
        <p:txBody>
          <a:bodyPr wrap="square">
            <a:spAutoFit/>
          </a:bodyPr>
          <a:lstStyle/>
          <a:p>
            <a:pPr algn="ctr"/>
            <a:r>
              <a:rPr lang="en-GB" sz="2100" b="1" dirty="0">
                <a:solidFill>
                  <a:srgbClr val="0096FF"/>
                </a:solidFill>
                <a:latin typeface="DM Sans 14pt" pitchFamily="2" charset="77"/>
              </a:rPr>
              <a:t>5.3%</a:t>
            </a:r>
          </a:p>
        </p:txBody>
      </p:sp>
      <p:sp>
        <p:nvSpPr>
          <p:cNvPr id="33" name="TextBox 32">
            <a:extLst>
              <a:ext uri="{FF2B5EF4-FFF2-40B4-BE49-F238E27FC236}">
                <a16:creationId xmlns:a16="http://schemas.microsoft.com/office/drawing/2014/main" id="{D57871E8-5BD6-3E33-0BEB-3E127CE4DE10}"/>
              </a:ext>
            </a:extLst>
          </p:cNvPr>
          <p:cNvSpPr txBox="1"/>
          <p:nvPr/>
        </p:nvSpPr>
        <p:spPr>
          <a:xfrm>
            <a:off x="6228740" y="5089291"/>
            <a:ext cx="2698596" cy="746808"/>
          </a:xfrm>
          <a:prstGeom prst="rect">
            <a:avLst/>
          </a:prstGeom>
          <a:noFill/>
        </p:spPr>
        <p:txBody>
          <a:bodyPr wrap="square" rtlCol="0">
            <a:spAutoFit/>
          </a:bodyPr>
          <a:lstStyle/>
          <a:p>
            <a:pPr algn="ctr">
              <a:lnSpc>
                <a:spcPts val="1260"/>
              </a:lnSpc>
            </a:pPr>
            <a:r>
              <a:rPr lang="en-GB" sz="800" dirty="0">
                <a:solidFill>
                  <a:schemeClr val="tx1">
                    <a:lumMod val="50000"/>
                    <a:lumOff val="50000"/>
                  </a:schemeClr>
                </a:solidFill>
                <a:latin typeface="DM Sans 14pt" pitchFamily="2" charset="77"/>
              </a:rPr>
              <a:t>Collectively, the ASEAN countries represent the </a:t>
            </a:r>
            <a:br>
              <a:rPr lang="en-GB" sz="800" dirty="0">
                <a:solidFill>
                  <a:schemeClr val="tx1">
                    <a:lumMod val="50000"/>
                    <a:lumOff val="50000"/>
                  </a:schemeClr>
                </a:solidFill>
                <a:latin typeface="DM Sans 14pt" pitchFamily="2" charset="77"/>
              </a:rPr>
            </a:br>
            <a:r>
              <a:rPr lang="en-GB" sz="800" dirty="0">
                <a:solidFill>
                  <a:schemeClr val="tx1">
                    <a:lumMod val="50000"/>
                    <a:lumOff val="50000"/>
                  </a:schemeClr>
                </a:solidFill>
                <a:latin typeface="DM Sans 14pt" pitchFamily="2" charset="77"/>
              </a:rPr>
              <a:t>fifth largest economy in the world.</a:t>
            </a:r>
          </a:p>
          <a:p>
            <a:pPr algn="ctr">
              <a:lnSpc>
                <a:spcPts val="1260"/>
              </a:lnSpc>
            </a:pPr>
            <a:br>
              <a:rPr lang="en-GB" sz="800" dirty="0">
                <a:solidFill>
                  <a:schemeClr val="tx1">
                    <a:lumMod val="50000"/>
                    <a:lumOff val="50000"/>
                  </a:schemeClr>
                </a:solidFill>
                <a:latin typeface="DM Sans 14pt" pitchFamily="2" charset="77"/>
              </a:rPr>
            </a:br>
            <a:endParaRPr lang="en-GB" sz="800" dirty="0">
              <a:solidFill>
                <a:schemeClr val="tx1">
                  <a:lumMod val="50000"/>
                  <a:lumOff val="50000"/>
                </a:schemeClr>
              </a:solidFill>
              <a:latin typeface="DM Sans 14pt" pitchFamily="2" charset="77"/>
            </a:endParaRPr>
          </a:p>
        </p:txBody>
      </p:sp>
      <p:sp>
        <p:nvSpPr>
          <p:cNvPr id="34" name="TextBox 33">
            <a:extLst>
              <a:ext uri="{FF2B5EF4-FFF2-40B4-BE49-F238E27FC236}">
                <a16:creationId xmlns:a16="http://schemas.microsoft.com/office/drawing/2014/main" id="{0F366ECD-B316-0528-9FC7-B3EE12A8E751}"/>
              </a:ext>
            </a:extLst>
          </p:cNvPr>
          <p:cNvSpPr txBox="1"/>
          <p:nvPr/>
        </p:nvSpPr>
        <p:spPr>
          <a:xfrm>
            <a:off x="6415431" y="4507590"/>
            <a:ext cx="2325215" cy="461665"/>
          </a:xfrm>
          <a:prstGeom prst="rect">
            <a:avLst/>
          </a:prstGeom>
          <a:noFill/>
        </p:spPr>
        <p:txBody>
          <a:bodyPr wrap="square">
            <a:spAutoFit/>
          </a:bodyPr>
          <a:lstStyle/>
          <a:p>
            <a:pPr algn="ctr"/>
            <a:r>
              <a:rPr lang="en-GB" sz="1200" b="1" dirty="0">
                <a:solidFill>
                  <a:schemeClr val="tx1">
                    <a:lumMod val="50000"/>
                    <a:lumOff val="50000"/>
                  </a:schemeClr>
                </a:solidFill>
                <a:latin typeface="DM Sans 14pt" pitchFamily="2" charset="77"/>
              </a:rPr>
              <a:t>growth over the past decade</a:t>
            </a:r>
          </a:p>
        </p:txBody>
      </p:sp>
      <p:pic>
        <p:nvPicPr>
          <p:cNvPr id="61" name="Graphic 60">
            <a:extLst>
              <a:ext uri="{FF2B5EF4-FFF2-40B4-BE49-F238E27FC236}">
                <a16:creationId xmlns:a16="http://schemas.microsoft.com/office/drawing/2014/main" id="{853D481C-9A4D-FADD-1952-ED35FCA558A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06893" y="3447947"/>
            <a:ext cx="542290" cy="610076"/>
          </a:xfrm>
          <a:prstGeom prst="rect">
            <a:avLst/>
          </a:prstGeom>
        </p:spPr>
      </p:pic>
      <p:pic>
        <p:nvPicPr>
          <p:cNvPr id="59" name="Picture 58" descr="A white background with trees&#10;&#10;AI-generated content may be incorrect.">
            <a:extLst>
              <a:ext uri="{FF2B5EF4-FFF2-40B4-BE49-F238E27FC236}">
                <a16:creationId xmlns:a16="http://schemas.microsoft.com/office/drawing/2014/main" id="{DF6D79FD-22CA-FB82-7E92-B04BAE2E7D11}"/>
              </a:ext>
            </a:extLst>
          </p:cNvPr>
          <p:cNvPicPr>
            <a:picLocks noChangeAspect="1"/>
          </p:cNvPicPr>
          <p:nvPr/>
        </p:nvPicPr>
        <p:blipFill>
          <a:blip r:embed="rId9"/>
          <a:srcRect l="10338" t="1014" r="21950" b="22740"/>
          <a:stretch>
            <a:fillRect/>
          </a:stretch>
        </p:blipFill>
        <p:spPr>
          <a:xfrm>
            <a:off x="9101881" y="1975542"/>
            <a:ext cx="2700000" cy="4078800"/>
          </a:xfrm>
          <a:prstGeom prst="roundRect">
            <a:avLst>
              <a:gd name="adj" fmla="val 5378"/>
            </a:avLst>
          </a:prstGeom>
          <a:ln w="3175">
            <a:solidFill>
              <a:schemeClr val="bg2">
                <a:lumMod val="90000"/>
              </a:schemeClr>
            </a:solidFill>
          </a:ln>
        </p:spPr>
      </p:pic>
      <p:sp>
        <p:nvSpPr>
          <p:cNvPr id="35" name="TextBox 34">
            <a:extLst>
              <a:ext uri="{FF2B5EF4-FFF2-40B4-BE49-F238E27FC236}">
                <a16:creationId xmlns:a16="http://schemas.microsoft.com/office/drawing/2014/main" id="{288AEADB-7237-2174-94A8-7882604BC923}"/>
              </a:ext>
            </a:extLst>
          </p:cNvPr>
          <p:cNvSpPr txBox="1"/>
          <p:nvPr/>
        </p:nvSpPr>
        <p:spPr>
          <a:xfrm>
            <a:off x="9102584" y="2203368"/>
            <a:ext cx="2698595" cy="271869"/>
          </a:xfrm>
          <a:prstGeom prst="rect">
            <a:avLst/>
          </a:prstGeom>
          <a:noFill/>
        </p:spPr>
        <p:txBody>
          <a:bodyPr wrap="square">
            <a:spAutoFit/>
          </a:bodyPr>
          <a:lstStyle/>
          <a:p>
            <a:pPr algn="ctr">
              <a:buNone/>
            </a:pPr>
            <a:r>
              <a:rPr lang="en-GB" sz="1100" b="1" dirty="0">
                <a:solidFill>
                  <a:srgbClr val="0096FF"/>
                </a:solidFill>
                <a:latin typeface="DM Sans 14pt" pitchFamily="2" charset="77"/>
              </a:rPr>
              <a:t>Demographics</a:t>
            </a:r>
          </a:p>
        </p:txBody>
      </p:sp>
      <p:sp>
        <p:nvSpPr>
          <p:cNvPr id="36" name="TextBox 35">
            <a:extLst>
              <a:ext uri="{FF2B5EF4-FFF2-40B4-BE49-F238E27FC236}">
                <a16:creationId xmlns:a16="http://schemas.microsoft.com/office/drawing/2014/main" id="{8EC85AB6-AD54-0265-B733-DE31640E0491}"/>
              </a:ext>
            </a:extLst>
          </p:cNvPr>
          <p:cNvSpPr txBox="1"/>
          <p:nvPr/>
        </p:nvSpPr>
        <p:spPr>
          <a:xfrm>
            <a:off x="9102583" y="2458685"/>
            <a:ext cx="2698596" cy="369332"/>
          </a:xfrm>
          <a:prstGeom prst="rect">
            <a:avLst/>
          </a:prstGeom>
          <a:noFill/>
        </p:spPr>
        <p:txBody>
          <a:bodyPr wrap="square">
            <a:spAutoFit/>
          </a:bodyPr>
          <a:lstStyle/>
          <a:p>
            <a:pPr algn="ctr"/>
            <a:r>
              <a:rPr lang="en-GB" dirty="0">
                <a:latin typeface="Cormorant" pitchFamily="2" charset="77"/>
                <a:ea typeface="Cormorant" pitchFamily="2" charset="77"/>
                <a:cs typeface="Cormorant" pitchFamily="2" charset="77"/>
              </a:rPr>
              <a:t>Leading the Change</a:t>
            </a:r>
          </a:p>
        </p:txBody>
      </p:sp>
      <p:sp>
        <p:nvSpPr>
          <p:cNvPr id="37" name="TextBox 36">
            <a:extLst>
              <a:ext uri="{FF2B5EF4-FFF2-40B4-BE49-F238E27FC236}">
                <a16:creationId xmlns:a16="http://schemas.microsoft.com/office/drawing/2014/main" id="{02242302-0EF8-E90E-ABF1-9B8D1E1EC567}"/>
              </a:ext>
            </a:extLst>
          </p:cNvPr>
          <p:cNvSpPr txBox="1"/>
          <p:nvPr/>
        </p:nvSpPr>
        <p:spPr>
          <a:xfrm>
            <a:off x="9102584" y="4185274"/>
            <a:ext cx="2698595" cy="415498"/>
          </a:xfrm>
          <a:prstGeom prst="rect">
            <a:avLst/>
          </a:prstGeom>
          <a:noFill/>
        </p:spPr>
        <p:txBody>
          <a:bodyPr wrap="square">
            <a:spAutoFit/>
          </a:bodyPr>
          <a:lstStyle/>
          <a:p>
            <a:pPr algn="ctr"/>
            <a:r>
              <a:rPr lang="en-GB" sz="2100" b="1" dirty="0">
                <a:solidFill>
                  <a:srgbClr val="0096FF"/>
                </a:solidFill>
                <a:latin typeface="DM Sans 14pt" pitchFamily="2" charset="77"/>
              </a:rPr>
              <a:t>213 </a:t>
            </a:r>
            <a:r>
              <a:rPr lang="en-GB" sz="2100" b="1" dirty="0" err="1">
                <a:solidFill>
                  <a:srgbClr val="0096FF"/>
                </a:solidFill>
                <a:latin typeface="DM Sans 14pt" pitchFamily="2" charset="77"/>
              </a:rPr>
              <a:t>Milionen</a:t>
            </a:r>
            <a:endParaRPr lang="en-GB" sz="2100" b="1" dirty="0">
              <a:solidFill>
                <a:srgbClr val="0096FF"/>
              </a:solidFill>
              <a:latin typeface="DM Sans 14pt" pitchFamily="2" charset="77"/>
            </a:endParaRPr>
          </a:p>
        </p:txBody>
      </p:sp>
      <p:sp>
        <p:nvSpPr>
          <p:cNvPr id="38" name="TextBox 37">
            <a:extLst>
              <a:ext uri="{FF2B5EF4-FFF2-40B4-BE49-F238E27FC236}">
                <a16:creationId xmlns:a16="http://schemas.microsoft.com/office/drawing/2014/main" id="{9BCB9D6B-DF67-3EE4-466B-6AEB15C358BC}"/>
              </a:ext>
            </a:extLst>
          </p:cNvPr>
          <p:cNvSpPr txBox="1"/>
          <p:nvPr/>
        </p:nvSpPr>
        <p:spPr>
          <a:xfrm>
            <a:off x="9102583" y="5089291"/>
            <a:ext cx="2698596" cy="580095"/>
          </a:xfrm>
          <a:prstGeom prst="rect">
            <a:avLst/>
          </a:prstGeom>
          <a:noFill/>
        </p:spPr>
        <p:txBody>
          <a:bodyPr wrap="square" rtlCol="0">
            <a:spAutoFit/>
          </a:bodyPr>
          <a:lstStyle/>
          <a:p>
            <a:pPr algn="ctr">
              <a:lnSpc>
                <a:spcPts val="1260"/>
              </a:lnSpc>
            </a:pPr>
            <a:r>
              <a:rPr lang="en-GB" sz="800" dirty="0">
                <a:solidFill>
                  <a:schemeClr val="tx1">
                    <a:lumMod val="50000"/>
                    <a:lumOff val="50000"/>
                  </a:schemeClr>
                </a:solidFill>
                <a:latin typeface="DM Sans 14pt" pitchFamily="2" charset="77"/>
              </a:rPr>
              <a:t>With 213 million people aged 15-34, the region boasts a dynamic, youthful population driving innovation and shaping the region’s future.</a:t>
            </a:r>
          </a:p>
        </p:txBody>
      </p:sp>
      <p:sp>
        <p:nvSpPr>
          <p:cNvPr id="39" name="TextBox 38">
            <a:extLst>
              <a:ext uri="{FF2B5EF4-FFF2-40B4-BE49-F238E27FC236}">
                <a16:creationId xmlns:a16="http://schemas.microsoft.com/office/drawing/2014/main" id="{B0C05621-AF63-1C6C-0330-35753B405A70}"/>
              </a:ext>
            </a:extLst>
          </p:cNvPr>
          <p:cNvSpPr txBox="1"/>
          <p:nvPr/>
        </p:nvSpPr>
        <p:spPr>
          <a:xfrm>
            <a:off x="9289274" y="4507590"/>
            <a:ext cx="2325215" cy="276999"/>
          </a:xfrm>
          <a:prstGeom prst="rect">
            <a:avLst/>
          </a:prstGeom>
          <a:noFill/>
        </p:spPr>
        <p:txBody>
          <a:bodyPr wrap="square">
            <a:spAutoFit/>
          </a:bodyPr>
          <a:lstStyle/>
          <a:p>
            <a:pPr algn="ctr">
              <a:buNone/>
            </a:pPr>
            <a:r>
              <a:rPr lang="en-GB" sz="1200" b="1" dirty="0">
                <a:solidFill>
                  <a:schemeClr val="tx1">
                    <a:lumMod val="50000"/>
                    <a:lumOff val="50000"/>
                  </a:schemeClr>
                </a:solidFill>
                <a:latin typeface="DM Sans 14pt" pitchFamily="2" charset="77"/>
              </a:rPr>
              <a:t>youth</a:t>
            </a:r>
            <a:endParaRPr lang="en-GB" sz="1200" b="1" i="0" u="none" strike="noStrike" dirty="0">
              <a:solidFill>
                <a:schemeClr val="tx1">
                  <a:lumMod val="50000"/>
                  <a:lumOff val="50000"/>
                </a:schemeClr>
              </a:solidFill>
              <a:effectLst/>
              <a:latin typeface="DM Sans 14pt" pitchFamily="2" charset="77"/>
            </a:endParaRPr>
          </a:p>
        </p:txBody>
      </p:sp>
      <p:pic>
        <p:nvPicPr>
          <p:cNvPr id="63" name="Graphic 62">
            <a:extLst>
              <a:ext uri="{FF2B5EF4-FFF2-40B4-BE49-F238E27FC236}">
                <a16:creationId xmlns:a16="http://schemas.microsoft.com/office/drawing/2014/main" id="{668E0AD4-40C6-CE4C-4AB5-1D715DBE0C4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89607" y="3452403"/>
            <a:ext cx="524549" cy="641115"/>
          </a:xfrm>
          <a:prstGeom prst="rect">
            <a:avLst/>
          </a:prstGeom>
        </p:spPr>
      </p:pic>
    </p:spTree>
    <p:extLst>
      <p:ext uri="{BB962C8B-B14F-4D97-AF65-F5344CB8AC3E}">
        <p14:creationId xmlns:p14="http://schemas.microsoft.com/office/powerpoint/2010/main" val="296866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par>
                                <p:cTn id="19" presetID="10" presetClass="entr" presetSubtype="0" fill="hold" nodeType="withEffect">
                                  <p:stCondLst>
                                    <p:cond delay="0"/>
                                  </p:stCondLst>
                                  <p:childTnLst>
                                    <p:set>
                                      <p:cBhvr>
                                        <p:cTn id="20" dur="1" fill="hold">
                                          <p:stCondLst>
                                            <p:cond delay="0"/>
                                          </p:stCondLst>
                                        </p:cTn>
                                        <p:tgtEl>
                                          <p:spTgt spid="67"/>
                                        </p:tgtEl>
                                        <p:attrNameLst>
                                          <p:attrName>style.visibility</p:attrName>
                                        </p:attrNameLst>
                                      </p:cBhvr>
                                      <p:to>
                                        <p:strVal val="visible"/>
                                      </p:to>
                                    </p:set>
                                    <p:animEffect transition="in" filter="fade">
                                      <p:cBhvr>
                                        <p:cTn id="21" dur="500"/>
                                        <p:tgtEl>
                                          <p:spTgt spid="67"/>
                                        </p:tgtEl>
                                      </p:cBhvr>
                                    </p:animEffect>
                                  </p:childTnLst>
                                </p:cTn>
                              </p:par>
                              <p:par>
                                <p:cTn id="22" presetID="10" presetClass="entr" presetSubtype="0" fill="hold"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500"/>
                                        <p:tgtEl>
                                          <p:spTgt spid="4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500"/>
                                        <p:tgtEl>
                                          <p:spTgt spid="3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500"/>
                                        <p:tgtEl>
                                          <p:spTgt spid="3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500"/>
                                        <p:tgtEl>
                                          <p:spTgt spid="34"/>
                                        </p:tgtEl>
                                      </p:cBhvr>
                                    </p:animEffect>
                                  </p:childTnLst>
                                </p:cTn>
                              </p:par>
                              <p:par>
                                <p:cTn id="70" presetID="10" presetClass="entr" presetSubtype="0" fill="hold" nodeType="with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fade">
                                      <p:cBhvr>
                                        <p:cTn id="72" dur="500"/>
                                        <p:tgtEl>
                                          <p:spTgt spid="61"/>
                                        </p:tgtEl>
                                      </p:cBhvr>
                                    </p:animEffect>
                                  </p:childTnLst>
                                </p:cTn>
                              </p:par>
                              <p:par>
                                <p:cTn id="73" presetID="10" presetClass="entr" presetSubtype="0" fill="hold" nodeType="withEffect">
                                  <p:stCondLst>
                                    <p:cond delay="0"/>
                                  </p:stCondLst>
                                  <p:childTnLst>
                                    <p:set>
                                      <p:cBhvr>
                                        <p:cTn id="74" dur="1" fill="hold">
                                          <p:stCondLst>
                                            <p:cond delay="0"/>
                                          </p:stCondLst>
                                        </p:cTn>
                                        <p:tgtEl>
                                          <p:spTgt spid="59"/>
                                        </p:tgtEl>
                                        <p:attrNameLst>
                                          <p:attrName>style.visibility</p:attrName>
                                        </p:attrNameLst>
                                      </p:cBhvr>
                                      <p:to>
                                        <p:strVal val="visible"/>
                                      </p:to>
                                    </p:set>
                                    <p:animEffect transition="in" filter="fade">
                                      <p:cBhvr>
                                        <p:cTn id="75" dur="500"/>
                                        <p:tgtEl>
                                          <p:spTgt spid="5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fade">
                                      <p:cBhvr>
                                        <p:cTn id="78" dur="500"/>
                                        <p:tgtEl>
                                          <p:spTgt spid="3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500"/>
                                        <p:tgtEl>
                                          <p:spTgt spid="3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fade">
                                      <p:cBhvr>
                                        <p:cTn id="84" dur="500"/>
                                        <p:tgtEl>
                                          <p:spTgt spid="37"/>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fade">
                                      <p:cBhvr>
                                        <p:cTn id="90" dur="500"/>
                                        <p:tgtEl>
                                          <p:spTgt spid="39"/>
                                        </p:tgtEl>
                                      </p:cBhvr>
                                    </p:animEffect>
                                  </p:childTnLst>
                                </p:cTn>
                              </p:par>
                              <p:par>
                                <p:cTn id="91" presetID="10" presetClass="entr" presetSubtype="0" fill="hold" nodeType="withEffect">
                                  <p:stCondLst>
                                    <p:cond delay="0"/>
                                  </p:stCondLst>
                                  <p:childTnLst>
                                    <p:set>
                                      <p:cBhvr>
                                        <p:cTn id="92" dur="1" fill="hold">
                                          <p:stCondLst>
                                            <p:cond delay="0"/>
                                          </p:stCondLst>
                                        </p:cTn>
                                        <p:tgtEl>
                                          <p:spTgt spid="63"/>
                                        </p:tgtEl>
                                        <p:attrNameLst>
                                          <p:attrName>style.visibility</p:attrName>
                                        </p:attrNameLst>
                                      </p:cBhvr>
                                      <p:to>
                                        <p:strVal val="visible"/>
                                      </p:to>
                                    </p:set>
                                    <p:animEffect transition="in" filter="fade">
                                      <p:cBhvr>
                                        <p:cTn id="93" dur="500"/>
                                        <p:tgtEl>
                                          <p:spTgt spid="63"/>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74"/>
                                        </p:tgtEl>
                                        <p:attrNameLst>
                                          <p:attrName>style.visibility</p:attrName>
                                        </p:attrNameLst>
                                      </p:cBhvr>
                                      <p:to>
                                        <p:strVal val="visible"/>
                                      </p:to>
                                    </p:set>
                                    <p:animEffect transition="in" filter="fade">
                                      <p:cBhvr>
                                        <p:cTn id="96"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4" grpId="0" animBg="1"/>
      <p:bldP spid="19"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1391A-1431-21B7-E71A-AF8D41C81732}"/>
            </a:ext>
          </a:extLst>
        </p:cNvPr>
        <p:cNvGrpSpPr/>
        <p:nvPr/>
      </p:nvGrpSpPr>
      <p:grpSpPr>
        <a:xfrm>
          <a:off x="0" y="0"/>
          <a:ext cx="0" cy="0"/>
          <a:chOff x="0" y="0"/>
          <a:chExt cx="0" cy="0"/>
        </a:xfrm>
      </p:grpSpPr>
      <p:pic>
        <p:nvPicPr>
          <p:cNvPr id="2" name="Picture 1" descr="A blue line on a planet&#10;&#10;AI-generated content may be incorrect.">
            <a:extLst>
              <a:ext uri="{FF2B5EF4-FFF2-40B4-BE49-F238E27FC236}">
                <a16:creationId xmlns:a16="http://schemas.microsoft.com/office/drawing/2014/main" id="{8AE2E304-F36B-E6E9-7891-EFF1B11CD08D}"/>
              </a:ext>
            </a:extLst>
          </p:cNvPr>
          <p:cNvPicPr>
            <a:picLocks noChangeAspect="1"/>
          </p:cNvPicPr>
          <p:nvPr/>
        </p:nvPicPr>
        <p:blipFill>
          <a:blip r:embed="rId2"/>
          <a:stretch>
            <a:fillRect/>
          </a:stretch>
        </p:blipFill>
        <p:spPr>
          <a:xfrm>
            <a:off x="401741" y="1237029"/>
            <a:ext cx="4837200" cy="4837200"/>
          </a:xfrm>
          <a:prstGeom prst="rect">
            <a:avLst/>
          </a:prstGeom>
        </p:spPr>
      </p:pic>
      <p:sp>
        <p:nvSpPr>
          <p:cNvPr id="5" name="TextBox 4">
            <a:extLst>
              <a:ext uri="{FF2B5EF4-FFF2-40B4-BE49-F238E27FC236}">
                <a16:creationId xmlns:a16="http://schemas.microsoft.com/office/drawing/2014/main" id="{3B18DB66-1937-4600-6E64-554A2883A994}"/>
              </a:ext>
            </a:extLst>
          </p:cNvPr>
          <p:cNvSpPr txBox="1"/>
          <p:nvPr/>
        </p:nvSpPr>
        <p:spPr>
          <a:xfrm>
            <a:off x="6008318" y="2554133"/>
            <a:ext cx="5479142" cy="2755626"/>
          </a:xfrm>
          <a:prstGeom prst="rect">
            <a:avLst/>
          </a:prstGeom>
          <a:noFill/>
        </p:spPr>
        <p:txBody>
          <a:bodyPr wrap="square" rtlCol="0">
            <a:spAutoFit/>
          </a:bodyPr>
          <a:lstStyle/>
          <a:p>
            <a:pPr>
              <a:lnSpc>
                <a:spcPts val="1900"/>
              </a:lnSpc>
            </a:pPr>
            <a:r>
              <a:rPr lang="en-GB" sz="1200" dirty="0">
                <a:solidFill>
                  <a:schemeClr val="tx1">
                    <a:lumMod val="50000"/>
                    <a:lumOff val="50000"/>
                  </a:schemeClr>
                </a:solidFill>
                <a:latin typeface="DM Sans 14pt" pitchFamily="2" charset="77"/>
              </a:rPr>
              <a:t>In 2023, Switzerland was the ASEAN region’s ninth largest source of </a:t>
            </a:r>
            <a:br>
              <a:rPr lang="en-GB" sz="1200" dirty="0">
                <a:solidFill>
                  <a:schemeClr val="tx1">
                    <a:lumMod val="50000"/>
                    <a:lumOff val="50000"/>
                  </a:schemeClr>
                </a:solidFill>
                <a:latin typeface="DM Sans 14pt" pitchFamily="2" charset="77"/>
              </a:rPr>
            </a:br>
            <a:r>
              <a:rPr lang="en-GB" sz="1200" dirty="0">
                <a:solidFill>
                  <a:schemeClr val="tx1">
                    <a:lumMod val="50000"/>
                    <a:lumOff val="50000"/>
                  </a:schemeClr>
                </a:solidFill>
                <a:latin typeface="DM Sans 14pt" pitchFamily="2" charset="77"/>
              </a:rPr>
              <a:t>foreign direct investment (USD 5.2 billion) fostering economic growth, sustainability, and integration into global markets, and the merchandise trade between the ASEAN countries and Switzerland amounted to </a:t>
            </a:r>
            <a:br>
              <a:rPr lang="en-GB" sz="1200" dirty="0">
                <a:solidFill>
                  <a:schemeClr val="tx1">
                    <a:lumMod val="50000"/>
                    <a:lumOff val="50000"/>
                  </a:schemeClr>
                </a:solidFill>
                <a:latin typeface="DM Sans 14pt" pitchFamily="2" charset="77"/>
              </a:rPr>
            </a:br>
            <a:r>
              <a:rPr lang="en-GB" sz="1200" dirty="0">
                <a:solidFill>
                  <a:schemeClr val="tx1">
                    <a:lumMod val="50000"/>
                    <a:lumOff val="50000"/>
                  </a:schemeClr>
                </a:solidFill>
                <a:latin typeface="DM Sans 14pt" pitchFamily="2" charset="77"/>
              </a:rPr>
              <a:t>USD 28.5 billion.</a:t>
            </a:r>
            <a:br>
              <a:rPr lang="en-GB" sz="1200" dirty="0">
                <a:solidFill>
                  <a:schemeClr val="tx1">
                    <a:lumMod val="50000"/>
                    <a:lumOff val="50000"/>
                  </a:schemeClr>
                </a:solidFill>
                <a:latin typeface="DM Sans 14pt" pitchFamily="2" charset="77"/>
              </a:rPr>
            </a:br>
            <a:br>
              <a:rPr lang="en-GB" sz="1200" dirty="0">
                <a:solidFill>
                  <a:schemeClr val="tx1">
                    <a:lumMod val="50000"/>
                    <a:lumOff val="50000"/>
                  </a:schemeClr>
                </a:solidFill>
                <a:latin typeface="DM Sans 14pt" pitchFamily="2" charset="77"/>
              </a:rPr>
            </a:br>
            <a:r>
              <a:rPr lang="en-GB" sz="1200" dirty="0">
                <a:solidFill>
                  <a:schemeClr val="tx1">
                    <a:lumMod val="50000"/>
                    <a:lumOff val="50000"/>
                  </a:schemeClr>
                </a:solidFill>
                <a:latin typeface="DM Sans 14pt" pitchFamily="2" charset="77"/>
              </a:rPr>
              <a:t>Switzerland has also worked with countries in the region for more than </a:t>
            </a:r>
            <a:br>
              <a:rPr lang="en-GB" sz="1200" dirty="0">
                <a:solidFill>
                  <a:schemeClr val="tx1">
                    <a:lumMod val="50000"/>
                    <a:lumOff val="50000"/>
                  </a:schemeClr>
                </a:solidFill>
                <a:latin typeface="DM Sans 14pt" pitchFamily="2" charset="77"/>
              </a:rPr>
            </a:br>
            <a:r>
              <a:rPr lang="en-GB" sz="1200" dirty="0">
                <a:solidFill>
                  <a:schemeClr val="tx1">
                    <a:lumMod val="50000"/>
                    <a:lumOff val="50000"/>
                  </a:schemeClr>
                </a:solidFill>
                <a:latin typeface="DM Sans 14pt" pitchFamily="2" charset="77"/>
              </a:rPr>
              <a:t>60 years, and has been a steadfast partner to ASEAN since its establishment in 1967. Over this period, Swiss development assistance </a:t>
            </a:r>
            <a:br>
              <a:rPr lang="en-GB" sz="1200" dirty="0">
                <a:solidFill>
                  <a:schemeClr val="tx1">
                    <a:lumMod val="50000"/>
                    <a:lumOff val="50000"/>
                  </a:schemeClr>
                </a:solidFill>
                <a:latin typeface="DM Sans 14pt" pitchFamily="2" charset="77"/>
              </a:rPr>
            </a:br>
            <a:r>
              <a:rPr lang="en-GB" sz="1200" dirty="0">
                <a:solidFill>
                  <a:schemeClr val="tx1">
                    <a:lumMod val="50000"/>
                    <a:lumOff val="50000"/>
                  </a:schemeClr>
                </a:solidFill>
                <a:latin typeface="DM Sans 14pt" pitchFamily="2" charset="77"/>
              </a:rPr>
              <a:t>of USD 3.1 billion has focused on addressing inequalities, empowering marginalized communities, and promoting long-term regional stability.</a:t>
            </a:r>
          </a:p>
        </p:txBody>
      </p:sp>
      <p:sp>
        <p:nvSpPr>
          <p:cNvPr id="10" name="TextBox 9">
            <a:extLst>
              <a:ext uri="{FF2B5EF4-FFF2-40B4-BE49-F238E27FC236}">
                <a16:creationId xmlns:a16="http://schemas.microsoft.com/office/drawing/2014/main" id="{6704B210-5309-5362-9B59-C1EBCEE21F69}"/>
              </a:ext>
            </a:extLst>
          </p:cNvPr>
          <p:cNvSpPr txBox="1"/>
          <p:nvPr/>
        </p:nvSpPr>
        <p:spPr>
          <a:xfrm>
            <a:off x="6008318" y="1211629"/>
            <a:ext cx="6059714" cy="1158330"/>
          </a:xfrm>
          <a:prstGeom prst="rect">
            <a:avLst/>
          </a:prstGeom>
          <a:noFill/>
        </p:spPr>
        <p:txBody>
          <a:bodyPr wrap="square" rtlCol="0">
            <a:spAutoFit/>
          </a:bodyPr>
          <a:lstStyle/>
          <a:p>
            <a:pPr>
              <a:lnSpc>
                <a:spcPts val="4100"/>
              </a:lnSpc>
            </a:pPr>
            <a:r>
              <a:rPr lang="en-GB" sz="4000" dirty="0">
                <a:latin typeface="Cormorant" pitchFamily="2" charset="77"/>
                <a:ea typeface="Cormorant" pitchFamily="2" charset="77"/>
                <a:cs typeface="Cormorant" pitchFamily="2" charset="77"/>
              </a:rPr>
              <a:t>A stable and enduring Partnership</a:t>
            </a:r>
          </a:p>
        </p:txBody>
      </p:sp>
      <p:sp>
        <p:nvSpPr>
          <p:cNvPr id="11" name="TextBox 10">
            <a:extLst>
              <a:ext uri="{FF2B5EF4-FFF2-40B4-BE49-F238E27FC236}">
                <a16:creationId xmlns:a16="http://schemas.microsoft.com/office/drawing/2014/main" id="{FBA4828A-141F-5702-734E-E7399EFE407A}"/>
              </a:ext>
            </a:extLst>
          </p:cNvPr>
          <p:cNvSpPr txBox="1"/>
          <p:nvPr/>
        </p:nvSpPr>
        <p:spPr>
          <a:xfrm>
            <a:off x="6008318" y="786351"/>
            <a:ext cx="4683825" cy="369332"/>
          </a:xfrm>
          <a:prstGeom prst="rect">
            <a:avLst/>
          </a:prstGeom>
          <a:noFill/>
        </p:spPr>
        <p:txBody>
          <a:bodyPr wrap="square">
            <a:spAutoFit/>
          </a:bodyPr>
          <a:lstStyle/>
          <a:p>
            <a:r>
              <a:rPr lang="en-GB" b="1" dirty="0">
                <a:solidFill>
                  <a:srgbClr val="0096FF"/>
                </a:solidFill>
                <a:latin typeface="DM Sans 14pt" pitchFamily="2" charset="77"/>
              </a:rPr>
              <a:t>Switzerland and ASEAN</a:t>
            </a:r>
          </a:p>
        </p:txBody>
      </p:sp>
      <p:sp>
        <p:nvSpPr>
          <p:cNvPr id="12" name="TextBox 11">
            <a:extLst>
              <a:ext uri="{FF2B5EF4-FFF2-40B4-BE49-F238E27FC236}">
                <a16:creationId xmlns:a16="http://schemas.microsoft.com/office/drawing/2014/main" id="{36041268-FF4E-EE64-95FD-557923572CEB}"/>
              </a:ext>
            </a:extLst>
          </p:cNvPr>
          <p:cNvSpPr txBox="1"/>
          <p:nvPr/>
        </p:nvSpPr>
        <p:spPr>
          <a:xfrm>
            <a:off x="2057579" y="1421854"/>
            <a:ext cx="3876595" cy="523220"/>
          </a:xfrm>
          <a:prstGeom prst="rect">
            <a:avLst/>
          </a:prstGeom>
          <a:noFill/>
        </p:spPr>
        <p:txBody>
          <a:bodyPr wrap="square">
            <a:spAutoFit/>
          </a:bodyPr>
          <a:lstStyle/>
          <a:p>
            <a:r>
              <a:rPr lang="en-SE" sz="2800" b="1" dirty="0">
                <a:solidFill>
                  <a:srgbClr val="0096FF"/>
                </a:solidFill>
                <a:latin typeface="DM Sans 14pt" pitchFamily="2" charset="77"/>
              </a:rPr>
              <a:t>$ </a:t>
            </a:r>
            <a:r>
              <a:rPr lang="en-GB" sz="2800" b="1" dirty="0">
                <a:solidFill>
                  <a:srgbClr val="0096FF"/>
                </a:solidFill>
                <a:latin typeface="DM Sans 14pt" pitchFamily="2" charset="77"/>
              </a:rPr>
              <a:t>28.5 billion</a:t>
            </a:r>
          </a:p>
        </p:txBody>
      </p:sp>
      <p:sp>
        <p:nvSpPr>
          <p:cNvPr id="13" name="TextBox 12">
            <a:extLst>
              <a:ext uri="{FF2B5EF4-FFF2-40B4-BE49-F238E27FC236}">
                <a16:creationId xmlns:a16="http://schemas.microsoft.com/office/drawing/2014/main" id="{4626A087-AFCE-78CF-2E85-55FE438DF9A6}"/>
              </a:ext>
            </a:extLst>
          </p:cNvPr>
          <p:cNvSpPr txBox="1"/>
          <p:nvPr/>
        </p:nvSpPr>
        <p:spPr>
          <a:xfrm>
            <a:off x="2801482" y="1901941"/>
            <a:ext cx="2791714" cy="495392"/>
          </a:xfrm>
          <a:prstGeom prst="rect">
            <a:avLst/>
          </a:prstGeom>
          <a:noFill/>
        </p:spPr>
        <p:txBody>
          <a:bodyPr wrap="square">
            <a:spAutoFit/>
          </a:bodyPr>
          <a:lstStyle/>
          <a:p>
            <a:pPr>
              <a:lnSpc>
                <a:spcPts val="1640"/>
              </a:lnSpc>
            </a:pPr>
            <a:r>
              <a:rPr lang="en-GB" sz="1200" b="1" dirty="0">
                <a:latin typeface="DM Sans 14pt" pitchFamily="2" charset="77"/>
              </a:rPr>
              <a:t>t</a:t>
            </a:r>
            <a:r>
              <a:rPr lang="en-GB" sz="1200" b="1" i="0" dirty="0">
                <a:effectLst/>
                <a:latin typeface="DM Sans 14pt" pitchFamily="2" charset="77"/>
              </a:rPr>
              <a:t>rade value between ASEAN and Switzerland in 2023</a:t>
            </a:r>
            <a:endParaRPr lang="en-GB" sz="1200" b="1" dirty="0">
              <a:latin typeface="DM Sans 14pt" pitchFamily="2" charset="77"/>
            </a:endParaRPr>
          </a:p>
        </p:txBody>
      </p:sp>
    </p:spTree>
    <p:extLst>
      <p:ext uri="{BB962C8B-B14F-4D97-AF65-F5344CB8AC3E}">
        <p14:creationId xmlns:p14="http://schemas.microsoft.com/office/powerpoint/2010/main" val="377921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44BE49-87E8-42D8-5F65-D5F45B9FE591}"/>
              </a:ext>
            </a:extLst>
          </p:cNvPr>
          <p:cNvSpPr txBox="1"/>
          <p:nvPr/>
        </p:nvSpPr>
        <p:spPr>
          <a:xfrm>
            <a:off x="2397778" y="2722958"/>
            <a:ext cx="7396445" cy="1920654"/>
          </a:xfrm>
          <a:prstGeom prst="rect">
            <a:avLst/>
          </a:prstGeom>
          <a:noFill/>
        </p:spPr>
        <p:txBody>
          <a:bodyPr wrap="square" rtlCol="0">
            <a:spAutoFit/>
          </a:bodyPr>
          <a:lstStyle/>
          <a:p>
            <a:pPr algn="ctr">
              <a:lnSpc>
                <a:spcPts val="2400"/>
              </a:lnSpc>
            </a:pPr>
            <a:r>
              <a:rPr lang="en-GB" sz="1600" dirty="0">
                <a:solidFill>
                  <a:schemeClr val="tx1">
                    <a:lumMod val="50000"/>
                    <a:lumOff val="50000"/>
                  </a:schemeClr>
                </a:solidFill>
                <a:latin typeface="DM Sans 14pt" pitchFamily="2" charset="77"/>
              </a:rPr>
              <a:t>The Mekong region’s strategic location, economic dynamism, young population and abundant natural resources provide opportunities for creating a prosperous, resilient, and sustainable future of  the larger </a:t>
            </a:r>
            <a:br>
              <a:rPr lang="en-GB" sz="1600" dirty="0">
                <a:solidFill>
                  <a:schemeClr val="tx1">
                    <a:lumMod val="50000"/>
                    <a:lumOff val="50000"/>
                  </a:schemeClr>
                </a:solidFill>
                <a:latin typeface="DM Sans 14pt" pitchFamily="2" charset="77"/>
              </a:rPr>
            </a:br>
            <a:r>
              <a:rPr lang="en-GB" sz="1600" dirty="0">
                <a:solidFill>
                  <a:schemeClr val="tx1">
                    <a:lumMod val="50000"/>
                    <a:lumOff val="50000"/>
                  </a:schemeClr>
                </a:solidFill>
                <a:latin typeface="DM Sans 14pt" pitchFamily="2" charset="77"/>
              </a:rPr>
              <a:t>ASEAN region, but challenges remain.</a:t>
            </a:r>
          </a:p>
          <a:p>
            <a:pPr algn="ctr">
              <a:lnSpc>
                <a:spcPts val="2400"/>
              </a:lnSpc>
            </a:pPr>
            <a:br>
              <a:rPr lang="en-GB" sz="1600" dirty="0">
                <a:solidFill>
                  <a:schemeClr val="tx1">
                    <a:lumMod val="50000"/>
                    <a:lumOff val="50000"/>
                  </a:schemeClr>
                </a:solidFill>
                <a:latin typeface="DM Sans 14pt" pitchFamily="2" charset="77"/>
              </a:rPr>
            </a:br>
            <a:endParaRPr lang="en-GB" sz="1600" dirty="0">
              <a:solidFill>
                <a:schemeClr val="tx1">
                  <a:lumMod val="50000"/>
                  <a:lumOff val="50000"/>
                </a:schemeClr>
              </a:solidFill>
              <a:latin typeface="DM Sans 14pt" pitchFamily="2" charset="77"/>
            </a:endParaRPr>
          </a:p>
        </p:txBody>
      </p:sp>
      <p:sp>
        <p:nvSpPr>
          <p:cNvPr id="3" name="TextBox 2">
            <a:extLst>
              <a:ext uri="{FF2B5EF4-FFF2-40B4-BE49-F238E27FC236}">
                <a16:creationId xmlns:a16="http://schemas.microsoft.com/office/drawing/2014/main" id="{DBE1FA53-1B78-DDFF-B08E-E93A893C3968}"/>
              </a:ext>
            </a:extLst>
          </p:cNvPr>
          <p:cNvSpPr txBox="1"/>
          <p:nvPr/>
        </p:nvSpPr>
        <p:spPr>
          <a:xfrm>
            <a:off x="1700561" y="1807974"/>
            <a:ext cx="8790878" cy="623248"/>
          </a:xfrm>
          <a:prstGeom prst="rect">
            <a:avLst/>
          </a:prstGeom>
          <a:noFill/>
        </p:spPr>
        <p:txBody>
          <a:bodyPr wrap="square" rtlCol="0">
            <a:spAutoFit/>
          </a:bodyPr>
          <a:lstStyle/>
          <a:p>
            <a:pPr algn="ctr">
              <a:lnSpc>
                <a:spcPts val="3742"/>
              </a:lnSpc>
            </a:pPr>
            <a:r>
              <a:rPr lang="en-GB" sz="4800" dirty="0">
                <a:latin typeface="Cormorant" pitchFamily="2" charset="77"/>
                <a:ea typeface="Cormorant" pitchFamily="2" charset="77"/>
                <a:cs typeface="Cormorant" pitchFamily="2" charset="77"/>
              </a:rPr>
              <a:t>Challenges and Opportunities</a:t>
            </a:r>
          </a:p>
        </p:txBody>
      </p:sp>
      <p:sp>
        <p:nvSpPr>
          <p:cNvPr id="5" name="TextBox 4">
            <a:extLst>
              <a:ext uri="{FF2B5EF4-FFF2-40B4-BE49-F238E27FC236}">
                <a16:creationId xmlns:a16="http://schemas.microsoft.com/office/drawing/2014/main" id="{D0387662-F7D1-B88C-CB0E-60B87099285C}"/>
              </a:ext>
            </a:extLst>
          </p:cNvPr>
          <p:cNvSpPr txBox="1"/>
          <p:nvPr/>
        </p:nvSpPr>
        <p:spPr>
          <a:xfrm>
            <a:off x="1700561" y="1211052"/>
            <a:ext cx="8790878" cy="369332"/>
          </a:xfrm>
          <a:prstGeom prst="rect">
            <a:avLst/>
          </a:prstGeom>
          <a:noFill/>
        </p:spPr>
        <p:txBody>
          <a:bodyPr wrap="square">
            <a:spAutoFit/>
          </a:bodyPr>
          <a:lstStyle/>
          <a:p>
            <a:pPr algn="ctr"/>
            <a:r>
              <a:rPr lang="en-GB" b="1" dirty="0">
                <a:solidFill>
                  <a:srgbClr val="0096FF"/>
                </a:solidFill>
                <a:latin typeface="DM Sans 14pt" pitchFamily="2" charset="77"/>
              </a:rPr>
              <a:t>Mekong Region Matters</a:t>
            </a:r>
          </a:p>
        </p:txBody>
      </p:sp>
    </p:spTree>
    <p:extLst>
      <p:ext uri="{BB962C8B-B14F-4D97-AF65-F5344CB8AC3E}">
        <p14:creationId xmlns:p14="http://schemas.microsoft.com/office/powerpoint/2010/main" val="148499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030A43-6D70-EC96-1AE5-B0FC6CF6F934}"/>
              </a:ext>
            </a:extLst>
          </p:cNvPr>
          <p:cNvSpPr txBox="1"/>
          <p:nvPr/>
        </p:nvSpPr>
        <p:spPr>
          <a:xfrm>
            <a:off x="6361573" y="1866664"/>
            <a:ext cx="4449386" cy="369332"/>
          </a:xfrm>
          <a:prstGeom prst="rect">
            <a:avLst/>
          </a:prstGeom>
          <a:noFill/>
        </p:spPr>
        <p:txBody>
          <a:bodyPr wrap="square">
            <a:spAutoFit/>
          </a:bodyPr>
          <a:lstStyle/>
          <a:p>
            <a:r>
              <a:rPr lang="en-GB" b="1" dirty="0">
                <a:solidFill>
                  <a:srgbClr val="0096FF"/>
                </a:solidFill>
                <a:latin typeface="DM Sans 14pt" pitchFamily="2" charset="77"/>
              </a:rPr>
              <a:t>Connectivity</a:t>
            </a:r>
            <a:endParaRPr lang="en-GB" sz="1600" b="1" dirty="0">
              <a:solidFill>
                <a:srgbClr val="0096FF"/>
              </a:solidFill>
              <a:latin typeface="DM Sans 14pt" pitchFamily="2" charset="77"/>
            </a:endParaRPr>
          </a:p>
        </p:txBody>
      </p:sp>
      <p:sp>
        <p:nvSpPr>
          <p:cNvPr id="7" name="TextBox 6">
            <a:extLst>
              <a:ext uri="{FF2B5EF4-FFF2-40B4-BE49-F238E27FC236}">
                <a16:creationId xmlns:a16="http://schemas.microsoft.com/office/drawing/2014/main" id="{2434BBBB-CAEA-5E21-BC74-571BCA74650E}"/>
              </a:ext>
            </a:extLst>
          </p:cNvPr>
          <p:cNvSpPr txBox="1"/>
          <p:nvPr/>
        </p:nvSpPr>
        <p:spPr>
          <a:xfrm>
            <a:off x="6361573" y="2353626"/>
            <a:ext cx="4897554" cy="919482"/>
          </a:xfrm>
          <a:prstGeom prst="rect">
            <a:avLst/>
          </a:prstGeom>
          <a:noFill/>
        </p:spPr>
        <p:txBody>
          <a:bodyPr wrap="square" rtlCol="0">
            <a:spAutoFit/>
          </a:bodyPr>
          <a:lstStyle/>
          <a:p>
            <a:pPr>
              <a:lnSpc>
                <a:spcPts val="2200"/>
              </a:lnSpc>
            </a:pPr>
            <a:r>
              <a:rPr lang="en-GB" sz="1400" dirty="0">
                <a:solidFill>
                  <a:schemeClr val="tx1">
                    <a:lumMod val="50000"/>
                    <a:lumOff val="50000"/>
                  </a:schemeClr>
                </a:solidFill>
                <a:latin typeface="DM Sans 14pt" pitchFamily="2" charset="77"/>
              </a:rPr>
              <a:t>At the crossroads of China, India, and mainland Southeast Asia, the Mekong River is the focus of numerous mega-connectivity initiatives.</a:t>
            </a:r>
          </a:p>
        </p:txBody>
      </p:sp>
      <p:sp>
        <p:nvSpPr>
          <p:cNvPr id="8" name="TextBox 7">
            <a:extLst>
              <a:ext uri="{FF2B5EF4-FFF2-40B4-BE49-F238E27FC236}">
                <a16:creationId xmlns:a16="http://schemas.microsoft.com/office/drawing/2014/main" id="{852ED660-30EB-F8A5-12FF-0328FB3780B3}"/>
              </a:ext>
            </a:extLst>
          </p:cNvPr>
          <p:cNvSpPr txBox="1"/>
          <p:nvPr/>
        </p:nvSpPr>
        <p:spPr>
          <a:xfrm>
            <a:off x="4666874" y="5445317"/>
            <a:ext cx="3057791" cy="1042017"/>
          </a:xfrm>
          <a:prstGeom prst="rect">
            <a:avLst/>
          </a:prstGeom>
          <a:noFill/>
        </p:spPr>
        <p:txBody>
          <a:bodyPr wrap="square" rtlCol="0">
            <a:spAutoFit/>
          </a:bodyPr>
          <a:lstStyle/>
          <a:p>
            <a:pPr>
              <a:lnSpc>
                <a:spcPts val="1200"/>
              </a:lnSpc>
            </a:pPr>
            <a:r>
              <a:rPr lang="en-GB" sz="800" dirty="0">
                <a:latin typeface="DM Sans 14pt" pitchFamily="2" charset="77"/>
              </a:rPr>
              <a:t>The Mekong river Metro-style map shows the basin, its water flows, dams and environmental challenges in an impressive and easily readable manner. Let’s use these multi-layered connections to address the challenges of the 21st century.</a:t>
            </a:r>
          </a:p>
          <a:p>
            <a:pPr>
              <a:lnSpc>
                <a:spcPts val="1200"/>
              </a:lnSpc>
            </a:pPr>
            <a:r>
              <a:rPr lang="en-GB" sz="800" dirty="0">
                <a:solidFill>
                  <a:schemeClr val="tx1">
                    <a:lumMod val="50000"/>
                    <a:lumOff val="50000"/>
                  </a:schemeClr>
                </a:solidFill>
                <a:latin typeface="DM Sans 14pt" pitchFamily="2" charset="77"/>
              </a:rPr>
              <a:t>Source: Zoï Environment</a:t>
            </a:r>
          </a:p>
        </p:txBody>
      </p:sp>
      <p:pic>
        <p:nvPicPr>
          <p:cNvPr id="14" name="Picture 13" descr="A map of a city&#10;&#10;AI-generated content may be incorrect.">
            <a:extLst>
              <a:ext uri="{FF2B5EF4-FFF2-40B4-BE49-F238E27FC236}">
                <a16:creationId xmlns:a16="http://schemas.microsoft.com/office/drawing/2014/main" id="{C79F9A85-F801-3657-33B5-542EE4DC7293}"/>
              </a:ext>
            </a:extLst>
          </p:cNvPr>
          <p:cNvPicPr>
            <a:picLocks noChangeAspect="1"/>
          </p:cNvPicPr>
          <p:nvPr/>
        </p:nvPicPr>
        <p:blipFill>
          <a:blip r:embed="rId3"/>
          <a:stretch>
            <a:fillRect/>
          </a:stretch>
        </p:blipFill>
        <p:spPr>
          <a:xfrm>
            <a:off x="403651" y="384313"/>
            <a:ext cx="4128887" cy="6067498"/>
          </a:xfrm>
          <a:prstGeom prst="roundRect">
            <a:avLst>
              <a:gd name="adj" fmla="val 4448"/>
            </a:avLst>
          </a:prstGeom>
          <a:ln>
            <a:solidFill>
              <a:schemeClr val="bg2">
                <a:lumMod val="90000"/>
              </a:schemeClr>
            </a:solidFill>
          </a:ln>
        </p:spPr>
      </p:pic>
      <p:pic>
        <p:nvPicPr>
          <p:cNvPr id="17" name="Picture 16" descr="A white circle in the dark&#10;&#10;AI-generated content may be incorrect.">
            <a:extLst>
              <a:ext uri="{FF2B5EF4-FFF2-40B4-BE49-F238E27FC236}">
                <a16:creationId xmlns:a16="http://schemas.microsoft.com/office/drawing/2014/main" id="{947ADBAD-71CA-6CB6-646E-B126B78B29B6}"/>
              </a:ext>
            </a:extLst>
          </p:cNvPr>
          <p:cNvPicPr>
            <a:picLocks noChangeAspect="1"/>
          </p:cNvPicPr>
          <p:nvPr/>
        </p:nvPicPr>
        <p:blipFill>
          <a:blip r:embed="rId4"/>
          <a:stretch>
            <a:fillRect/>
          </a:stretch>
        </p:blipFill>
        <p:spPr>
          <a:xfrm>
            <a:off x="1967112" y="-210603"/>
            <a:ext cx="4128888" cy="4154533"/>
          </a:xfrm>
          <a:prstGeom prst="rect">
            <a:avLst/>
          </a:prstGeom>
        </p:spPr>
      </p:pic>
      <p:pic>
        <p:nvPicPr>
          <p:cNvPr id="20" name="Picture 19">
            <a:extLst>
              <a:ext uri="{FF2B5EF4-FFF2-40B4-BE49-F238E27FC236}">
                <a16:creationId xmlns:a16="http://schemas.microsoft.com/office/drawing/2014/main" id="{3A5F7DFA-1500-77B0-D039-131130DBBCED}"/>
              </a:ext>
            </a:extLst>
          </p:cNvPr>
          <p:cNvPicPr>
            <a:picLocks noChangeAspect="1"/>
          </p:cNvPicPr>
          <p:nvPr/>
        </p:nvPicPr>
        <p:blipFill>
          <a:blip r:embed="rId5"/>
          <a:srcRect t="-212" r="3181" b="212"/>
          <a:stretch>
            <a:fillRect/>
          </a:stretch>
        </p:blipFill>
        <p:spPr>
          <a:xfrm>
            <a:off x="3568848" y="280548"/>
            <a:ext cx="2050640" cy="2367959"/>
          </a:xfrm>
          <a:prstGeom prst="roundRect">
            <a:avLst>
              <a:gd name="adj" fmla="val 6073"/>
            </a:avLst>
          </a:prstGeom>
          <a:ln w="3175">
            <a:solidFill>
              <a:srgbClr val="0096FF"/>
            </a:solidFill>
          </a:ln>
        </p:spPr>
      </p:pic>
    </p:spTree>
    <p:extLst>
      <p:ext uri="{BB962C8B-B14F-4D97-AF65-F5344CB8AC3E}">
        <p14:creationId xmlns:p14="http://schemas.microsoft.com/office/powerpoint/2010/main" val="3411238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map of a river&#10;&#10;AI-generated content may be incorrect.">
            <a:extLst>
              <a:ext uri="{FF2B5EF4-FFF2-40B4-BE49-F238E27FC236}">
                <a16:creationId xmlns:a16="http://schemas.microsoft.com/office/drawing/2014/main" id="{22FB5F5C-34AF-E4FC-4D51-C07610FCDE6F}"/>
              </a:ext>
            </a:extLst>
          </p:cNvPr>
          <p:cNvPicPr>
            <a:picLocks noChangeAspect="1"/>
          </p:cNvPicPr>
          <p:nvPr/>
        </p:nvPicPr>
        <p:blipFill>
          <a:blip r:embed="rId2">
            <a:alphaModFix amt="50000"/>
          </a:blip>
          <a:srcRect r="-298"/>
          <a:stretch>
            <a:fillRect/>
          </a:stretch>
        </p:blipFill>
        <p:spPr>
          <a:xfrm>
            <a:off x="4471558" y="4261252"/>
            <a:ext cx="3416400" cy="1842214"/>
          </a:xfrm>
          <a:prstGeom prst="roundRect">
            <a:avLst>
              <a:gd name="adj" fmla="val 9667"/>
            </a:avLst>
          </a:prstGeom>
          <a:ln w="3175">
            <a:solidFill>
              <a:srgbClr val="0096FF"/>
            </a:solidFill>
          </a:ln>
        </p:spPr>
      </p:pic>
      <p:pic>
        <p:nvPicPr>
          <p:cNvPr id="14" name="Picture 13" descr="A close-up of a river&#10;&#10;AI-generated content may be incorrect.">
            <a:extLst>
              <a:ext uri="{FF2B5EF4-FFF2-40B4-BE49-F238E27FC236}">
                <a16:creationId xmlns:a16="http://schemas.microsoft.com/office/drawing/2014/main" id="{C82EF1EF-8A30-5DE6-E2E3-10E446F6E23F}"/>
              </a:ext>
            </a:extLst>
          </p:cNvPr>
          <p:cNvPicPr>
            <a:picLocks noChangeAspect="1"/>
          </p:cNvPicPr>
          <p:nvPr/>
        </p:nvPicPr>
        <p:blipFill>
          <a:blip r:embed="rId3">
            <a:alphaModFix amt="50000"/>
          </a:blip>
          <a:stretch>
            <a:fillRect/>
          </a:stretch>
        </p:blipFill>
        <p:spPr>
          <a:xfrm>
            <a:off x="872714" y="4261252"/>
            <a:ext cx="3414674" cy="1842214"/>
          </a:xfrm>
          <a:prstGeom prst="roundRect">
            <a:avLst>
              <a:gd name="adj" fmla="val 9803"/>
            </a:avLst>
          </a:prstGeom>
          <a:ln w="3175">
            <a:solidFill>
              <a:srgbClr val="0096FF"/>
            </a:solidFill>
          </a:ln>
        </p:spPr>
      </p:pic>
      <p:pic>
        <p:nvPicPr>
          <p:cNvPr id="16" name="Picture 15" descr="A close-up of a snowy landscape&#10;&#10;AI-generated content may be incorrect.">
            <a:extLst>
              <a:ext uri="{FF2B5EF4-FFF2-40B4-BE49-F238E27FC236}">
                <a16:creationId xmlns:a16="http://schemas.microsoft.com/office/drawing/2014/main" id="{9CEE0033-4CFD-77EF-B16E-2DD2E3425FA9}"/>
              </a:ext>
            </a:extLst>
          </p:cNvPr>
          <p:cNvPicPr>
            <a:picLocks noChangeAspect="1"/>
          </p:cNvPicPr>
          <p:nvPr/>
        </p:nvPicPr>
        <p:blipFill>
          <a:blip r:embed="rId4">
            <a:alphaModFix amt="50000"/>
          </a:blip>
          <a:srcRect l="-1" r="-797" b="1886"/>
          <a:stretch>
            <a:fillRect/>
          </a:stretch>
        </p:blipFill>
        <p:spPr>
          <a:xfrm>
            <a:off x="8072129" y="4261252"/>
            <a:ext cx="3416400" cy="1843200"/>
          </a:xfrm>
          <a:prstGeom prst="roundRect">
            <a:avLst>
              <a:gd name="adj" fmla="val 8523"/>
            </a:avLst>
          </a:prstGeom>
          <a:ln w="3175">
            <a:solidFill>
              <a:srgbClr val="0096FF"/>
            </a:solidFill>
          </a:ln>
        </p:spPr>
      </p:pic>
      <p:sp>
        <p:nvSpPr>
          <p:cNvPr id="2" name="TextBox 1">
            <a:extLst>
              <a:ext uri="{FF2B5EF4-FFF2-40B4-BE49-F238E27FC236}">
                <a16:creationId xmlns:a16="http://schemas.microsoft.com/office/drawing/2014/main" id="{66F5363B-843D-25BC-68F9-B0B494E022BD}"/>
              </a:ext>
            </a:extLst>
          </p:cNvPr>
          <p:cNvSpPr txBox="1"/>
          <p:nvPr/>
        </p:nvSpPr>
        <p:spPr>
          <a:xfrm>
            <a:off x="771001" y="1008384"/>
            <a:ext cx="4449386" cy="369332"/>
          </a:xfrm>
          <a:prstGeom prst="rect">
            <a:avLst/>
          </a:prstGeom>
          <a:noFill/>
        </p:spPr>
        <p:txBody>
          <a:bodyPr wrap="square">
            <a:spAutoFit/>
          </a:bodyPr>
          <a:lstStyle/>
          <a:p>
            <a:r>
              <a:rPr lang="en-GB" b="1" dirty="0">
                <a:solidFill>
                  <a:srgbClr val="0096FF"/>
                </a:solidFill>
                <a:latin typeface="DM Sans 14pt" pitchFamily="2" charset="77"/>
              </a:rPr>
              <a:t>Cornerstone of prosperity</a:t>
            </a:r>
          </a:p>
        </p:txBody>
      </p:sp>
      <p:sp>
        <p:nvSpPr>
          <p:cNvPr id="3" name="TextBox 2">
            <a:extLst>
              <a:ext uri="{FF2B5EF4-FFF2-40B4-BE49-F238E27FC236}">
                <a16:creationId xmlns:a16="http://schemas.microsoft.com/office/drawing/2014/main" id="{2DBAF79E-D00B-C98B-DCA1-684D52153361}"/>
              </a:ext>
            </a:extLst>
          </p:cNvPr>
          <p:cNvSpPr txBox="1"/>
          <p:nvPr/>
        </p:nvSpPr>
        <p:spPr>
          <a:xfrm>
            <a:off x="771002" y="1495346"/>
            <a:ext cx="7301128" cy="1765868"/>
          </a:xfrm>
          <a:prstGeom prst="rect">
            <a:avLst/>
          </a:prstGeom>
          <a:noFill/>
        </p:spPr>
        <p:txBody>
          <a:bodyPr wrap="square" rtlCol="0">
            <a:spAutoFit/>
          </a:bodyPr>
          <a:lstStyle/>
          <a:p>
            <a:pPr>
              <a:lnSpc>
                <a:spcPts val="2200"/>
              </a:lnSpc>
            </a:pPr>
            <a:r>
              <a:rPr lang="en-GB" sz="1400" dirty="0">
                <a:solidFill>
                  <a:schemeClr val="tx1">
                    <a:lumMod val="50000"/>
                    <a:lumOff val="50000"/>
                  </a:schemeClr>
                </a:solidFill>
                <a:latin typeface="DM Sans 14pt" pitchFamily="2" charset="77"/>
              </a:rPr>
              <a:t>The Mekong region sustains a significant portion of the ASEAN region’s population, and is a cornerstone of regional prosperity. Known as Asia’s rice bowl, it sustains food security through abundant fisheries and agriculture, supported by over 1,000 fish species and 20,000 plant species. With a hydropower capacity of 36,058 MW set to double by the 2030s, it is also a critical driver of energy and economic growth.</a:t>
            </a:r>
          </a:p>
          <a:p>
            <a:pPr>
              <a:lnSpc>
                <a:spcPts val="2200"/>
              </a:lnSpc>
            </a:pPr>
            <a:endParaRPr lang="en-GB" sz="1400" dirty="0">
              <a:solidFill>
                <a:schemeClr val="tx1">
                  <a:lumMod val="50000"/>
                  <a:lumOff val="50000"/>
                </a:schemeClr>
              </a:solidFill>
              <a:latin typeface="DM Sans 14pt" pitchFamily="2" charset="77"/>
            </a:endParaRPr>
          </a:p>
        </p:txBody>
      </p:sp>
      <p:pic>
        <p:nvPicPr>
          <p:cNvPr id="7" name="Graphic 6">
            <a:extLst>
              <a:ext uri="{FF2B5EF4-FFF2-40B4-BE49-F238E27FC236}">
                <a16:creationId xmlns:a16="http://schemas.microsoft.com/office/drawing/2014/main" id="{10CA8157-1A90-890C-70EC-6FA4D9B2A9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02548" y="4624031"/>
            <a:ext cx="453262" cy="259006"/>
          </a:xfrm>
          <a:prstGeom prst="rect">
            <a:avLst/>
          </a:prstGeom>
        </p:spPr>
      </p:pic>
      <p:sp>
        <p:nvSpPr>
          <p:cNvPr id="17" name="TextBox 16">
            <a:extLst>
              <a:ext uri="{FF2B5EF4-FFF2-40B4-BE49-F238E27FC236}">
                <a16:creationId xmlns:a16="http://schemas.microsoft.com/office/drawing/2014/main" id="{653C6A18-7339-4372-698B-3ACB0D16A5CB}"/>
              </a:ext>
            </a:extLst>
          </p:cNvPr>
          <p:cNvSpPr txBox="1"/>
          <p:nvPr/>
        </p:nvSpPr>
        <p:spPr>
          <a:xfrm>
            <a:off x="4573565" y="4970971"/>
            <a:ext cx="3314394" cy="523220"/>
          </a:xfrm>
          <a:prstGeom prst="rect">
            <a:avLst/>
          </a:prstGeom>
          <a:noFill/>
        </p:spPr>
        <p:txBody>
          <a:bodyPr wrap="square">
            <a:spAutoFit/>
          </a:bodyPr>
          <a:lstStyle/>
          <a:p>
            <a:r>
              <a:rPr lang="en-GB" sz="2800" b="1" dirty="0">
                <a:solidFill>
                  <a:srgbClr val="0096FF"/>
                </a:solidFill>
                <a:latin typeface="DM Sans 14pt" pitchFamily="2" charset="77"/>
              </a:rPr>
              <a:t>1,000</a:t>
            </a:r>
          </a:p>
        </p:txBody>
      </p:sp>
      <p:sp>
        <p:nvSpPr>
          <p:cNvPr id="18" name="TextBox 17">
            <a:extLst>
              <a:ext uri="{FF2B5EF4-FFF2-40B4-BE49-F238E27FC236}">
                <a16:creationId xmlns:a16="http://schemas.microsoft.com/office/drawing/2014/main" id="{0D0CC9A0-CE3C-53BA-C125-E0CF2B21B0FD}"/>
              </a:ext>
            </a:extLst>
          </p:cNvPr>
          <p:cNvSpPr txBox="1"/>
          <p:nvPr/>
        </p:nvSpPr>
        <p:spPr>
          <a:xfrm>
            <a:off x="4573564" y="5478766"/>
            <a:ext cx="2791714" cy="304827"/>
          </a:xfrm>
          <a:prstGeom prst="rect">
            <a:avLst/>
          </a:prstGeom>
          <a:noFill/>
        </p:spPr>
        <p:txBody>
          <a:bodyPr wrap="square">
            <a:spAutoFit/>
          </a:bodyPr>
          <a:lstStyle/>
          <a:p>
            <a:pPr>
              <a:lnSpc>
                <a:spcPts val="1640"/>
              </a:lnSpc>
            </a:pPr>
            <a:r>
              <a:rPr lang="en-GB" sz="1600" b="1" dirty="0">
                <a:solidFill>
                  <a:schemeClr val="tx1">
                    <a:lumMod val="50000"/>
                    <a:lumOff val="50000"/>
                  </a:schemeClr>
                </a:solidFill>
                <a:latin typeface="DM Sans 14pt" pitchFamily="2" charset="77"/>
              </a:rPr>
              <a:t>fish species</a:t>
            </a:r>
          </a:p>
        </p:txBody>
      </p:sp>
      <p:sp>
        <p:nvSpPr>
          <p:cNvPr id="19" name="TextBox 18">
            <a:extLst>
              <a:ext uri="{FF2B5EF4-FFF2-40B4-BE49-F238E27FC236}">
                <a16:creationId xmlns:a16="http://schemas.microsoft.com/office/drawing/2014/main" id="{DC6412D9-6430-0661-6D28-80C6A5E6EB4E}"/>
              </a:ext>
            </a:extLst>
          </p:cNvPr>
          <p:cNvSpPr txBox="1"/>
          <p:nvPr/>
        </p:nvSpPr>
        <p:spPr>
          <a:xfrm>
            <a:off x="952350" y="4970971"/>
            <a:ext cx="3314394" cy="523220"/>
          </a:xfrm>
          <a:prstGeom prst="rect">
            <a:avLst/>
          </a:prstGeom>
          <a:noFill/>
        </p:spPr>
        <p:txBody>
          <a:bodyPr wrap="square">
            <a:spAutoFit/>
          </a:bodyPr>
          <a:lstStyle/>
          <a:p>
            <a:r>
              <a:rPr lang="en-GB" sz="2800" b="1" dirty="0">
                <a:solidFill>
                  <a:srgbClr val="0096FF"/>
                </a:solidFill>
                <a:latin typeface="DM Sans 14pt" pitchFamily="2" charset="77"/>
              </a:rPr>
              <a:t>20,000</a:t>
            </a:r>
          </a:p>
        </p:txBody>
      </p:sp>
      <p:sp>
        <p:nvSpPr>
          <p:cNvPr id="20" name="TextBox 19">
            <a:extLst>
              <a:ext uri="{FF2B5EF4-FFF2-40B4-BE49-F238E27FC236}">
                <a16:creationId xmlns:a16="http://schemas.microsoft.com/office/drawing/2014/main" id="{3D78B2FE-86E9-5B3F-55D2-A2B881935893}"/>
              </a:ext>
            </a:extLst>
          </p:cNvPr>
          <p:cNvSpPr txBox="1"/>
          <p:nvPr/>
        </p:nvSpPr>
        <p:spPr>
          <a:xfrm>
            <a:off x="952349" y="5478766"/>
            <a:ext cx="2791714" cy="304442"/>
          </a:xfrm>
          <a:prstGeom prst="rect">
            <a:avLst/>
          </a:prstGeom>
          <a:noFill/>
        </p:spPr>
        <p:txBody>
          <a:bodyPr wrap="square">
            <a:spAutoFit/>
          </a:bodyPr>
          <a:lstStyle/>
          <a:p>
            <a:pPr>
              <a:lnSpc>
                <a:spcPts val="1640"/>
              </a:lnSpc>
            </a:pPr>
            <a:r>
              <a:rPr lang="en-GB" sz="1600" b="1" dirty="0">
                <a:solidFill>
                  <a:schemeClr val="tx1">
                    <a:lumMod val="50000"/>
                    <a:lumOff val="50000"/>
                  </a:schemeClr>
                </a:solidFill>
                <a:latin typeface="DM Sans 14pt" pitchFamily="2" charset="77"/>
              </a:rPr>
              <a:t>plant species</a:t>
            </a:r>
          </a:p>
        </p:txBody>
      </p:sp>
      <p:sp>
        <p:nvSpPr>
          <p:cNvPr id="21" name="TextBox 20">
            <a:extLst>
              <a:ext uri="{FF2B5EF4-FFF2-40B4-BE49-F238E27FC236}">
                <a16:creationId xmlns:a16="http://schemas.microsoft.com/office/drawing/2014/main" id="{97636FBD-0D88-4438-3E20-50E69462E74A}"/>
              </a:ext>
            </a:extLst>
          </p:cNvPr>
          <p:cNvSpPr txBox="1"/>
          <p:nvPr/>
        </p:nvSpPr>
        <p:spPr>
          <a:xfrm>
            <a:off x="8174135" y="4970971"/>
            <a:ext cx="3314394" cy="523220"/>
          </a:xfrm>
          <a:prstGeom prst="rect">
            <a:avLst/>
          </a:prstGeom>
          <a:noFill/>
        </p:spPr>
        <p:txBody>
          <a:bodyPr wrap="square">
            <a:spAutoFit/>
          </a:bodyPr>
          <a:lstStyle/>
          <a:p>
            <a:r>
              <a:rPr lang="en-GB" sz="2800" b="1" dirty="0">
                <a:solidFill>
                  <a:srgbClr val="0096FF"/>
                </a:solidFill>
                <a:latin typeface="DM Sans 14pt" pitchFamily="2" charset="77"/>
              </a:rPr>
              <a:t>93,000</a:t>
            </a:r>
          </a:p>
        </p:txBody>
      </p:sp>
      <p:sp>
        <p:nvSpPr>
          <p:cNvPr id="22" name="TextBox 21">
            <a:extLst>
              <a:ext uri="{FF2B5EF4-FFF2-40B4-BE49-F238E27FC236}">
                <a16:creationId xmlns:a16="http://schemas.microsoft.com/office/drawing/2014/main" id="{7A79ABA3-2754-EFD0-4AA8-8790E98089B4}"/>
              </a:ext>
            </a:extLst>
          </p:cNvPr>
          <p:cNvSpPr txBox="1"/>
          <p:nvPr/>
        </p:nvSpPr>
        <p:spPr>
          <a:xfrm>
            <a:off x="8174134" y="5478766"/>
            <a:ext cx="2791714" cy="311047"/>
          </a:xfrm>
          <a:prstGeom prst="rect">
            <a:avLst/>
          </a:prstGeom>
          <a:noFill/>
        </p:spPr>
        <p:txBody>
          <a:bodyPr wrap="square">
            <a:spAutoFit/>
          </a:bodyPr>
          <a:lstStyle/>
          <a:p>
            <a:pPr>
              <a:lnSpc>
                <a:spcPts val="1640"/>
              </a:lnSpc>
            </a:pPr>
            <a:r>
              <a:rPr lang="en-GB" sz="1600" b="1" dirty="0">
                <a:solidFill>
                  <a:schemeClr val="tx1">
                    <a:lumMod val="50000"/>
                    <a:lumOff val="50000"/>
                  </a:schemeClr>
                </a:solidFill>
                <a:latin typeface="DM Sans 14pt" pitchFamily="2" charset="77"/>
              </a:rPr>
              <a:t>GWh / annually</a:t>
            </a:r>
          </a:p>
        </p:txBody>
      </p:sp>
      <p:pic>
        <p:nvPicPr>
          <p:cNvPr id="24" name="Graphic 23">
            <a:extLst>
              <a:ext uri="{FF2B5EF4-FFF2-40B4-BE49-F238E27FC236}">
                <a16:creationId xmlns:a16="http://schemas.microsoft.com/office/drawing/2014/main" id="{ADF6C068-14DC-38F1-A054-8B1099A84E1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2183" y="4498196"/>
            <a:ext cx="258617" cy="437659"/>
          </a:xfrm>
          <a:prstGeom prst="rect">
            <a:avLst/>
          </a:prstGeom>
        </p:spPr>
      </p:pic>
      <p:pic>
        <p:nvPicPr>
          <p:cNvPr id="4" name="Graphic 3">
            <a:extLst>
              <a:ext uri="{FF2B5EF4-FFF2-40B4-BE49-F238E27FC236}">
                <a16:creationId xmlns:a16="http://schemas.microsoft.com/office/drawing/2014/main" id="{5BDDCD9B-149D-27BD-398F-01BA06DCE52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85017" y="4412226"/>
            <a:ext cx="221674" cy="409761"/>
          </a:xfrm>
          <a:prstGeom prst="rect">
            <a:avLst/>
          </a:prstGeom>
        </p:spPr>
      </p:pic>
      <p:sp>
        <p:nvSpPr>
          <p:cNvPr id="5" name="TextBox 4">
            <a:extLst>
              <a:ext uri="{FF2B5EF4-FFF2-40B4-BE49-F238E27FC236}">
                <a16:creationId xmlns:a16="http://schemas.microsoft.com/office/drawing/2014/main" id="{110CE985-F9DE-F102-57F4-FF52860EAA2C}"/>
              </a:ext>
            </a:extLst>
          </p:cNvPr>
          <p:cNvSpPr txBox="1"/>
          <p:nvPr/>
        </p:nvSpPr>
        <p:spPr>
          <a:xfrm>
            <a:off x="8174135" y="4819510"/>
            <a:ext cx="2630953" cy="230832"/>
          </a:xfrm>
          <a:prstGeom prst="rect">
            <a:avLst/>
          </a:prstGeom>
          <a:noFill/>
        </p:spPr>
        <p:txBody>
          <a:bodyPr wrap="square">
            <a:spAutoFit/>
          </a:bodyPr>
          <a:lstStyle/>
          <a:p>
            <a:r>
              <a:rPr lang="en-GB" sz="900" b="1" dirty="0">
                <a:latin typeface="DM Sans 14pt" pitchFamily="2" charset="77"/>
              </a:rPr>
              <a:t>Annual production</a:t>
            </a:r>
          </a:p>
        </p:txBody>
      </p:sp>
    </p:spTree>
    <p:extLst>
      <p:ext uri="{BB962C8B-B14F-4D97-AF65-F5344CB8AC3E}">
        <p14:creationId xmlns:p14="http://schemas.microsoft.com/office/powerpoint/2010/main" val="446465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E8C16F-5F1C-8274-01FF-A16B093D3AB3}"/>
              </a:ext>
            </a:extLst>
          </p:cNvPr>
          <p:cNvSpPr txBox="1"/>
          <p:nvPr/>
        </p:nvSpPr>
        <p:spPr>
          <a:xfrm>
            <a:off x="771001" y="1008384"/>
            <a:ext cx="4449386" cy="369332"/>
          </a:xfrm>
          <a:prstGeom prst="rect">
            <a:avLst/>
          </a:prstGeom>
          <a:noFill/>
        </p:spPr>
        <p:txBody>
          <a:bodyPr wrap="square">
            <a:spAutoFit/>
          </a:bodyPr>
          <a:lstStyle/>
          <a:p>
            <a:r>
              <a:rPr lang="en-GB" b="1" dirty="0">
                <a:solidFill>
                  <a:srgbClr val="0096FF"/>
                </a:solidFill>
                <a:latin typeface="DM Sans 14pt" pitchFamily="2" charset="77"/>
              </a:rPr>
              <a:t>Development Gap</a:t>
            </a:r>
          </a:p>
        </p:txBody>
      </p:sp>
      <p:sp>
        <p:nvSpPr>
          <p:cNvPr id="3" name="TextBox 2">
            <a:extLst>
              <a:ext uri="{FF2B5EF4-FFF2-40B4-BE49-F238E27FC236}">
                <a16:creationId xmlns:a16="http://schemas.microsoft.com/office/drawing/2014/main" id="{68A97C82-8016-FD32-DBBD-D4771922E27D}"/>
              </a:ext>
            </a:extLst>
          </p:cNvPr>
          <p:cNvSpPr txBox="1"/>
          <p:nvPr/>
        </p:nvSpPr>
        <p:spPr>
          <a:xfrm>
            <a:off x="771001" y="1495346"/>
            <a:ext cx="6581144" cy="1483740"/>
          </a:xfrm>
          <a:prstGeom prst="rect">
            <a:avLst/>
          </a:prstGeom>
          <a:noFill/>
        </p:spPr>
        <p:txBody>
          <a:bodyPr wrap="square" rtlCol="0">
            <a:spAutoFit/>
          </a:bodyPr>
          <a:lstStyle/>
          <a:p>
            <a:pPr>
              <a:lnSpc>
                <a:spcPts val="2200"/>
              </a:lnSpc>
            </a:pPr>
            <a:r>
              <a:rPr lang="en-GB" sz="1400" dirty="0">
                <a:solidFill>
                  <a:schemeClr val="tx1">
                    <a:lumMod val="50000"/>
                    <a:lumOff val="50000"/>
                  </a:schemeClr>
                </a:solidFill>
                <a:latin typeface="DM Sans 14pt" pitchFamily="2" charset="77"/>
              </a:rPr>
              <a:t>Among the poorest of the Mekong, Cambodia, Laos and Myanmar account for one-quarter of the total land area that ASEAN covers and 12 per cent of the region’s total population, but together these three countries contribute only about 4 percent to ASEAN’S total GDP and only 2 percent to the value of its export trade in goods.</a:t>
            </a:r>
          </a:p>
        </p:txBody>
      </p:sp>
      <p:sp>
        <p:nvSpPr>
          <p:cNvPr id="7" name="TextBox 6">
            <a:extLst>
              <a:ext uri="{FF2B5EF4-FFF2-40B4-BE49-F238E27FC236}">
                <a16:creationId xmlns:a16="http://schemas.microsoft.com/office/drawing/2014/main" id="{7465E403-5EE2-421C-5B8E-9FFD5B5E8AB4}"/>
              </a:ext>
            </a:extLst>
          </p:cNvPr>
          <p:cNvSpPr txBox="1"/>
          <p:nvPr/>
        </p:nvSpPr>
        <p:spPr>
          <a:xfrm>
            <a:off x="771001" y="3362282"/>
            <a:ext cx="8790878" cy="540725"/>
          </a:xfrm>
          <a:prstGeom prst="rect">
            <a:avLst/>
          </a:prstGeom>
          <a:noFill/>
        </p:spPr>
        <p:txBody>
          <a:bodyPr wrap="square" rtlCol="0">
            <a:spAutoFit/>
          </a:bodyPr>
          <a:lstStyle/>
          <a:p>
            <a:pPr algn="l">
              <a:lnSpc>
                <a:spcPts val="3600"/>
              </a:lnSpc>
              <a:buNone/>
            </a:pPr>
            <a:r>
              <a:rPr lang="en-GB" sz="2800" b="0" i="0" u="none" strike="noStrike" dirty="0">
                <a:solidFill>
                  <a:srgbClr val="000000"/>
                </a:solidFill>
                <a:effectLst/>
                <a:latin typeface="Cormorant" pitchFamily="2" charset="77"/>
                <a:ea typeface="Cormorant" pitchFamily="2" charset="77"/>
                <a:cs typeface="Cormorant" pitchFamily="2" charset="77"/>
              </a:rPr>
              <a:t>Cambodia, Laos and Myanmar</a:t>
            </a:r>
            <a:endParaRPr lang="en-GB" sz="2800" b="1" i="0" u="none" strike="noStrike" dirty="0">
              <a:effectLst/>
              <a:latin typeface="Cormorant" pitchFamily="2" charset="77"/>
              <a:ea typeface="Cormorant" pitchFamily="2" charset="77"/>
              <a:cs typeface="Cormorant" pitchFamily="2" charset="77"/>
            </a:endParaRPr>
          </a:p>
        </p:txBody>
      </p:sp>
      <p:sp>
        <p:nvSpPr>
          <p:cNvPr id="8" name="TextBox 7">
            <a:extLst>
              <a:ext uri="{FF2B5EF4-FFF2-40B4-BE49-F238E27FC236}">
                <a16:creationId xmlns:a16="http://schemas.microsoft.com/office/drawing/2014/main" id="{BF413D1F-705C-A399-6E2E-9A7439D69DE5}"/>
              </a:ext>
            </a:extLst>
          </p:cNvPr>
          <p:cNvSpPr txBox="1"/>
          <p:nvPr/>
        </p:nvSpPr>
        <p:spPr>
          <a:xfrm>
            <a:off x="771001" y="4088198"/>
            <a:ext cx="980845" cy="584775"/>
          </a:xfrm>
          <a:prstGeom prst="rect">
            <a:avLst/>
          </a:prstGeom>
          <a:noFill/>
        </p:spPr>
        <p:txBody>
          <a:bodyPr wrap="square">
            <a:spAutoFit/>
          </a:bodyPr>
          <a:lstStyle/>
          <a:p>
            <a:r>
              <a:rPr lang="en-GB" sz="3200" b="1" dirty="0">
                <a:solidFill>
                  <a:srgbClr val="0096FF"/>
                </a:solidFill>
                <a:latin typeface="DM Sans 14pt" pitchFamily="2" charset="77"/>
              </a:rPr>
              <a:t>12%</a:t>
            </a:r>
          </a:p>
        </p:txBody>
      </p:sp>
      <p:sp>
        <p:nvSpPr>
          <p:cNvPr id="9" name="TextBox 8">
            <a:extLst>
              <a:ext uri="{FF2B5EF4-FFF2-40B4-BE49-F238E27FC236}">
                <a16:creationId xmlns:a16="http://schemas.microsoft.com/office/drawing/2014/main" id="{F904BDC4-9C28-90D8-9C0F-3491C4B262A2}"/>
              </a:ext>
            </a:extLst>
          </p:cNvPr>
          <p:cNvSpPr txBox="1"/>
          <p:nvPr/>
        </p:nvSpPr>
        <p:spPr>
          <a:xfrm>
            <a:off x="771001" y="4603637"/>
            <a:ext cx="2791714" cy="290208"/>
          </a:xfrm>
          <a:prstGeom prst="rect">
            <a:avLst/>
          </a:prstGeom>
          <a:noFill/>
        </p:spPr>
        <p:txBody>
          <a:bodyPr wrap="square">
            <a:spAutoFit/>
          </a:bodyPr>
          <a:lstStyle/>
          <a:p>
            <a:pPr>
              <a:lnSpc>
                <a:spcPts val="1640"/>
              </a:lnSpc>
            </a:pPr>
            <a:r>
              <a:rPr lang="en-GB" sz="1200" dirty="0">
                <a:solidFill>
                  <a:schemeClr val="tx1">
                    <a:lumMod val="50000"/>
                    <a:lumOff val="50000"/>
                  </a:schemeClr>
                </a:solidFill>
                <a:latin typeface="DM Sans 14pt" pitchFamily="2" charset="77"/>
              </a:rPr>
              <a:t>of ASEAN’s total population</a:t>
            </a:r>
          </a:p>
        </p:txBody>
      </p:sp>
      <p:sp>
        <p:nvSpPr>
          <p:cNvPr id="10" name="TextBox 9">
            <a:extLst>
              <a:ext uri="{FF2B5EF4-FFF2-40B4-BE49-F238E27FC236}">
                <a16:creationId xmlns:a16="http://schemas.microsoft.com/office/drawing/2014/main" id="{4E63B8BA-65F9-6BD0-4BA9-1D718B9994B9}"/>
              </a:ext>
            </a:extLst>
          </p:cNvPr>
          <p:cNvSpPr txBox="1"/>
          <p:nvPr/>
        </p:nvSpPr>
        <p:spPr>
          <a:xfrm>
            <a:off x="3805146" y="4088198"/>
            <a:ext cx="980845" cy="584775"/>
          </a:xfrm>
          <a:prstGeom prst="rect">
            <a:avLst/>
          </a:prstGeom>
          <a:noFill/>
        </p:spPr>
        <p:txBody>
          <a:bodyPr wrap="square">
            <a:spAutoFit/>
          </a:bodyPr>
          <a:lstStyle/>
          <a:p>
            <a:r>
              <a:rPr lang="en-GB" sz="3200" b="1" dirty="0">
                <a:solidFill>
                  <a:srgbClr val="0096FF"/>
                </a:solidFill>
                <a:latin typeface="DM Sans 14pt" pitchFamily="2" charset="77"/>
              </a:rPr>
              <a:t>4%</a:t>
            </a:r>
          </a:p>
        </p:txBody>
      </p:sp>
      <p:sp>
        <p:nvSpPr>
          <p:cNvPr id="11" name="TextBox 10">
            <a:extLst>
              <a:ext uri="{FF2B5EF4-FFF2-40B4-BE49-F238E27FC236}">
                <a16:creationId xmlns:a16="http://schemas.microsoft.com/office/drawing/2014/main" id="{B4CEAEF9-D678-2189-C555-476F238786DD}"/>
              </a:ext>
            </a:extLst>
          </p:cNvPr>
          <p:cNvSpPr txBox="1"/>
          <p:nvPr/>
        </p:nvSpPr>
        <p:spPr>
          <a:xfrm>
            <a:off x="3805146" y="4603637"/>
            <a:ext cx="2791714" cy="290208"/>
          </a:xfrm>
          <a:prstGeom prst="rect">
            <a:avLst/>
          </a:prstGeom>
          <a:noFill/>
        </p:spPr>
        <p:txBody>
          <a:bodyPr wrap="square">
            <a:spAutoFit/>
          </a:bodyPr>
          <a:lstStyle/>
          <a:p>
            <a:pPr>
              <a:lnSpc>
                <a:spcPts val="1640"/>
              </a:lnSpc>
            </a:pPr>
            <a:r>
              <a:rPr lang="en-GB" sz="1200" dirty="0">
                <a:solidFill>
                  <a:schemeClr val="tx1">
                    <a:lumMod val="50000"/>
                    <a:lumOff val="50000"/>
                  </a:schemeClr>
                </a:solidFill>
                <a:latin typeface="DM Sans 14pt" pitchFamily="2" charset="77"/>
              </a:rPr>
              <a:t>of ASEAN’s total GDP</a:t>
            </a:r>
          </a:p>
        </p:txBody>
      </p:sp>
      <p:sp>
        <p:nvSpPr>
          <p:cNvPr id="12" name="TextBox 11">
            <a:extLst>
              <a:ext uri="{FF2B5EF4-FFF2-40B4-BE49-F238E27FC236}">
                <a16:creationId xmlns:a16="http://schemas.microsoft.com/office/drawing/2014/main" id="{59B21749-8412-B660-CDC9-C534C1B2B9E6}"/>
              </a:ext>
            </a:extLst>
          </p:cNvPr>
          <p:cNvSpPr txBox="1"/>
          <p:nvPr/>
        </p:nvSpPr>
        <p:spPr>
          <a:xfrm>
            <a:off x="6839291" y="4088198"/>
            <a:ext cx="980845" cy="584775"/>
          </a:xfrm>
          <a:prstGeom prst="rect">
            <a:avLst/>
          </a:prstGeom>
          <a:noFill/>
        </p:spPr>
        <p:txBody>
          <a:bodyPr wrap="square">
            <a:spAutoFit/>
          </a:bodyPr>
          <a:lstStyle/>
          <a:p>
            <a:r>
              <a:rPr lang="en-GB" sz="3200" b="1" dirty="0">
                <a:solidFill>
                  <a:srgbClr val="0096FF"/>
                </a:solidFill>
                <a:latin typeface="DM Sans 14pt" pitchFamily="2" charset="77"/>
              </a:rPr>
              <a:t>2%</a:t>
            </a:r>
          </a:p>
        </p:txBody>
      </p:sp>
      <p:sp>
        <p:nvSpPr>
          <p:cNvPr id="13" name="TextBox 12">
            <a:extLst>
              <a:ext uri="{FF2B5EF4-FFF2-40B4-BE49-F238E27FC236}">
                <a16:creationId xmlns:a16="http://schemas.microsoft.com/office/drawing/2014/main" id="{35075F0B-B398-0D1C-1841-0B0806262882}"/>
              </a:ext>
            </a:extLst>
          </p:cNvPr>
          <p:cNvSpPr txBox="1"/>
          <p:nvPr/>
        </p:nvSpPr>
        <p:spPr>
          <a:xfrm>
            <a:off x="6839291" y="4603637"/>
            <a:ext cx="2791714" cy="289888"/>
          </a:xfrm>
          <a:prstGeom prst="rect">
            <a:avLst/>
          </a:prstGeom>
          <a:noFill/>
        </p:spPr>
        <p:txBody>
          <a:bodyPr wrap="square">
            <a:spAutoFit/>
          </a:bodyPr>
          <a:lstStyle/>
          <a:p>
            <a:pPr>
              <a:lnSpc>
                <a:spcPts val="1640"/>
              </a:lnSpc>
            </a:pPr>
            <a:r>
              <a:rPr lang="en-GB" sz="1200" dirty="0">
                <a:solidFill>
                  <a:schemeClr val="tx1">
                    <a:lumMod val="50000"/>
                    <a:lumOff val="50000"/>
                  </a:schemeClr>
                </a:solidFill>
                <a:latin typeface="DM Sans 14pt" pitchFamily="2" charset="77"/>
              </a:rPr>
              <a:t>of ASEAN’s export trade in goods.</a:t>
            </a:r>
          </a:p>
        </p:txBody>
      </p:sp>
    </p:spTree>
    <p:extLst>
      <p:ext uri="{BB962C8B-B14F-4D97-AF65-F5344CB8AC3E}">
        <p14:creationId xmlns:p14="http://schemas.microsoft.com/office/powerpoint/2010/main" val="119185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9DF916-0632-8712-AC22-2CFEB383C425}"/>
              </a:ext>
            </a:extLst>
          </p:cNvPr>
          <p:cNvPicPr>
            <a:picLocks noChangeAspect="1"/>
          </p:cNvPicPr>
          <p:nvPr/>
        </p:nvPicPr>
        <p:blipFill>
          <a:blip r:embed="rId3"/>
          <a:stretch>
            <a:fillRect/>
          </a:stretch>
        </p:blipFill>
        <p:spPr>
          <a:xfrm>
            <a:off x="716947" y="501737"/>
            <a:ext cx="5174572" cy="5854526"/>
          </a:xfrm>
          <a:prstGeom prst="rect">
            <a:avLst/>
          </a:prstGeom>
        </p:spPr>
      </p:pic>
      <p:sp>
        <p:nvSpPr>
          <p:cNvPr id="2" name="TextBox 1">
            <a:extLst>
              <a:ext uri="{FF2B5EF4-FFF2-40B4-BE49-F238E27FC236}">
                <a16:creationId xmlns:a16="http://schemas.microsoft.com/office/drawing/2014/main" id="{37F8E80A-2C39-CA6D-E91B-9750047C31F2}"/>
              </a:ext>
            </a:extLst>
          </p:cNvPr>
          <p:cNvSpPr txBox="1"/>
          <p:nvPr/>
        </p:nvSpPr>
        <p:spPr>
          <a:xfrm>
            <a:off x="5953153" y="805749"/>
            <a:ext cx="4449386" cy="369332"/>
          </a:xfrm>
          <a:prstGeom prst="rect">
            <a:avLst/>
          </a:prstGeom>
          <a:noFill/>
        </p:spPr>
        <p:txBody>
          <a:bodyPr wrap="square">
            <a:spAutoFit/>
          </a:bodyPr>
          <a:lstStyle/>
          <a:p>
            <a:r>
              <a:rPr lang="en-GB" b="1" dirty="0">
                <a:solidFill>
                  <a:srgbClr val="0096FF"/>
                </a:solidFill>
                <a:latin typeface="DM Sans 14pt" pitchFamily="2" charset="77"/>
              </a:rPr>
              <a:t>Mekong River Environment</a:t>
            </a:r>
          </a:p>
        </p:txBody>
      </p:sp>
      <p:sp>
        <p:nvSpPr>
          <p:cNvPr id="3" name="TextBox 2">
            <a:extLst>
              <a:ext uri="{FF2B5EF4-FFF2-40B4-BE49-F238E27FC236}">
                <a16:creationId xmlns:a16="http://schemas.microsoft.com/office/drawing/2014/main" id="{0B590D9C-FC1C-6E45-0B4B-54DD589FB87B}"/>
              </a:ext>
            </a:extLst>
          </p:cNvPr>
          <p:cNvSpPr txBox="1"/>
          <p:nvPr/>
        </p:nvSpPr>
        <p:spPr>
          <a:xfrm>
            <a:off x="5953153" y="1292711"/>
            <a:ext cx="4848197" cy="1483740"/>
          </a:xfrm>
          <a:prstGeom prst="rect">
            <a:avLst/>
          </a:prstGeom>
          <a:noFill/>
        </p:spPr>
        <p:txBody>
          <a:bodyPr wrap="square" rtlCol="0">
            <a:spAutoFit/>
          </a:bodyPr>
          <a:lstStyle/>
          <a:p>
            <a:pPr>
              <a:lnSpc>
                <a:spcPts val="2200"/>
              </a:lnSpc>
            </a:pPr>
            <a:r>
              <a:rPr lang="en-GB" sz="1400" dirty="0">
                <a:solidFill>
                  <a:schemeClr val="tx1">
                    <a:lumMod val="50000"/>
                    <a:lumOff val="50000"/>
                  </a:schemeClr>
                </a:solidFill>
                <a:latin typeface="DM Sans 14pt" pitchFamily="2" charset="77"/>
              </a:rPr>
              <a:t>The Mekong River is a lifeline for more than 70 million people, yet faces growing risks from climate change, dams, and resource extraction. These pressures threaten its biodiversity, disrupt ecosystems, and endanger food security and livelihoods in the ASEAN.</a:t>
            </a:r>
          </a:p>
        </p:txBody>
      </p:sp>
      <p:sp>
        <p:nvSpPr>
          <p:cNvPr id="4" name="TextBox 3">
            <a:extLst>
              <a:ext uri="{FF2B5EF4-FFF2-40B4-BE49-F238E27FC236}">
                <a16:creationId xmlns:a16="http://schemas.microsoft.com/office/drawing/2014/main" id="{03A8066C-A607-63D2-D57A-22FCF9373C1A}"/>
              </a:ext>
            </a:extLst>
          </p:cNvPr>
          <p:cNvSpPr txBox="1"/>
          <p:nvPr/>
        </p:nvSpPr>
        <p:spPr>
          <a:xfrm>
            <a:off x="5968240" y="3716598"/>
            <a:ext cx="4449386" cy="369332"/>
          </a:xfrm>
          <a:prstGeom prst="rect">
            <a:avLst/>
          </a:prstGeom>
          <a:noFill/>
        </p:spPr>
        <p:txBody>
          <a:bodyPr wrap="square">
            <a:spAutoFit/>
          </a:bodyPr>
          <a:lstStyle/>
          <a:p>
            <a:r>
              <a:rPr lang="en-GB" b="1" dirty="0">
                <a:solidFill>
                  <a:srgbClr val="0096FF"/>
                </a:solidFill>
                <a:latin typeface="DM Sans 14pt" pitchFamily="2" charset="77"/>
              </a:rPr>
              <a:t>Peace and stability</a:t>
            </a:r>
          </a:p>
        </p:txBody>
      </p:sp>
      <p:sp>
        <p:nvSpPr>
          <p:cNvPr id="8" name="TextBox 7">
            <a:extLst>
              <a:ext uri="{FF2B5EF4-FFF2-40B4-BE49-F238E27FC236}">
                <a16:creationId xmlns:a16="http://schemas.microsoft.com/office/drawing/2014/main" id="{4C7F02EB-E30E-C335-045D-4DE97594D83E}"/>
              </a:ext>
            </a:extLst>
          </p:cNvPr>
          <p:cNvSpPr txBox="1"/>
          <p:nvPr/>
        </p:nvSpPr>
        <p:spPr>
          <a:xfrm>
            <a:off x="5968241" y="4203560"/>
            <a:ext cx="4848198" cy="1483740"/>
          </a:xfrm>
          <a:prstGeom prst="rect">
            <a:avLst/>
          </a:prstGeom>
          <a:noFill/>
        </p:spPr>
        <p:txBody>
          <a:bodyPr wrap="square" rtlCol="0">
            <a:spAutoFit/>
          </a:bodyPr>
          <a:lstStyle/>
          <a:p>
            <a:pPr>
              <a:lnSpc>
                <a:spcPts val="2200"/>
              </a:lnSpc>
            </a:pPr>
            <a:r>
              <a:rPr lang="en-GB" sz="1400" dirty="0">
                <a:solidFill>
                  <a:schemeClr val="tx1">
                    <a:lumMod val="50000"/>
                    <a:lumOff val="50000"/>
                  </a:schemeClr>
                </a:solidFill>
                <a:latin typeface="DM Sans 14pt" pitchFamily="2" charset="77"/>
              </a:rPr>
              <a:t>Stability in the Mekong is vital for peace and prosperity in the wider ASEAN. Challenges such as resource governance, resource extraction, and political crises – most notably in Myanmar – require coordinated efforts within ASEAN and beyond.</a:t>
            </a:r>
          </a:p>
        </p:txBody>
      </p:sp>
    </p:spTree>
    <p:extLst>
      <p:ext uri="{BB962C8B-B14F-4D97-AF65-F5344CB8AC3E}">
        <p14:creationId xmlns:p14="http://schemas.microsoft.com/office/powerpoint/2010/main" val="8766096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2965</TotalTime>
  <Words>985</Words>
  <Application>Microsoft Macintosh PowerPoint</Application>
  <PresentationFormat>Widescreen</PresentationFormat>
  <Paragraphs>81</Paragraphs>
  <Slides>10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Aptos</vt:lpstr>
      <vt:lpstr>Arial</vt:lpstr>
      <vt:lpstr>Cormorant</vt:lpstr>
      <vt:lpstr>DM Sans 14pt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Defne Salli</dc:creator>
  <cp:lastModifiedBy>Maria Libert</cp:lastModifiedBy>
  <cp:revision>10</cp:revision>
  <dcterms:created xsi:type="dcterms:W3CDTF">2025-02-13T23:08:19Z</dcterms:created>
  <dcterms:modified xsi:type="dcterms:W3CDTF">2025-05-22T06:46:23Z</dcterms:modified>
</cp:coreProperties>
</file>