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6" r:id="rId2"/>
    <p:sldId id="267" r:id="rId3"/>
    <p:sldId id="258" r:id="rId4"/>
    <p:sldId id="26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85"/>
    <p:restoredTop sz="94632"/>
  </p:normalViewPr>
  <p:slideViewPr>
    <p:cSldViewPr snapToGrid="0">
      <p:cViewPr>
        <p:scale>
          <a:sx n="141" d="100"/>
          <a:sy n="141" d="100"/>
        </p:scale>
        <p:origin x="-4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768E0-A4A7-B445-8F90-1A1E391539BE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BF049-BF23-A143-BFED-43EBAD5F73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470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BF049-BF23-A143-BFED-43EBAD5F737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027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BF049-BF23-A143-BFED-43EBAD5F737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252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BF049-BF23-A143-BFED-43EBAD5F737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028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99B0D-EB42-FDEF-9306-E9162C1EE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3CDA33-EC6A-55F7-DE0D-D305D7C96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9DB37-0A7B-0142-882F-A795E3BCD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1F17-7669-DA40-9E1B-F40B0EBCF8DD}" type="datetimeFigureOut">
              <a:rPr lang="en-US" smtClean="0"/>
              <a:t>5/20/25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A803D-DADE-BDAC-D42D-9BEA369E5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36B18-A7F2-B495-B2E0-B2338EF2C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68876-720E-B841-85CE-401B0065E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7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A352C-2B2F-8ED3-1A10-BCD73418E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D4CE04-2D88-21AA-6FC9-B9E0A2EE4D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7B99C-A73A-5604-5AD0-141B8D4BB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1F17-7669-DA40-9E1B-F40B0EBCF8DD}" type="datetimeFigureOut">
              <a:rPr lang="en-US" smtClean="0"/>
              <a:t>5/20/25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4804B-B1CB-DF08-B9A7-14D67E07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7BDC6-C150-4A60-54CA-EBF1D3A84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68876-720E-B841-85CE-401B0065E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17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0AC434-40CD-DAEB-8BDD-A4D4CA7325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1D164-3435-7EFB-0CCF-B3F4A88E3F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33606-C6DA-7523-1542-723D61FFF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1F17-7669-DA40-9E1B-F40B0EBCF8DD}" type="datetimeFigureOut">
              <a:rPr lang="en-US" smtClean="0"/>
              <a:t>5/20/25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4B917-DF81-E5B0-4486-D916EF0FD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6B44-DA5B-EFA1-A1DF-4AD798237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68876-720E-B841-85CE-401B0065E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12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F28AF-B891-3AB7-0FB9-D360C7EB4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rmorant" pitchFamily="2" charset="77"/>
                <a:ea typeface="Cormorant" pitchFamily="2" charset="77"/>
                <a:cs typeface="Cormoran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E8CC4-B436-9E25-67BA-FB5CD60BC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DM Sans 14pt" pitchFamily="2" charset="77"/>
              </a:defRPr>
            </a:lvl1pPr>
            <a:lvl2pPr>
              <a:defRPr>
                <a:latin typeface="DM Sans 14pt" pitchFamily="2" charset="77"/>
              </a:defRPr>
            </a:lvl2pPr>
            <a:lvl3pPr>
              <a:defRPr>
                <a:latin typeface="DM Sans 14pt" pitchFamily="2" charset="77"/>
              </a:defRPr>
            </a:lvl3pPr>
            <a:lvl4pPr>
              <a:defRPr>
                <a:latin typeface="DM Sans 14pt" pitchFamily="2" charset="77"/>
              </a:defRPr>
            </a:lvl4pPr>
            <a:lvl5pPr>
              <a:defRPr>
                <a:latin typeface="DM Sans 14p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2AB72-0A7E-B8BC-5A14-7391A18D1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DM Sans 14pt" pitchFamily="2" charset="77"/>
              </a:defRPr>
            </a:lvl1pPr>
          </a:lstStyle>
          <a:p>
            <a:fld id="{ABA41F17-7669-DA40-9E1B-F40B0EBCF8DD}" type="datetimeFigureOut">
              <a:rPr lang="en-US" smtClean="0"/>
              <a:pPr/>
              <a:t>5/20/25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FC117-2DF8-A76D-86C0-56AE38C12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M Sans 14p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C5124-5898-5CBA-1233-B0C7CA9D1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DM Sans 14pt" pitchFamily="2" charset="77"/>
              </a:defRPr>
            </a:lvl1pPr>
          </a:lstStyle>
          <a:p>
            <a:fld id="{4BE68876-720E-B841-85CE-401B0065EF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090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D7E7E-D0B9-6B16-CC4C-8D5CDC0E7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7D10E-4D39-E538-AF9F-D53DDC4B8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DD713-2258-F9ED-D1E6-51DC6BC8B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1F17-7669-DA40-9E1B-F40B0EBCF8DD}" type="datetimeFigureOut">
              <a:rPr lang="en-US" smtClean="0"/>
              <a:t>5/20/25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15205-F93C-B1F0-026B-4CC326773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4C5B1-CE1D-C021-EA5F-CF8F944CA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68876-720E-B841-85CE-401B0065E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75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302BB-A795-2560-9296-407E37EE0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EB18C-F97D-C30D-AC4F-AD998750BE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F8C7F4-032C-8598-AFD0-9ED108A3EC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B7228-55EE-043F-541F-47C31F762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1F17-7669-DA40-9E1B-F40B0EBCF8DD}" type="datetimeFigureOut">
              <a:rPr lang="en-US" smtClean="0"/>
              <a:t>5/20/25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231852-33EF-7588-9CCA-B13E6D68A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177B3-27B5-E18D-DC15-A72AF7B51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68876-720E-B841-85CE-401B0065E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84990-F92C-BA6A-BAF6-1E860603E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091F68-D4D9-3D4A-77F4-A184E7144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DA0905-1CEC-7A7A-6A8F-D9F7D4DBF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DF7409-F590-7875-523C-4EF99D7133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69A2FC-9054-D1D8-3BF7-BC72AE486E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4EDA39-67AA-6030-1317-EB4212423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1F17-7669-DA40-9E1B-F40B0EBCF8DD}" type="datetimeFigureOut">
              <a:rPr lang="en-US" smtClean="0"/>
              <a:t>5/20/25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3B8AE0-E4AE-BC7F-2409-561A5C4E6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93E286-9BD8-2B18-846E-D22FEA683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68876-720E-B841-85CE-401B0065E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50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B87E-B3A3-441C-6033-93B4422E9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3CDEA4-7E8F-200A-BD82-6D150D713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1F17-7669-DA40-9E1B-F40B0EBCF8DD}" type="datetimeFigureOut">
              <a:rPr lang="en-US" smtClean="0"/>
              <a:t>5/20/25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0C9316-1861-F78A-00E8-3A5974530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E4F5A7-D1C0-5FDC-1D9C-068C6D329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68876-720E-B841-85CE-401B0065E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58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07C3BB-56DE-2655-1CB7-1122B5BBC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1F17-7669-DA40-9E1B-F40B0EBCF8DD}" type="datetimeFigureOut">
              <a:rPr lang="en-US" smtClean="0"/>
              <a:t>5/20/25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D06ED0-851B-9780-1225-1A4D9DFF0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E9B8E1-FD8C-CB86-42AA-698803CDD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68876-720E-B841-85CE-401B0065E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45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7291F-788E-03C5-8FAD-581DE912D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859B1-7788-8FB6-61CF-51313CFA8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44A14E-2DD7-45E0-22EA-D727A840F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263860-AC1F-3E28-3D6E-A5D3FA91E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1F17-7669-DA40-9E1B-F40B0EBCF8DD}" type="datetimeFigureOut">
              <a:rPr lang="en-US" smtClean="0"/>
              <a:t>5/20/25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29895-A160-30BD-573C-41C787935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26A29-81B6-727F-A8E6-BA9A0110A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68876-720E-B841-85CE-401B0065E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87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9D9AD-8F73-C0FE-7D14-53D2109E4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B44999-09B1-060E-9CDC-16DA57BAC1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B183E8-76CD-57B3-DBFE-158CA5887C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FE461-6AD9-30E8-13B4-273FCE437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1F17-7669-DA40-9E1B-F40B0EBCF8DD}" type="datetimeFigureOut">
              <a:rPr lang="en-US" smtClean="0"/>
              <a:t>5/20/25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5F86EF-1121-8A98-0CFA-940A28DE0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480E90-C2FE-C9D2-756D-11F86D697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68876-720E-B841-85CE-401B0065E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86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59D34B-271F-3DD4-1E07-F66369524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CE32D-B50D-C89E-CE23-B31E946AC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8F544-240E-E5DC-D56C-1F9ADB480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41F17-7669-DA40-9E1B-F40B0EBCF8DD}" type="datetimeFigureOut">
              <a:rPr lang="en-US" smtClean="0"/>
              <a:t>5/20/25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9E056-995F-A9A5-D3C7-B9B6C87794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ABFE6-4FCF-6D53-250A-1760D87020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E68876-720E-B841-85CE-401B0065E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ormorant" pitchFamily="2" charset="77"/>
          <a:ea typeface="Cormorant" pitchFamily="2" charset="77"/>
          <a:cs typeface="Cormorant" pitchFamily="2" charset="77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>
              <a:lumMod val="50000"/>
              <a:lumOff val="50000"/>
            </a:schemeClr>
          </a:solidFill>
          <a:latin typeface="DM Sans 14pt" pitchFamily="2" charset="77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600" b="1" i="0" kern="1200">
          <a:solidFill>
            <a:srgbClr val="0096FF"/>
          </a:solidFill>
          <a:latin typeface="DM Sans 14pt" pitchFamily="2" charset="77"/>
          <a:ea typeface="+mn-ea"/>
          <a:cs typeface="+mn-cs"/>
        </a:defRPr>
      </a:lvl2pPr>
      <a:lvl3pPr marL="0" indent="0" algn="l" defTabSz="914400" rtl="0" eaLnBrk="1" latinLnBrk="0" hangingPunct="1">
        <a:lnSpc>
          <a:spcPts val="22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>
              <a:lumMod val="50000"/>
              <a:lumOff val="50000"/>
            </a:schemeClr>
          </a:solidFill>
          <a:latin typeface="DM Sans 14pt" pitchFamily="2" charset="77"/>
          <a:ea typeface="+mn-ea"/>
          <a:cs typeface="+mn-cs"/>
        </a:defRPr>
      </a:lvl3pPr>
      <a:lvl4pPr marL="0" indent="0" algn="l" defTabSz="914400" rtl="0" eaLnBrk="1" latinLnBrk="0" hangingPunct="1">
        <a:lnSpc>
          <a:spcPts val="19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>
              <a:lumMod val="50000"/>
              <a:lumOff val="50000"/>
            </a:schemeClr>
          </a:solidFill>
          <a:latin typeface="DM Sans 14pt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11.sv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jp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03EDE-3422-70CA-A3EB-7D0794A9A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ue lines&#10;&#10;AI-generated content may be incorrect.">
            <a:extLst>
              <a:ext uri="{FF2B5EF4-FFF2-40B4-BE49-F238E27FC236}">
                <a16:creationId xmlns:a16="http://schemas.microsoft.com/office/drawing/2014/main" id="{A62F522B-C6D8-153F-8060-4C7343A37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95" y="938676"/>
            <a:ext cx="10290037" cy="5026695"/>
          </a:xfrm>
          <a:prstGeom prst="rect">
            <a:avLst/>
          </a:prstGeom>
        </p:spPr>
      </p:pic>
      <p:pic>
        <p:nvPicPr>
          <p:cNvPr id="6" name="Picture 5" descr="A blue line on a planet&#10;&#10;AI-generated content may be incorrect.">
            <a:extLst>
              <a:ext uri="{FF2B5EF4-FFF2-40B4-BE49-F238E27FC236}">
                <a16:creationId xmlns:a16="http://schemas.microsoft.com/office/drawing/2014/main" id="{7897B6C3-2906-29A8-6FC1-83F4416D7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082" y="43686"/>
            <a:ext cx="6019918" cy="60199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E2FDC1-06F8-EA50-BCB6-205E96DAFA2D}"/>
              </a:ext>
            </a:extLst>
          </p:cNvPr>
          <p:cNvSpPr txBox="1"/>
          <p:nvPr/>
        </p:nvSpPr>
        <p:spPr>
          <a:xfrm>
            <a:off x="1182915" y="1330377"/>
            <a:ext cx="5317473" cy="2354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GB" sz="4000" dirty="0" err="1">
                <a:latin typeface="DM Sans 14pt" pitchFamily="2" charset="77"/>
              </a:rPr>
              <a:t>Coopération</a:t>
            </a:r>
            <a:r>
              <a:rPr lang="en-GB" sz="4000" dirty="0">
                <a:latin typeface="DM Sans 14pt" pitchFamily="2" charset="77"/>
              </a:rPr>
              <a:t> </a:t>
            </a:r>
            <a:r>
              <a:rPr lang="en-GB" sz="4000" dirty="0" err="1">
                <a:latin typeface="DM Sans 14pt" pitchFamily="2" charset="77"/>
              </a:rPr>
              <a:t>suisse</a:t>
            </a:r>
            <a:r>
              <a:rPr lang="en-GB" sz="4000" dirty="0">
                <a:latin typeface="DM Sans 14pt" pitchFamily="2" charset="77"/>
              </a:rPr>
              <a:t> dans la </a:t>
            </a:r>
            <a:r>
              <a:rPr lang="en-GB" sz="4000" dirty="0" err="1">
                <a:latin typeface="DM Sans 14pt" pitchFamily="2" charset="77"/>
              </a:rPr>
              <a:t>région</a:t>
            </a:r>
            <a:r>
              <a:rPr lang="en-GB" sz="4000" dirty="0">
                <a:latin typeface="DM Sans 14pt" pitchFamily="2" charset="77"/>
              </a:rPr>
              <a:t> du </a:t>
            </a:r>
            <a:r>
              <a:rPr lang="en-GB" sz="4000" b="1" dirty="0" err="1">
                <a:solidFill>
                  <a:srgbClr val="0096FF"/>
                </a:solidFill>
                <a:latin typeface="Cormorant" pitchFamily="2" charset="77"/>
                <a:ea typeface="Cormorant" pitchFamily="2" charset="77"/>
                <a:cs typeface="Cormorant" pitchFamily="2" charset="77"/>
              </a:rPr>
              <a:t>Mékong</a:t>
            </a:r>
            <a:r>
              <a:rPr lang="en-GB" sz="4000" dirty="0">
                <a:latin typeface="DM Sans 14pt" pitchFamily="2" charset="77"/>
              </a:rPr>
              <a:t> dans le </a:t>
            </a:r>
            <a:r>
              <a:rPr lang="en-GB" sz="4000" dirty="0" err="1">
                <a:latin typeface="DM Sans 14pt" pitchFamily="2" charset="77"/>
              </a:rPr>
              <a:t>contexte</a:t>
            </a:r>
            <a:r>
              <a:rPr lang="en-GB" sz="4000" dirty="0">
                <a:latin typeface="DM Sans 14pt" pitchFamily="2" charset="77"/>
              </a:rPr>
              <a:t> de </a:t>
            </a:r>
            <a:r>
              <a:rPr lang="en-GB" sz="4000" b="1" dirty="0" err="1">
                <a:solidFill>
                  <a:srgbClr val="0096FF"/>
                </a:solidFill>
                <a:latin typeface="Cormorant" pitchFamily="2" charset="77"/>
                <a:ea typeface="Cormorant" pitchFamily="2" charset="77"/>
                <a:cs typeface="Cormorant" pitchFamily="2" charset="77"/>
              </a:rPr>
              <a:t>l'ASEAN</a:t>
            </a:r>
            <a:endParaRPr lang="en-GB" sz="4000" dirty="0">
              <a:solidFill>
                <a:srgbClr val="0096FF"/>
              </a:solidFill>
              <a:latin typeface="Cormorant" pitchFamily="2" charset="77"/>
              <a:ea typeface="Cormorant" pitchFamily="2" charset="77"/>
              <a:cs typeface="Cormorant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B66693-3BE7-D14C-CB66-495EB15CE113}"/>
              </a:ext>
            </a:extLst>
          </p:cNvPr>
          <p:cNvSpPr txBox="1"/>
          <p:nvPr/>
        </p:nvSpPr>
        <p:spPr>
          <a:xfrm>
            <a:off x="1182915" y="3843623"/>
            <a:ext cx="6159445" cy="17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900"/>
              </a:lnSpc>
              <a:buNone/>
            </a:pPr>
            <a:r>
              <a:rPr lang="en-GB" sz="1200" b="1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Construire</a:t>
            </a:r>
            <a:r>
              <a:rPr lang="en-GB" sz="1200" b="1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 des </a:t>
            </a:r>
            <a:r>
              <a:rPr lang="en-GB" sz="1200" b="1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ponts</a:t>
            </a:r>
            <a:r>
              <a:rPr lang="en-GB" sz="1200" b="1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 pour un avenir durable</a:t>
            </a:r>
            <a:endParaRPr lang="en-GB" sz="1200" b="0" i="0" u="none" strike="noStrike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DM Sans 14pt" pitchFamily="2" charset="77"/>
            </a:endParaRPr>
          </a:p>
          <a:p>
            <a:pPr algn="l">
              <a:lnSpc>
                <a:spcPts val="1900"/>
              </a:lnSpc>
            </a:pPr>
            <a:r>
              <a:rPr lang="en-GB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La Suisse </a:t>
            </a:r>
            <a:r>
              <a:rPr lang="en-GB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est</a:t>
            </a:r>
            <a:r>
              <a:rPr lang="en-GB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 </a:t>
            </a:r>
            <a:r>
              <a:rPr lang="en-GB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fière</a:t>
            </a:r>
            <a:r>
              <a:rPr lang="en-GB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 de </a:t>
            </a:r>
            <a:r>
              <a:rPr lang="en-GB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collaborer</a:t>
            </a:r>
            <a:r>
              <a:rPr lang="en-GB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 avec les pays de la </a:t>
            </a:r>
            <a:r>
              <a:rPr lang="en-GB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région</a:t>
            </a:r>
            <a:r>
              <a:rPr lang="en-GB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 du </a:t>
            </a:r>
            <a:r>
              <a:rPr lang="en-GB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Mékong</a:t>
            </a:r>
            <a:r>
              <a:rPr lang="en-GB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 pour</a:t>
            </a:r>
          </a:p>
          <a:p>
            <a:pPr algn="l">
              <a:lnSpc>
                <a:spcPts val="1900"/>
              </a:lnSpc>
            </a:pPr>
            <a:r>
              <a:rPr lang="en-GB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relever</a:t>
            </a:r>
            <a:r>
              <a:rPr lang="en-GB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 les </a:t>
            </a:r>
            <a:r>
              <a:rPr lang="en-GB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défis</a:t>
            </a:r>
            <a:r>
              <a:rPr lang="en-GB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 </a:t>
            </a:r>
            <a:r>
              <a:rPr lang="en-GB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communs</a:t>
            </a:r>
            <a:r>
              <a:rPr lang="en-GB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 du </a:t>
            </a:r>
            <a:r>
              <a:rPr lang="en-GB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développement</a:t>
            </a:r>
            <a:r>
              <a:rPr lang="en-GB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. Elle </a:t>
            </a:r>
            <a:r>
              <a:rPr lang="en-GB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s’appuie</a:t>
            </a:r>
            <a:r>
              <a:rPr lang="en-GB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 sur des </a:t>
            </a:r>
            <a:r>
              <a:rPr lang="en-GB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décennies</a:t>
            </a:r>
            <a:r>
              <a:rPr lang="en-GB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 </a:t>
            </a:r>
            <a:r>
              <a:rPr lang="en-GB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d’expérience</a:t>
            </a:r>
            <a:r>
              <a:rPr lang="en-GB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 dans la promotion </a:t>
            </a:r>
            <a:r>
              <a:rPr lang="en-GB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d’une</a:t>
            </a:r>
            <a:r>
              <a:rPr lang="en-GB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 </a:t>
            </a:r>
            <a:r>
              <a:rPr lang="en-GB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croissance</a:t>
            </a:r>
            <a:r>
              <a:rPr lang="en-GB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 inclusive, de la </a:t>
            </a:r>
            <a:r>
              <a:rPr lang="en-GB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durabilité</a:t>
            </a:r>
            <a:r>
              <a:rPr lang="en-GB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 et de la </a:t>
            </a:r>
            <a:r>
              <a:rPr lang="en-GB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coopération</a:t>
            </a:r>
            <a:r>
              <a:rPr lang="en-GB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 </a:t>
            </a:r>
            <a:r>
              <a:rPr lang="en-GB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régionale</a:t>
            </a:r>
            <a:r>
              <a:rPr lang="en-GB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 </a:t>
            </a:r>
            <a:r>
              <a:rPr lang="en-GB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afin</a:t>
            </a:r>
            <a:r>
              <a:rPr lang="en-GB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 de faire </a:t>
            </a:r>
            <a:r>
              <a:rPr lang="en-GB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progresser</a:t>
            </a:r>
            <a:r>
              <a:rPr lang="en-GB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 le </a:t>
            </a:r>
            <a:r>
              <a:rPr lang="en-GB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développement</a:t>
            </a:r>
            <a:r>
              <a:rPr lang="en-GB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 durable. Ensemble, nous visons à transformer </a:t>
            </a:r>
            <a:r>
              <a:rPr lang="en-GB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ces</a:t>
            </a:r>
            <a:r>
              <a:rPr lang="en-GB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 </a:t>
            </a:r>
            <a:r>
              <a:rPr lang="en-GB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défis</a:t>
            </a:r>
            <a:r>
              <a:rPr lang="en-GB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 </a:t>
            </a:r>
            <a:r>
              <a:rPr lang="en-GB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en</a:t>
            </a:r>
            <a:r>
              <a:rPr lang="en-GB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 </a:t>
            </a:r>
            <a:r>
              <a:rPr lang="en-GB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opportunités</a:t>
            </a:r>
            <a:r>
              <a:rPr lang="en-GB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 pour des millions de </a:t>
            </a:r>
            <a:r>
              <a:rPr lang="en-GB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personnes</a:t>
            </a:r>
            <a:r>
              <a:rPr lang="en-GB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 et à </a:t>
            </a:r>
            <a:r>
              <a:rPr lang="en-GB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garantir</a:t>
            </a:r>
            <a:r>
              <a:rPr lang="en-GB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 </a:t>
            </a:r>
            <a:r>
              <a:rPr lang="en-GB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une</a:t>
            </a:r>
            <a:r>
              <a:rPr lang="en-GB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 </a:t>
            </a:r>
            <a:r>
              <a:rPr lang="en-GB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région</a:t>
            </a:r>
            <a:r>
              <a:rPr lang="en-GB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 </a:t>
            </a:r>
            <a:r>
              <a:rPr lang="en-GB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d’Asie</a:t>
            </a:r>
            <a:r>
              <a:rPr lang="en-GB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 du Sud-Est </a:t>
            </a:r>
            <a:r>
              <a:rPr lang="en-GB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pacifique</a:t>
            </a:r>
            <a:r>
              <a:rPr lang="en-GB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, stable et </a:t>
            </a:r>
            <a:r>
              <a:rPr lang="en-GB" sz="1200" b="0" i="0" u="none" strike="no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prospère</a:t>
            </a:r>
            <a:r>
              <a:rPr lang="en-GB" sz="1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8824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sia with green countries/regions&#10;&#10;AI-generated content may be incorrect.">
            <a:extLst>
              <a:ext uri="{FF2B5EF4-FFF2-40B4-BE49-F238E27FC236}">
                <a16:creationId xmlns:a16="http://schemas.microsoft.com/office/drawing/2014/main" id="{DFEEB24B-27B1-FBCF-782A-00EC961A1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14" y="1100941"/>
            <a:ext cx="5275952" cy="4856979"/>
          </a:xfrm>
          <a:prstGeom prst="rect">
            <a:avLst/>
          </a:prstGeom>
        </p:spPr>
      </p:pic>
      <p:pic>
        <p:nvPicPr>
          <p:cNvPr id="10" name="Picture 9" descr="A map of a river&#10;&#10;AI-generated content may be incorrect.">
            <a:extLst>
              <a:ext uri="{FF2B5EF4-FFF2-40B4-BE49-F238E27FC236}">
                <a16:creationId xmlns:a16="http://schemas.microsoft.com/office/drawing/2014/main" id="{CF5B2B4F-8C0B-26AF-30E5-55B25396989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rcRect l="31791" t="1705" r="23273" b="2260"/>
          <a:stretch>
            <a:fillRect/>
          </a:stretch>
        </p:blipFill>
        <p:spPr>
          <a:xfrm>
            <a:off x="9219946" y="1971614"/>
            <a:ext cx="2772000" cy="3204000"/>
          </a:xfrm>
          <a:prstGeom prst="roundRect">
            <a:avLst>
              <a:gd name="adj" fmla="val 9667"/>
            </a:avLst>
          </a:prstGeom>
          <a:ln w="3175">
            <a:solidFill>
              <a:srgbClr val="0096FF"/>
            </a:solidFill>
          </a:ln>
        </p:spPr>
      </p:pic>
      <p:pic>
        <p:nvPicPr>
          <p:cNvPr id="11" name="Picture 10" descr="A close-up of a river&#10;&#10;AI-generated content may be incorrect.">
            <a:extLst>
              <a:ext uri="{FF2B5EF4-FFF2-40B4-BE49-F238E27FC236}">
                <a16:creationId xmlns:a16="http://schemas.microsoft.com/office/drawing/2014/main" id="{70BC58B6-DBD7-3F52-9D4A-9053A16FB30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rcRect l="38304" t="-18769" b="1442"/>
          <a:stretch>
            <a:fillRect/>
          </a:stretch>
        </p:blipFill>
        <p:spPr>
          <a:xfrm>
            <a:off x="6426493" y="697584"/>
            <a:ext cx="2596601" cy="2664000"/>
          </a:xfrm>
          <a:prstGeom prst="roundRect">
            <a:avLst>
              <a:gd name="adj" fmla="val 9803"/>
            </a:avLst>
          </a:prstGeom>
          <a:ln w="3175">
            <a:solidFill>
              <a:srgbClr val="0096FF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22C546-E065-E4E7-B257-06C214D73DE8}"/>
              </a:ext>
            </a:extLst>
          </p:cNvPr>
          <p:cNvSpPr txBox="1"/>
          <p:nvPr/>
        </p:nvSpPr>
        <p:spPr>
          <a:xfrm>
            <a:off x="406428" y="666629"/>
            <a:ext cx="6059714" cy="1158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100"/>
              </a:lnSpc>
            </a:pPr>
            <a:r>
              <a:rPr lang="en-GB" sz="4000" dirty="0">
                <a:latin typeface="Cormorant" pitchFamily="2" charset="77"/>
                <a:ea typeface="Cormorant" pitchFamily="2" charset="77"/>
                <a:cs typeface="Cormorant" pitchFamily="2" charset="77"/>
              </a:rPr>
              <a:t>Transformer les </a:t>
            </a:r>
            <a:r>
              <a:rPr lang="en-GB" sz="4000" dirty="0" err="1">
                <a:latin typeface="Cormorant" pitchFamily="2" charset="77"/>
                <a:ea typeface="Cormorant" pitchFamily="2" charset="77"/>
                <a:cs typeface="Cormorant" pitchFamily="2" charset="77"/>
              </a:rPr>
              <a:t>défis</a:t>
            </a:r>
            <a:r>
              <a:rPr lang="en-GB" sz="4000" dirty="0">
                <a:latin typeface="Cormorant" pitchFamily="2" charset="77"/>
                <a:ea typeface="Cormorant" pitchFamily="2" charset="77"/>
                <a:cs typeface="Cormorant" pitchFamily="2" charset="77"/>
              </a:rPr>
              <a:t> </a:t>
            </a:r>
            <a:br>
              <a:rPr lang="en-GB" sz="4000" dirty="0">
                <a:latin typeface="Cormorant" pitchFamily="2" charset="77"/>
                <a:ea typeface="Cormorant" pitchFamily="2" charset="77"/>
                <a:cs typeface="Cormorant" pitchFamily="2" charset="77"/>
              </a:rPr>
            </a:br>
            <a:r>
              <a:rPr lang="en-GB" sz="4000" dirty="0" err="1">
                <a:latin typeface="Cormorant" pitchFamily="2" charset="77"/>
                <a:ea typeface="Cormorant" pitchFamily="2" charset="77"/>
                <a:cs typeface="Cormorant" pitchFamily="2" charset="77"/>
              </a:rPr>
              <a:t>en</a:t>
            </a:r>
            <a:r>
              <a:rPr lang="en-GB" sz="4000" dirty="0">
                <a:latin typeface="Cormorant" pitchFamily="2" charset="77"/>
                <a:ea typeface="Cormorant" pitchFamily="2" charset="77"/>
                <a:cs typeface="Cormorant" pitchFamily="2" charset="77"/>
              </a:rPr>
              <a:t> </a:t>
            </a:r>
            <a:r>
              <a:rPr lang="en-GB" sz="4000" dirty="0" err="1">
                <a:latin typeface="Cormorant" pitchFamily="2" charset="77"/>
                <a:ea typeface="Cormorant" pitchFamily="2" charset="77"/>
                <a:cs typeface="Cormorant" pitchFamily="2" charset="77"/>
              </a:rPr>
              <a:t>opportunités</a:t>
            </a:r>
            <a:endParaRPr lang="en-GB" sz="4000" dirty="0">
              <a:latin typeface="Cormorant" pitchFamily="2" charset="77"/>
              <a:ea typeface="Cormorant" pitchFamily="2" charset="77"/>
              <a:cs typeface="Cormorant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DDD88D-2FC0-10B9-4FC3-A6862037CC39}"/>
              </a:ext>
            </a:extLst>
          </p:cNvPr>
          <p:cNvSpPr txBox="1"/>
          <p:nvPr/>
        </p:nvSpPr>
        <p:spPr>
          <a:xfrm>
            <a:off x="497718" y="241351"/>
            <a:ext cx="58771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 err="1">
                <a:solidFill>
                  <a:srgbClr val="0096FF"/>
                </a:solidFill>
                <a:latin typeface="DM Sans 14pt" pitchFamily="2" charset="77"/>
              </a:rPr>
              <a:t>Impulser</a:t>
            </a:r>
            <a:r>
              <a:rPr lang="en-GB" sz="1600" b="1" dirty="0">
                <a:solidFill>
                  <a:srgbClr val="0096FF"/>
                </a:solidFill>
                <a:latin typeface="DM Sans 14pt" pitchFamily="2" charset="77"/>
              </a:rPr>
              <a:t> le </a:t>
            </a:r>
            <a:r>
              <a:rPr lang="en-GB" sz="1600" b="1" dirty="0" err="1">
                <a:solidFill>
                  <a:srgbClr val="0096FF"/>
                </a:solidFill>
                <a:latin typeface="DM Sans 14pt" pitchFamily="2" charset="77"/>
              </a:rPr>
              <a:t>changement</a:t>
            </a:r>
            <a:r>
              <a:rPr lang="en-GB" sz="1600" b="1" dirty="0">
                <a:solidFill>
                  <a:srgbClr val="0096FF"/>
                </a:solidFill>
                <a:latin typeface="DM Sans 14pt" pitchFamily="2" charset="77"/>
              </a:rPr>
              <a:t> dans la </a:t>
            </a:r>
            <a:r>
              <a:rPr lang="en-GB" sz="1600" b="1" dirty="0" err="1">
                <a:solidFill>
                  <a:srgbClr val="0096FF"/>
                </a:solidFill>
                <a:latin typeface="DM Sans 14pt" pitchFamily="2" charset="77"/>
              </a:rPr>
              <a:t>région</a:t>
            </a:r>
            <a:r>
              <a:rPr lang="en-GB" sz="1600" b="1" dirty="0">
                <a:solidFill>
                  <a:srgbClr val="0096FF"/>
                </a:solidFill>
                <a:latin typeface="DM Sans 14pt" pitchFamily="2" charset="77"/>
              </a:rPr>
              <a:t> du </a:t>
            </a:r>
            <a:r>
              <a:rPr lang="en-GB" sz="1600" b="1" dirty="0" err="1">
                <a:solidFill>
                  <a:srgbClr val="0096FF"/>
                </a:solidFill>
                <a:latin typeface="DM Sans 14pt" pitchFamily="2" charset="77"/>
              </a:rPr>
              <a:t>Mékong</a:t>
            </a:r>
            <a:endParaRPr lang="en-GB" sz="1600" b="1" dirty="0">
              <a:solidFill>
                <a:srgbClr val="0096FF"/>
              </a:solidFill>
              <a:latin typeface="DM Sans 14pt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27AF0E-6B50-47B1-21DE-C311D873EAA3}"/>
              </a:ext>
            </a:extLst>
          </p:cNvPr>
          <p:cNvSpPr txBox="1"/>
          <p:nvPr/>
        </p:nvSpPr>
        <p:spPr>
          <a:xfrm>
            <a:off x="644477" y="3014873"/>
            <a:ext cx="5583617" cy="1537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La Suisse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soutient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activement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les pays du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Mékong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dans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leur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effort pour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réduire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l’écart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de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prospérité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au sein de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l’ASEAN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.</a:t>
            </a:r>
            <a:b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</a:br>
            <a:b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</a:b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Avec </a:t>
            </a:r>
            <a:r>
              <a:rPr lang="en-GB" sz="1200" b="1" dirty="0">
                <a:solidFill>
                  <a:srgbClr val="0096FF"/>
                </a:solidFill>
                <a:latin typeface="DM Sans 14pt" pitchFamily="2" charset="77"/>
              </a:rPr>
              <a:t>1,97 milliard </a:t>
            </a:r>
            <a:r>
              <a:rPr lang="en-GB" sz="1200" b="1" dirty="0" err="1">
                <a:solidFill>
                  <a:srgbClr val="0096FF"/>
                </a:solidFill>
                <a:latin typeface="DM Sans 14pt" pitchFamily="2" charset="77"/>
              </a:rPr>
              <a:t>d’USD</a:t>
            </a:r>
            <a:r>
              <a:rPr lang="en-GB" sz="1200" dirty="0">
                <a:solidFill>
                  <a:srgbClr val="0096FF"/>
                </a:solidFill>
                <a:latin typeface="DM Sans 14pt" pitchFamily="2" charset="77"/>
              </a:rPr>
              <a:t> 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investis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depuis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 </a:t>
            </a:r>
            <a:r>
              <a:rPr lang="en-GB" sz="1200" b="1" dirty="0">
                <a:solidFill>
                  <a:srgbClr val="0096FF"/>
                </a:solidFill>
                <a:latin typeface="DM Sans 14pt" pitchFamily="2" charset="77"/>
              </a:rPr>
              <a:t>1964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,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ses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programmes se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concentrent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sur le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développement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durable, la gestion des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ressources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naturelles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et la participation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citoyenne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1A56DB-D3FD-152E-AF27-F850B50F4BFE}"/>
              </a:ext>
            </a:extLst>
          </p:cNvPr>
          <p:cNvSpPr txBox="1"/>
          <p:nvPr/>
        </p:nvSpPr>
        <p:spPr>
          <a:xfrm>
            <a:off x="6580326" y="1005763"/>
            <a:ext cx="17359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 err="1">
                <a:solidFill>
                  <a:srgbClr val="0096FF"/>
                </a:solidFill>
                <a:latin typeface="DM Sans 14pt" pitchFamily="2" charset="77"/>
              </a:rPr>
              <a:t>Forêts</a:t>
            </a:r>
            <a:r>
              <a:rPr lang="en-GB" b="1" dirty="0">
                <a:solidFill>
                  <a:srgbClr val="0096FF"/>
                </a:solidFill>
                <a:latin typeface="DM Sans 14pt" pitchFamily="2" charset="77"/>
              </a:rPr>
              <a:t>:</a:t>
            </a:r>
          </a:p>
          <a:p>
            <a:br>
              <a:rPr lang="en-GB" dirty="0">
                <a:solidFill>
                  <a:srgbClr val="0096FF"/>
                </a:solidFill>
                <a:latin typeface="DM Sans 14pt" pitchFamily="2" charset="77"/>
              </a:rPr>
            </a:br>
            <a:endParaRPr lang="en-GB" b="1" dirty="0">
              <a:solidFill>
                <a:srgbClr val="0096FF"/>
              </a:solidFill>
              <a:latin typeface="DM Sans 14pt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48E0E0-B8F3-F482-6F96-BEE65B06FAB2}"/>
              </a:ext>
            </a:extLst>
          </p:cNvPr>
          <p:cNvSpPr txBox="1"/>
          <p:nvPr/>
        </p:nvSpPr>
        <p:spPr>
          <a:xfrm>
            <a:off x="6580325" y="1433107"/>
            <a:ext cx="2442769" cy="1517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Un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meilleur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contrôle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des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ressources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forestières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pour </a:t>
            </a:r>
            <a:b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</a:br>
            <a:r>
              <a:rPr lang="en-GB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1,8 million de ménages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,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ainsi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qu’une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amélioration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des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revenus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et de la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sécurité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alimentaire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pour plus de </a:t>
            </a:r>
            <a:r>
              <a:rPr lang="en-GB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100’000 petits </a:t>
            </a:r>
            <a:r>
              <a:rPr lang="en-GB" sz="1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exploitants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.</a:t>
            </a:r>
          </a:p>
        </p:txBody>
      </p:sp>
      <p:pic>
        <p:nvPicPr>
          <p:cNvPr id="18" name="Picture 17" descr="A close-up of a river&#10;&#10;AI-generated content may be incorrect.">
            <a:extLst>
              <a:ext uri="{FF2B5EF4-FFF2-40B4-BE49-F238E27FC236}">
                <a16:creationId xmlns:a16="http://schemas.microsoft.com/office/drawing/2014/main" id="{C62F46D8-D246-9082-1B04-59EA7F08A3B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rcRect l="16260" t="-19894" r="28549" b="5007"/>
          <a:stretch>
            <a:fillRect/>
          </a:stretch>
        </p:blipFill>
        <p:spPr>
          <a:xfrm>
            <a:off x="6408455" y="3550020"/>
            <a:ext cx="2596601" cy="2916000"/>
          </a:xfrm>
          <a:prstGeom prst="roundRect">
            <a:avLst>
              <a:gd name="adj" fmla="val 8594"/>
            </a:avLst>
          </a:prstGeom>
          <a:ln w="3175">
            <a:solidFill>
              <a:srgbClr val="0096FF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863F490-C698-C327-164E-0C8A96BA4F21}"/>
              </a:ext>
            </a:extLst>
          </p:cNvPr>
          <p:cNvSpPr txBox="1"/>
          <p:nvPr/>
        </p:nvSpPr>
        <p:spPr>
          <a:xfrm>
            <a:off x="6562288" y="3707961"/>
            <a:ext cx="19117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 err="1">
                <a:solidFill>
                  <a:srgbClr val="0096FF"/>
                </a:solidFill>
                <a:latin typeface="DM Sans 14pt" pitchFamily="2" charset="77"/>
              </a:rPr>
              <a:t>Mobilité</a:t>
            </a:r>
            <a:r>
              <a:rPr lang="en-GB" b="1" dirty="0">
                <a:solidFill>
                  <a:srgbClr val="0096FF"/>
                </a:solidFill>
                <a:latin typeface="DM Sans 14pt" pitchFamily="2" charset="77"/>
              </a:rPr>
              <a:t> des </a:t>
            </a:r>
            <a:r>
              <a:rPr lang="en-GB" b="1" dirty="0" err="1">
                <a:solidFill>
                  <a:srgbClr val="0096FF"/>
                </a:solidFill>
                <a:latin typeface="DM Sans 14pt" pitchFamily="2" charset="77"/>
              </a:rPr>
              <a:t>compétences</a:t>
            </a:r>
            <a:r>
              <a:rPr lang="en-GB" b="1" dirty="0">
                <a:solidFill>
                  <a:srgbClr val="0096FF"/>
                </a:solidFill>
                <a:latin typeface="DM Sans 14pt" pitchFamily="2" charset="77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0CF995-CA34-C7D2-3BE4-4072A47699DD}"/>
              </a:ext>
            </a:extLst>
          </p:cNvPr>
          <p:cNvSpPr txBox="1"/>
          <p:nvPr/>
        </p:nvSpPr>
        <p:spPr>
          <a:xfrm>
            <a:off x="6562287" y="4385677"/>
            <a:ext cx="2442769" cy="1928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150’000 </a:t>
            </a:r>
            <a:r>
              <a:rPr lang="en-GB" sz="1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travailleurs</a:t>
            </a:r>
            <a:r>
              <a:rPr lang="en-GB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migrants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 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ont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accès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à des programmes de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développement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et de reconnaissance des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compétences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,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ainsi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qu’à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des services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d’orientation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professionnelle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,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améliorant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ainsi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leur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employabilité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et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leurs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moyens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de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subsistance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550F1F-1978-743B-360C-316CA16DF6E5}"/>
              </a:ext>
            </a:extLst>
          </p:cNvPr>
          <p:cNvSpPr txBox="1"/>
          <p:nvPr/>
        </p:nvSpPr>
        <p:spPr>
          <a:xfrm>
            <a:off x="909659" y="5879108"/>
            <a:ext cx="5053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rmorant" pitchFamily="2" charset="77"/>
                <a:ea typeface="Cormorant" pitchFamily="2" charset="77"/>
                <a:cs typeface="Cormorant" pitchFamily="2" charset="77"/>
              </a:rPr>
              <a:t>Un </a:t>
            </a:r>
            <a:r>
              <a:rPr lang="en-GB" sz="2000" dirty="0" err="1">
                <a:latin typeface="Cormorant" pitchFamily="2" charset="77"/>
                <a:ea typeface="Cormorant" pitchFamily="2" charset="77"/>
                <a:cs typeface="Cormorant" pitchFamily="2" charset="77"/>
              </a:rPr>
              <a:t>partenariat</a:t>
            </a:r>
            <a:r>
              <a:rPr lang="en-GB" sz="2000" dirty="0">
                <a:latin typeface="Cormorant" pitchFamily="2" charset="77"/>
                <a:ea typeface="Cormorant" pitchFamily="2" charset="77"/>
                <a:cs typeface="Cormorant" pitchFamily="2" charset="77"/>
              </a:rPr>
              <a:t> aux </a:t>
            </a:r>
            <a:r>
              <a:rPr lang="en-GB" sz="2000" dirty="0" err="1">
                <a:latin typeface="Cormorant" pitchFamily="2" charset="77"/>
                <a:ea typeface="Cormorant" pitchFamily="2" charset="77"/>
                <a:cs typeface="Cormorant" pitchFamily="2" charset="77"/>
              </a:rPr>
              <a:t>résultats</a:t>
            </a:r>
            <a:r>
              <a:rPr lang="en-GB" sz="2000" dirty="0">
                <a:latin typeface="Cormorant" pitchFamily="2" charset="77"/>
                <a:ea typeface="Cormorant" pitchFamily="2" charset="77"/>
                <a:cs typeface="Cormorant" pitchFamily="2" charset="77"/>
              </a:rPr>
              <a:t> tangibles.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D64B5E-328A-E235-AFD4-9826D8F4D612}"/>
              </a:ext>
            </a:extLst>
          </p:cNvPr>
          <p:cNvSpPr txBox="1"/>
          <p:nvPr/>
        </p:nvSpPr>
        <p:spPr>
          <a:xfrm>
            <a:off x="644477" y="6279218"/>
            <a:ext cx="5583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60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ans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de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coopération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suisse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avec les pays du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Mékong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0FBD53-F32E-65FA-A2B2-64BE5E3112D6}"/>
              </a:ext>
            </a:extLst>
          </p:cNvPr>
          <p:cNvSpPr txBox="1"/>
          <p:nvPr/>
        </p:nvSpPr>
        <p:spPr>
          <a:xfrm>
            <a:off x="9372777" y="2319495"/>
            <a:ext cx="22518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96FF"/>
                </a:solidFill>
                <a:latin typeface="DM Sans 14pt" pitchFamily="2" charset="77"/>
              </a:rPr>
              <a:t>Gestion </a:t>
            </a:r>
            <a:r>
              <a:rPr lang="en-GB" b="1" dirty="0" err="1">
                <a:solidFill>
                  <a:srgbClr val="0096FF"/>
                </a:solidFill>
                <a:latin typeface="DM Sans 14pt" pitchFamily="2" charset="77"/>
              </a:rPr>
              <a:t>transfrontalière</a:t>
            </a:r>
            <a:r>
              <a:rPr lang="en-GB" b="1" dirty="0">
                <a:solidFill>
                  <a:srgbClr val="0096FF"/>
                </a:solidFill>
                <a:latin typeface="DM Sans 14pt" pitchFamily="2" charset="77"/>
              </a:rPr>
              <a:t> de </a:t>
            </a:r>
            <a:r>
              <a:rPr lang="en-GB" b="1" dirty="0" err="1">
                <a:solidFill>
                  <a:srgbClr val="0096FF"/>
                </a:solidFill>
                <a:latin typeface="DM Sans 14pt" pitchFamily="2" charset="77"/>
              </a:rPr>
              <a:t>l’eau</a:t>
            </a:r>
            <a:r>
              <a:rPr lang="en-GB" b="1" dirty="0">
                <a:solidFill>
                  <a:srgbClr val="0096FF"/>
                </a:solidFill>
                <a:latin typeface="DM Sans 14pt" pitchFamily="2" charset="77"/>
              </a:rPr>
              <a:t>:</a:t>
            </a:r>
            <a:endParaRPr lang="en-GB" sz="1600" b="1" dirty="0">
              <a:solidFill>
                <a:srgbClr val="0096FF"/>
              </a:solidFill>
              <a:latin typeface="DM Sans 14pt" pitchFamily="2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1DC69C-BB82-6E21-34A3-4A3B96F3745D}"/>
              </a:ext>
            </a:extLst>
          </p:cNvPr>
          <p:cNvSpPr txBox="1"/>
          <p:nvPr/>
        </p:nvSpPr>
        <p:spPr>
          <a:xfrm>
            <a:off x="9372777" y="3323133"/>
            <a:ext cx="2442769" cy="1517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La Suisse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soutient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le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Comité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du 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Mékong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, qui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favorise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la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coopération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transfrontalière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afin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d’améliorer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la gestion de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l’eau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, la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biodiversité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et les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moyens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de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subsistance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de millions de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personnes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vivant le long du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fleuve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162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3802F-511C-2746-1B7D-A4A9560C4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6C980CD-5DA5-EEFC-B97A-A25756050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668" y="1127148"/>
            <a:ext cx="6305173" cy="48221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2F4CF5-1CD8-953A-966B-DEA684BE97FE}"/>
              </a:ext>
            </a:extLst>
          </p:cNvPr>
          <p:cNvSpPr txBox="1"/>
          <p:nvPr/>
        </p:nvSpPr>
        <p:spPr>
          <a:xfrm>
            <a:off x="796398" y="1764927"/>
            <a:ext cx="6059714" cy="118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160"/>
              </a:lnSpc>
            </a:pPr>
            <a:r>
              <a:rPr lang="en-GB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" pitchFamily="2" charset="77"/>
              </a:rPr>
              <a:t>ASEAN, </a:t>
            </a:r>
            <a:r>
              <a:rPr lang="en-GB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rmorant" pitchFamily="2" charset="77"/>
              </a:rPr>
              <a:t>une</a:t>
            </a:r>
            <a:r>
              <a:rPr lang="en-GB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" pitchFamily="2" charset="77"/>
              </a:rPr>
              <a:t> puissance </a:t>
            </a:r>
            <a:r>
              <a:rPr lang="en-GB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rmorant" pitchFamily="2" charset="77"/>
              </a:rPr>
              <a:t>mondiale</a:t>
            </a:r>
            <a:endParaRPr lang="en-GB" sz="4000" dirty="0">
              <a:solidFill>
                <a:schemeClr val="tx1">
                  <a:lumMod val="85000"/>
                  <a:lumOff val="15000"/>
                </a:schemeClr>
              </a:solidFill>
              <a:latin typeface="Cormorant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C067E1-01EE-544D-5E65-1687DA6D9D7E}"/>
              </a:ext>
            </a:extLst>
          </p:cNvPr>
          <p:cNvSpPr txBox="1"/>
          <p:nvPr/>
        </p:nvSpPr>
        <p:spPr>
          <a:xfrm>
            <a:off x="796398" y="3182433"/>
            <a:ext cx="5061270" cy="251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L'Association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des nations de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l'Asie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du Sud-Est (ASEAN)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est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un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regroupement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de 10 pays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comptant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près de 680 millions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d'habitants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. La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région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est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un centre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névralgique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du commerce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mondial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et de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l'innovation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, et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constitue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le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marché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Internet à la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croissance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la plus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rapide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au monde.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Réputée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pour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sa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richesse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culturelle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et naturelle, et bien que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relativement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petite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en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superficie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,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elle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abrite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une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biodiversité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exceptionnelle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.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Néanmoins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,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l'ASEAN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est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confrontée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à des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défis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majeurs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,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notamment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le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changement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climatique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,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l’augmentation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de la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demande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énergétique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et les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disparités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économiques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entre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ses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membres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ED5436-A676-0C23-F148-E0FD07FA8D68}"/>
              </a:ext>
            </a:extLst>
          </p:cNvPr>
          <p:cNvSpPr txBox="1"/>
          <p:nvPr/>
        </p:nvSpPr>
        <p:spPr>
          <a:xfrm>
            <a:off x="796398" y="1337237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0096FF"/>
                </a:solidFill>
                <a:latin typeface="DM Sans 14pt" pitchFamily="2" charset="77"/>
              </a:rPr>
              <a:t>Pays, </a:t>
            </a:r>
            <a:r>
              <a:rPr lang="en-GB" sz="1600" b="1" dirty="0" err="1">
                <a:solidFill>
                  <a:srgbClr val="0096FF"/>
                </a:solidFill>
                <a:latin typeface="DM Sans 14pt" pitchFamily="2" charset="77"/>
              </a:rPr>
              <a:t>démographie</a:t>
            </a:r>
            <a:r>
              <a:rPr lang="en-GB" sz="1600" b="1" dirty="0">
                <a:solidFill>
                  <a:srgbClr val="0096FF"/>
                </a:solidFill>
                <a:latin typeface="DM Sans 14pt" pitchFamily="2" charset="77"/>
              </a:rPr>
              <a:t> et </a:t>
            </a:r>
            <a:r>
              <a:rPr lang="en-GB" sz="1600" b="1" dirty="0" err="1">
                <a:solidFill>
                  <a:srgbClr val="0096FF"/>
                </a:solidFill>
                <a:latin typeface="DM Sans 14pt" pitchFamily="2" charset="77"/>
              </a:rPr>
              <a:t>économie</a:t>
            </a:r>
            <a:endParaRPr lang="en-GB" sz="1600" b="1" dirty="0">
              <a:solidFill>
                <a:srgbClr val="0096FF"/>
              </a:solidFill>
              <a:latin typeface="DM Sans 14p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5432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1A6D64BB-DEAD-6697-5E77-3363276DA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099493"/>
            <a:ext cx="7772400" cy="33751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ECDEE0-8CCE-A8DC-38D7-FCD5D41F8559}"/>
              </a:ext>
            </a:extLst>
          </p:cNvPr>
          <p:cNvSpPr txBox="1"/>
          <p:nvPr/>
        </p:nvSpPr>
        <p:spPr>
          <a:xfrm>
            <a:off x="2387134" y="938610"/>
            <a:ext cx="7425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" pitchFamily="2" charset="77"/>
              </a:rPr>
              <a:t>Un point </a:t>
            </a:r>
            <a:r>
              <a:rPr lang="en-GB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rmorant" pitchFamily="2" charset="77"/>
              </a:rPr>
              <a:t>névralgique</a:t>
            </a:r>
            <a:r>
              <a:rPr lang="en-GB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" pitchFamily="2" charset="77"/>
              </a:rPr>
              <a:t> </a:t>
            </a:r>
            <a:r>
              <a:rPr lang="en-GB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rmorant" pitchFamily="2" charset="77"/>
              </a:rPr>
              <a:t>mondial</a:t>
            </a:r>
            <a:endParaRPr lang="en-GB" sz="4000" dirty="0">
              <a:solidFill>
                <a:schemeClr val="tx1">
                  <a:lumMod val="85000"/>
                  <a:lumOff val="15000"/>
                </a:schemeClr>
              </a:solidFill>
              <a:latin typeface="Cormorant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0FD297-778B-FC4B-CB0E-83E10E6EED73}"/>
              </a:ext>
            </a:extLst>
          </p:cNvPr>
          <p:cNvSpPr txBox="1"/>
          <p:nvPr/>
        </p:nvSpPr>
        <p:spPr>
          <a:xfrm>
            <a:off x="1700561" y="618528"/>
            <a:ext cx="87908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 err="1">
                <a:solidFill>
                  <a:srgbClr val="0096FF"/>
                </a:solidFill>
                <a:latin typeface="DM Sans 14pt" pitchFamily="2" charset="77"/>
              </a:rPr>
              <a:t>Diversité</a:t>
            </a:r>
            <a:r>
              <a:rPr lang="en-GB" sz="1600" b="1" dirty="0">
                <a:solidFill>
                  <a:srgbClr val="0096FF"/>
                </a:solidFill>
                <a:latin typeface="DM Sans 14pt" pitchFamily="2" charset="77"/>
              </a:rPr>
              <a:t> </a:t>
            </a:r>
            <a:r>
              <a:rPr lang="en-GB" sz="1600" b="1" dirty="0" err="1">
                <a:solidFill>
                  <a:srgbClr val="0096FF"/>
                </a:solidFill>
                <a:latin typeface="DM Sans 14pt" pitchFamily="2" charset="77"/>
              </a:rPr>
              <a:t>culturelle</a:t>
            </a:r>
            <a:r>
              <a:rPr lang="en-GB" sz="1600" b="1" dirty="0">
                <a:solidFill>
                  <a:srgbClr val="0096FF"/>
                </a:solidFill>
                <a:latin typeface="DM Sans 14pt" pitchFamily="2" charset="77"/>
              </a:rPr>
              <a:t>, </a:t>
            </a:r>
            <a:r>
              <a:rPr lang="en-GB" sz="1600" b="1" dirty="0" err="1">
                <a:solidFill>
                  <a:srgbClr val="0096FF"/>
                </a:solidFill>
                <a:latin typeface="DM Sans 14pt" pitchFamily="2" charset="77"/>
              </a:rPr>
              <a:t>croissance</a:t>
            </a:r>
            <a:r>
              <a:rPr lang="en-GB" sz="1600" b="1" dirty="0">
                <a:solidFill>
                  <a:srgbClr val="0096FF"/>
                </a:solidFill>
                <a:latin typeface="DM Sans 14pt" pitchFamily="2" charset="77"/>
              </a:rPr>
              <a:t> </a:t>
            </a:r>
            <a:r>
              <a:rPr lang="en-GB" sz="1600" b="1" dirty="0" err="1">
                <a:solidFill>
                  <a:srgbClr val="0096FF"/>
                </a:solidFill>
                <a:latin typeface="DM Sans 14pt" pitchFamily="2" charset="77"/>
              </a:rPr>
              <a:t>économique</a:t>
            </a:r>
            <a:r>
              <a:rPr lang="en-GB" sz="1600" b="1" dirty="0">
                <a:solidFill>
                  <a:srgbClr val="0096FF"/>
                </a:solidFill>
                <a:latin typeface="DM Sans 14pt" pitchFamily="2" charset="77"/>
              </a:rPr>
              <a:t> et </a:t>
            </a:r>
            <a:r>
              <a:rPr lang="en-GB" sz="1600" b="1" dirty="0" err="1">
                <a:solidFill>
                  <a:srgbClr val="0096FF"/>
                </a:solidFill>
                <a:latin typeface="DM Sans 14pt" pitchFamily="2" charset="77"/>
              </a:rPr>
              <a:t>défis</a:t>
            </a:r>
            <a:r>
              <a:rPr lang="en-GB" sz="1600" b="1" dirty="0">
                <a:solidFill>
                  <a:srgbClr val="0096FF"/>
                </a:solidFill>
                <a:latin typeface="DM Sans 14pt" pitchFamily="2" charset="77"/>
              </a:rPr>
              <a:t> </a:t>
            </a:r>
            <a:r>
              <a:rPr lang="en-GB" sz="1600" b="1" dirty="0" err="1">
                <a:solidFill>
                  <a:srgbClr val="0096FF"/>
                </a:solidFill>
                <a:latin typeface="DM Sans 14pt" pitchFamily="2" charset="77"/>
              </a:rPr>
              <a:t>environnementaux</a:t>
            </a:r>
            <a:endParaRPr lang="en-GB" sz="1600" b="1" dirty="0">
              <a:solidFill>
                <a:srgbClr val="0096FF"/>
              </a:solidFill>
              <a:latin typeface="DM Sans 14pt" pitchFamily="2" charset="7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A5C4931-295D-E519-13BD-158F224319F0}"/>
              </a:ext>
            </a:extLst>
          </p:cNvPr>
          <p:cNvSpPr txBox="1"/>
          <p:nvPr/>
        </p:nvSpPr>
        <p:spPr>
          <a:xfrm>
            <a:off x="-1419367" y="6141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D4A5CFB-0412-904E-5934-C8B4AA83EE47}"/>
              </a:ext>
            </a:extLst>
          </p:cNvPr>
          <p:cNvSpPr txBox="1"/>
          <p:nvPr/>
        </p:nvSpPr>
        <p:spPr>
          <a:xfrm>
            <a:off x="15640334" y="-3684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F3954C5-190C-80F1-40F7-75620A3709A9}"/>
              </a:ext>
            </a:extLst>
          </p:cNvPr>
          <p:cNvSpPr/>
          <p:nvPr/>
        </p:nvSpPr>
        <p:spPr>
          <a:xfrm>
            <a:off x="486535" y="1747319"/>
            <a:ext cx="11436879" cy="3974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9" name="Picture 68" descr="A white and blue background with a triangle&#10;&#10;AI-generated content may be incorrect.">
            <a:extLst>
              <a:ext uri="{FF2B5EF4-FFF2-40B4-BE49-F238E27FC236}">
                <a16:creationId xmlns:a16="http://schemas.microsoft.com/office/drawing/2014/main" id="{D7A4522D-AF11-1D07-01E1-F60C5989C5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060" t="100" r="11825" b="10540"/>
          <a:stretch>
            <a:fillRect/>
          </a:stretch>
        </p:blipFill>
        <p:spPr>
          <a:xfrm>
            <a:off x="486535" y="1975542"/>
            <a:ext cx="2700000" cy="4078800"/>
          </a:xfrm>
          <a:prstGeom prst="roundRect">
            <a:avLst>
              <a:gd name="adj" fmla="val 5731"/>
            </a:avLst>
          </a:prstGeom>
          <a:ln w="3175">
            <a:solidFill>
              <a:schemeClr val="bg2">
                <a:lumMod val="90000"/>
              </a:schemeClr>
            </a:solidFill>
          </a:ln>
        </p:spPr>
      </p:pic>
      <p:pic>
        <p:nvPicPr>
          <p:cNvPr id="67" name="Picture 66" descr="A white background with a drawing of two branches&#10;&#10;AI-generated content may be incorrect.">
            <a:extLst>
              <a:ext uri="{FF2B5EF4-FFF2-40B4-BE49-F238E27FC236}">
                <a16:creationId xmlns:a16="http://schemas.microsoft.com/office/drawing/2014/main" id="{C62A5CF4-7041-90C8-E5EB-6D2425869DB0}"/>
              </a:ext>
            </a:extLst>
          </p:cNvPr>
          <p:cNvPicPr>
            <a:picLocks/>
          </p:cNvPicPr>
          <p:nvPr/>
        </p:nvPicPr>
        <p:blipFill>
          <a:blip r:embed="rId5"/>
          <a:srcRect l="6307" t="1048" r="9423" b="4049"/>
          <a:stretch>
            <a:fillRect/>
          </a:stretch>
        </p:blipFill>
        <p:spPr>
          <a:xfrm>
            <a:off x="3347583" y="1975542"/>
            <a:ext cx="2700000" cy="4078800"/>
          </a:xfrm>
          <a:prstGeom prst="roundRect">
            <a:avLst>
              <a:gd name="adj" fmla="val 6042"/>
            </a:avLst>
          </a:prstGeom>
          <a:ln w="3175">
            <a:solidFill>
              <a:schemeClr val="bg2">
                <a:lumMod val="90000"/>
              </a:schemeClr>
            </a:solidFill>
          </a:ln>
        </p:spPr>
      </p:pic>
      <p:pic>
        <p:nvPicPr>
          <p:cNvPr id="48" name="Picture 47" descr="A white background with blue lines&#10;&#10;AI-generated content may be incorrect.">
            <a:extLst>
              <a:ext uri="{FF2B5EF4-FFF2-40B4-BE49-F238E27FC236}">
                <a16:creationId xmlns:a16="http://schemas.microsoft.com/office/drawing/2014/main" id="{BECEA629-4C67-99F7-18CE-CEA2556413D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2770" t="1107" r="45628" b="1107"/>
          <a:stretch>
            <a:fillRect/>
          </a:stretch>
        </p:blipFill>
        <p:spPr>
          <a:xfrm>
            <a:off x="6228741" y="1975542"/>
            <a:ext cx="2698595" cy="4079062"/>
          </a:xfrm>
          <a:prstGeom prst="roundRect">
            <a:avLst>
              <a:gd name="adj" fmla="val 5545"/>
            </a:avLst>
          </a:prstGeom>
          <a:ln w="3175">
            <a:solidFill>
              <a:schemeClr val="bg2">
                <a:lumMod val="90000"/>
              </a:schemeClr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23E0D20-50D9-97EA-EFAF-4A96EA0C4CB2}"/>
              </a:ext>
            </a:extLst>
          </p:cNvPr>
          <p:cNvSpPr txBox="1"/>
          <p:nvPr/>
        </p:nvSpPr>
        <p:spPr>
          <a:xfrm>
            <a:off x="487238" y="2203368"/>
            <a:ext cx="269859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 b="1" dirty="0" err="1">
                <a:solidFill>
                  <a:srgbClr val="0096FF"/>
                </a:solidFill>
                <a:latin typeface="DM Sans 14pt" pitchFamily="2" charset="77"/>
              </a:rPr>
              <a:t>Diversité</a:t>
            </a:r>
            <a:r>
              <a:rPr lang="en-GB" sz="1100" b="1" dirty="0">
                <a:solidFill>
                  <a:srgbClr val="0096FF"/>
                </a:solidFill>
                <a:latin typeface="DM Sans 14pt" pitchFamily="2" charset="77"/>
              </a:rPr>
              <a:t> </a:t>
            </a:r>
            <a:r>
              <a:rPr lang="en-GB" sz="1100" b="1" dirty="0" err="1">
                <a:solidFill>
                  <a:srgbClr val="0096FF"/>
                </a:solidFill>
                <a:latin typeface="DM Sans 14pt" pitchFamily="2" charset="77"/>
              </a:rPr>
              <a:t>culturelle</a:t>
            </a:r>
            <a:endParaRPr lang="en-GB" sz="1100" b="1" dirty="0">
              <a:solidFill>
                <a:srgbClr val="0096FF"/>
              </a:solidFill>
              <a:latin typeface="DM Sans 14pt" pitchFamily="2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99782A-33E4-E8CF-370D-B94EDCE800F2}"/>
              </a:ext>
            </a:extLst>
          </p:cNvPr>
          <p:cNvSpPr txBox="1"/>
          <p:nvPr/>
        </p:nvSpPr>
        <p:spPr>
          <a:xfrm>
            <a:off x="487237" y="2458685"/>
            <a:ext cx="26985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rmorant" pitchFamily="2" charset="77"/>
                <a:ea typeface="Cormorant" pitchFamily="2" charset="77"/>
                <a:cs typeface="Cormorant" pitchFamily="2" charset="77"/>
              </a:rPr>
              <a:t>Une </a:t>
            </a:r>
            <a:r>
              <a:rPr lang="en-GB" dirty="0" err="1">
                <a:latin typeface="Cormorant" pitchFamily="2" charset="77"/>
                <a:ea typeface="Cormorant" pitchFamily="2" charset="77"/>
                <a:cs typeface="Cormorant" pitchFamily="2" charset="77"/>
              </a:rPr>
              <a:t>mosaïque</a:t>
            </a:r>
            <a:r>
              <a:rPr lang="en-GB" dirty="0">
                <a:latin typeface="Cormorant" pitchFamily="2" charset="77"/>
                <a:ea typeface="Cormorant" pitchFamily="2" charset="77"/>
                <a:cs typeface="Cormorant" pitchFamily="2" charset="77"/>
              </a:rPr>
              <a:t> de </a:t>
            </a:r>
            <a:r>
              <a:rPr lang="en-GB" dirty="0" err="1">
                <a:latin typeface="Cormorant" pitchFamily="2" charset="77"/>
                <a:ea typeface="Cormorant" pitchFamily="2" charset="77"/>
                <a:cs typeface="Cormorant" pitchFamily="2" charset="77"/>
              </a:rPr>
              <a:t>langues</a:t>
            </a:r>
            <a:r>
              <a:rPr lang="en-GB" dirty="0">
                <a:latin typeface="Cormorant" pitchFamily="2" charset="77"/>
                <a:ea typeface="Cormorant" pitchFamily="2" charset="77"/>
                <a:cs typeface="Cormorant" pitchFamily="2" charset="77"/>
              </a:rPr>
              <a:t> </a:t>
            </a:r>
            <a:br>
              <a:rPr lang="en-GB" dirty="0">
                <a:latin typeface="Cormorant" pitchFamily="2" charset="77"/>
                <a:ea typeface="Cormorant" pitchFamily="2" charset="77"/>
                <a:cs typeface="Cormorant" pitchFamily="2" charset="77"/>
              </a:rPr>
            </a:br>
            <a:r>
              <a:rPr lang="en-GB" dirty="0">
                <a:latin typeface="Cormorant" pitchFamily="2" charset="77"/>
                <a:ea typeface="Cormorant" pitchFamily="2" charset="77"/>
                <a:cs typeface="Cormorant" pitchFamily="2" charset="77"/>
              </a:rPr>
              <a:t>et de cultures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E13EB8-12CC-FB5E-FA53-9FDF7FFB2F3F}"/>
              </a:ext>
            </a:extLst>
          </p:cNvPr>
          <p:cNvSpPr txBox="1"/>
          <p:nvPr/>
        </p:nvSpPr>
        <p:spPr>
          <a:xfrm>
            <a:off x="487238" y="4185274"/>
            <a:ext cx="269859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100" b="1" dirty="0">
                <a:solidFill>
                  <a:srgbClr val="0096FF"/>
                </a:solidFill>
                <a:latin typeface="DM Sans 14pt" pitchFamily="2" charset="77"/>
              </a:rPr>
              <a:t>1’200+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D335FE-D708-5373-313F-B5DD66267480}"/>
              </a:ext>
            </a:extLst>
          </p:cNvPr>
          <p:cNvSpPr txBox="1"/>
          <p:nvPr/>
        </p:nvSpPr>
        <p:spPr>
          <a:xfrm>
            <a:off x="451924" y="5089291"/>
            <a:ext cx="2769223" cy="746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L’ASEAN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abrite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une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richesse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culturelle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inégalée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, avec plus de </a:t>
            </a:r>
            <a:r>
              <a:rPr lang="en-GB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1,200 </a:t>
            </a:r>
            <a:r>
              <a:rPr lang="en-GB" sz="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langues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 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parlées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quotidiennement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,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reflétant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la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diversité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et le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dynamisme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de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ses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communautés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97B119-89F9-1328-4A71-0215124B783A}"/>
              </a:ext>
            </a:extLst>
          </p:cNvPr>
          <p:cNvSpPr txBox="1"/>
          <p:nvPr/>
        </p:nvSpPr>
        <p:spPr>
          <a:xfrm>
            <a:off x="487238" y="4507590"/>
            <a:ext cx="269859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langues</a:t>
            </a:r>
            <a:endParaRPr lang="en-GB" sz="1200" b="1" dirty="0">
              <a:solidFill>
                <a:schemeClr val="tx1">
                  <a:lumMod val="50000"/>
                  <a:lumOff val="50000"/>
                </a:schemeClr>
              </a:solidFill>
              <a:latin typeface="DM Sans 14pt" pitchFamily="2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C9E104-7797-54F4-E5EA-1D1DF8732459}"/>
              </a:ext>
            </a:extLst>
          </p:cNvPr>
          <p:cNvSpPr txBox="1"/>
          <p:nvPr/>
        </p:nvSpPr>
        <p:spPr>
          <a:xfrm>
            <a:off x="3348286" y="2203368"/>
            <a:ext cx="269859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 b="1" dirty="0" err="1">
                <a:solidFill>
                  <a:srgbClr val="0096FF"/>
                </a:solidFill>
                <a:latin typeface="DM Sans 14pt" pitchFamily="2" charset="77"/>
              </a:rPr>
              <a:t>Biodiversité</a:t>
            </a:r>
            <a:endParaRPr lang="en-GB" sz="1100" b="1" dirty="0">
              <a:solidFill>
                <a:srgbClr val="0096FF"/>
              </a:solidFill>
              <a:latin typeface="DM Sans 14pt" pitchFamily="2" charset="7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4C0C40-6210-C382-B049-68DBD27CEA12}"/>
              </a:ext>
            </a:extLst>
          </p:cNvPr>
          <p:cNvSpPr txBox="1"/>
          <p:nvPr/>
        </p:nvSpPr>
        <p:spPr>
          <a:xfrm>
            <a:off x="3348285" y="2458685"/>
            <a:ext cx="26985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 err="1">
                <a:latin typeface="Cormorant" pitchFamily="2" charset="77"/>
                <a:ea typeface="Cormorant" pitchFamily="2" charset="77"/>
                <a:cs typeface="Cormorant" pitchFamily="2" charset="77"/>
              </a:rPr>
              <a:t>Ecosystèmes</a:t>
            </a:r>
            <a:r>
              <a:rPr lang="en-GB" dirty="0">
                <a:latin typeface="Cormorant" pitchFamily="2" charset="77"/>
                <a:ea typeface="Cormorant" pitchFamily="2" charset="77"/>
                <a:cs typeface="Cormorant" pitchFamily="2" charset="77"/>
              </a:rPr>
              <a:t> </a:t>
            </a:r>
            <a:br>
              <a:rPr lang="en-GB" dirty="0">
                <a:latin typeface="Cormorant" pitchFamily="2" charset="77"/>
                <a:ea typeface="Cormorant" pitchFamily="2" charset="77"/>
                <a:cs typeface="Cormorant" pitchFamily="2" charset="77"/>
              </a:rPr>
            </a:br>
            <a:r>
              <a:rPr lang="en-GB" dirty="0" err="1">
                <a:latin typeface="Cormorant" pitchFamily="2" charset="77"/>
                <a:ea typeface="Cormorant" pitchFamily="2" charset="77"/>
                <a:cs typeface="Cormorant" pitchFamily="2" charset="77"/>
              </a:rPr>
              <a:t>d’importance</a:t>
            </a:r>
            <a:r>
              <a:rPr lang="en-GB" dirty="0">
                <a:latin typeface="Cormorant" pitchFamily="2" charset="77"/>
                <a:ea typeface="Cormorant" pitchFamily="2" charset="77"/>
                <a:cs typeface="Cormorant" pitchFamily="2" charset="77"/>
              </a:rPr>
              <a:t> </a:t>
            </a:r>
            <a:r>
              <a:rPr lang="en-GB" dirty="0" err="1">
                <a:latin typeface="Cormorant" pitchFamily="2" charset="77"/>
                <a:ea typeface="Cormorant" pitchFamily="2" charset="77"/>
                <a:cs typeface="Cormorant" pitchFamily="2" charset="77"/>
              </a:rPr>
              <a:t>mondiale</a:t>
            </a:r>
            <a:endParaRPr lang="en-GB" dirty="0">
              <a:latin typeface="Cormorant" pitchFamily="2" charset="77"/>
              <a:ea typeface="Cormorant" pitchFamily="2" charset="77"/>
              <a:cs typeface="Cormorant" pitchFamily="2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F4359C-A70E-40BC-8B4E-50D88C848556}"/>
              </a:ext>
            </a:extLst>
          </p:cNvPr>
          <p:cNvSpPr txBox="1"/>
          <p:nvPr/>
        </p:nvSpPr>
        <p:spPr>
          <a:xfrm>
            <a:off x="3348286" y="4185274"/>
            <a:ext cx="269859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100" b="1" dirty="0">
                <a:solidFill>
                  <a:srgbClr val="0096FF"/>
                </a:solidFill>
                <a:latin typeface="DM Sans 14pt" pitchFamily="2" charset="77"/>
              </a:rPr>
              <a:t>18%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9556D7-F9B5-37D4-D360-37B902962DF8}"/>
              </a:ext>
            </a:extLst>
          </p:cNvPr>
          <p:cNvSpPr txBox="1"/>
          <p:nvPr/>
        </p:nvSpPr>
        <p:spPr>
          <a:xfrm>
            <a:off x="3312972" y="5089291"/>
            <a:ext cx="2769223" cy="913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Bien que la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région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ne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couvre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que 3 % de la surface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terrestre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mondiale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,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elle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abrite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18 % de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toutes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les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espèces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végétales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et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animales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connues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et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est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reconnue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internationalement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comme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un haut lieu </a:t>
            </a:r>
          </a:p>
          <a:p>
            <a:pPr algn="ctr">
              <a:lnSpc>
                <a:spcPts val="1260"/>
              </a:lnSpc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de la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biodiversité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D10356F-724D-B18C-BAE6-6791F0E64ABD}"/>
              </a:ext>
            </a:extLst>
          </p:cNvPr>
          <p:cNvSpPr txBox="1"/>
          <p:nvPr/>
        </p:nvSpPr>
        <p:spPr>
          <a:xfrm>
            <a:off x="3534976" y="4507590"/>
            <a:ext cx="23252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des </a:t>
            </a:r>
            <a:r>
              <a:rPr lang="en-GB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espèces</a:t>
            </a:r>
            <a:r>
              <a:rPr lang="en-GB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connues</a:t>
            </a:r>
            <a:r>
              <a:rPr lang="en-GB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dans le monde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10FFC22-0CBA-CAA1-1C6C-67074B94C2B2}"/>
              </a:ext>
            </a:extLst>
          </p:cNvPr>
          <p:cNvSpPr txBox="1"/>
          <p:nvPr/>
        </p:nvSpPr>
        <p:spPr>
          <a:xfrm>
            <a:off x="6228741" y="2203368"/>
            <a:ext cx="269859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 b="1" dirty="0" err="1">
                <a:solidFill>
                  <a:srgbClr val="0096FF"/>
                </a:solidFill>
                <a:latin typeface="DM Sans 14pt" pitchFamily="2" charset="77"/>
              </a:rPr>
              <a:t>Croissance</a:t>
            </a:r>
            <a:r>
              <a:rPr lang="en-GB" sz="1100" b="1" dirty="0">
                <a:solidFill>
                  <a:srgbClr val="0096FF"/>
                </a:solidFill>
                <a:latin typeface="DM Sans 14pt" pitchFamily="2" charset="77"/>
              </a:rPr>
              <a:t> </a:t>
            </a:r>
            <a:r>
              <a:rPr lang="en-GB" sz="1100" b="1" dirty="0" err="1">
                <a:solidFill>
                  <a:srgbClr val="0096FF"/>
                </a:solidFill>
                <a:latin typeface="DM Sans 14pt" pitchFamily="2" charset="77"/>
              </a:rPr>
              <a:t>économique</a:t>
            </a:r>
            <a:endParaRPr lang="en-GB" sz="1100" b="1" dirty="0">
              <a:solidFill>
                <a:srgbClr val="0096FF"/>
              </a:solidFill>
              <a:latin typeface="DM Sans 14pt" pitchFamily="2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2B1A16C-D723-5894-6573-AEEB7F37AAB8}"/>
              </a:ext>
            </a:extLst>
          </p:cNvPr>
          <p:cNvSpPr txBox="1"/>
          <p:nvPr/>
        </p:nvSpPr>
        <p:spPr>
          <a:xfrm>
            <a:off x="6228740" y="2458685"/>
            <a:ext cx="26985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rmorant" pitchFamily="2" charset="77"/>
                <a:ea typeface="Cormorant" pitchFamily="2" charset="77"/>
                <a:cs typeface="Cormorant" pitchFamily="2" charset="77"/>
              </a:rPr>
              <a:t>Une </a:t>
            </a:r>
            <a:r>
              <a:rPr lang="en-GB" dirty="0" err="1">
                <a:latin typeface="Cormorant" pitchFamily="2" charset="77"/>
                <a:ea typeface="Cormorant" pitchFamily="2" charset="77"/>
                <a:cs typeface="Cormorant" pitchFamily="2" charset="77"/>
              </a:rPr>
              <a:t>région</a:t>
            </a:r>
            <a:r>
              <a:rPr lang="en-GB" dirty="0">
                <a:latin typeface="Cormorant" pitchFamily="2" charset="77"/>
                <a:ea typeface="Cormorant" pitchFamily="2" charset="77"/>
                <a:cs typeface="Cormorant" pitchFamily="2" charset="77"/>
              </a:rPr>
              <a:t> </a:t>
            </a:r>
            <a:r>
              <a:rPr lang="en-GB" dirty="0" err="1">
                <a:latin typeface="Cormorant" pitchFamily="2" charset="77"/>
                <a:ea typeface="Cormorant" pitchFamily="2" charset="77"/>
                <a:cs typeface="Cormorant" pitchFamily="2" charset="77"/>
              </a:rPr>
              <a:t>en</a:t>
            </a:r>
            <a:r>
              <a:rPr lang="en-GB" dirty="0">
                <a:latin typeface="Cormorant" pitchFamily="2" charset="77"/>
                <a:ea typeface="Cormorant" pitchFamily="2" charset="77"/>
                <a:cs typeface="Cormorant" pitchFamily="2" charset="77"/>
              </a:rPr>
              <a:t> plein </a:t>
            </a:r>
            <a:r>
              <a:rPr lang="en-GB" dirty="0" err="1">
                <a:latin typeface="Cormorant" pitchFamily="2" charset="77"/>
                <a:ea typeface="Cormorant" pitchFamily="2" charset="77"/>
                <a:cs typeface="Cormorant" pitchFamily="2" charset="77"/>
              </a:rPr>
              <a:t>essor</a:t>
            </a:r>
            <a:endParaRPr lang="en-GB" dirty="0">
              <a:latin typeface="Cormorant" pitchFamily="2" charset="77"/>
              <a:ea typeface="Cormorant" pitchFamily="2" charset="77"/>
              <a:cs typeface="Cormorant" pitchFamily="2" charset="7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97C77E2-B2DC-48D7-E04D-E4D0B6E161FE}"/>
              </a:ext>
            </a:extLst>
          </p:cNvPr>
          <p:cNvSpPr txBox="1"/>
          <p:nvPr/>
        </p:nvSpPr>
        <p:spPr>
          <a:xfrm>
            <a:off x="6228741" y="4185274"/>
            <a:ext cx="269859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100" b="1" dirty="0">
                <a:solidFill>
                  <a:srgbClr val="0096FF"/>
                </a:solidFill>
                <a:latin typeface="DM Sans 14pt" pitchFamily="2" charset="77"/>
              </a:rPr>
              <a:t>5.3%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7871E8-5BD6-3E33-0BEB-3E127CE4DE10}"/>
              </a:ext>
            </a:extLst>
          </p:cNvPr>
          <p:cNvSpPr txBox="1"/>
          <p:nvPr/>
        </p:nvSpPr>
        <p:spPr>
          <a:xfrm>
            <a:off x="6228740" y="5089291"/>
            <a:ext cx="2698596" cy="413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GB" sz="8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 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Ensemble, les pays de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l’ASEAN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forment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la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cinquième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plus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grande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économie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du monde.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366ECD-B316-0528-9FC7-B3EE12A8E751}"/>
              </a:ext>
            </a:extLst>
          </p:cNvPr>
          <p:cNvSpPr txBox="1"/>
          <p:nvPr/>
        </p:nvSpPr>
        <p:spPr>
          <a:xfrm>
            <a:off x="6415431" y="4507590"/>
            <a:ext cx="23252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de </a:t>
            </a:r>
            <a:r>
              <a:rPr lang="en-GB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croissance</a:t>
            </a:r>
            <a:r>
              <a:rPr lang="en-GB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au </a:t>
            </a:r>
            <a:r>
              <a:rPr lang="en-GB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cours</a:t>
            </a:r>
            <a:r>
              <a:rPr lang="en-GB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de </a:t>
            </a:r>
            <a:br>
              <a:rPr lang="en-GB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</a:br>
            <a:r>
              <a:rPr lang="en-GB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la </a:t>
            </a:r>
            <a:r>
              <a:rPr lang="en-GB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dernière</a:t>
            </a:r>
            <a:r>
              <a:rPr lang="en-GB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décennie</a:t>
            </a:r>
            <a:endParaRPr lang="en-GB" sz="1200" b="1" dirty="0">
              <a:solidFill>
                <a:schemeClr val="tx1">
                  <a:lumMod val="50000"/>
                  <a:lumOff val="50000"/>
                </a:schemeClr>
              </a:solidFill>
              <a:latin typeface="DM Sans 14pt" pitchFamily="2" charset="77"/>
            </a:endParaRPr>
          </a:p>
        </p:txBody>
      </p:sp>
      <p:pic>
        <p:nvPicPr>
          <p:cNvPr id="61" name="Graphic 60">
            <a:extLst>
              <a:ext uri="{FF2B5EF4-FFF2-40B4-BE49-F238E27FC236}">
                <a16:creationId xmlns:a16="http://schemas.microsoft.com/office/drawing/2014/main" id="{853D481C-9A4D-FADD-1952-ED35FCA558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06893" y="3447947"/>
            <a:ext cx="542290" cy="610076"/>
          </a:xfrm>
          <a:prstGeom prst="rect">
            <a:avLst/>
          </a:prstGeom>
        </p:spPr>
      </p:pic>
      <p:pic>
        <p:nvPicPr>
          <p:cNvPr id="59" name="Picture 58" descr="A white background with trees&#10;&#10;AI-generated content may be incorrect.">
            <a:extLst>
              <a:ext uri="{FF2B5EF4-FFF2-40B4-BE49-F238E27FC236}">
                <a16:creationId xmlns:a16="http://schemas.microsoft.com/office/drawing/2014/main" id="{DF6D79FD-22CA-FB82-7E92-B04BAE2E7D1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0338" t="1014" r="21950" b="22740"/>
          <a:stretch>
            <a:fillRect/>
          </a:stretch>
        </p:blipFill>
        <p:spPr>
          <a:xfrm>
            <a:off x="9101881" y="1975542"/>
            <a:ext cx="2700000" cy="4078800"/>
          </a:xfrm>
          <a:prstGeom prst="roundRect">
            <a:avLst>
              <a:gd name="adj" fmla="val 5378"/>
            </a:avLst>
          </a:prstGeom>
          <a:ln w="3175">
            <a:solidFill>
              <a:schemeClr val="bg2">
                <a:lumMod val="90000"/>
              </a:schemeClr>
            </a:solidFill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88AEADB-7237-2174-94A8-7882604BC923}"/>
              </a:ext>
            </a:extLst>
          </p:cNvPr>
          <p:cNvSpPr txBox="1"/>
          <p:nvPr/>
        </p:nvSpPr>
        <p:spPr>
          <a:xfrm>
            <a:off x="9102584" y="2203368"/>
            <a:ext cx="2698595" cy="26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40"/>
              </a:lnSpc>
              <a:buNone/>
            </a:pPr>
            <a:r>
              <a:rPr lang="en-GB" sz="1100" b="1" dirty="0" err="1">
                <a:solidFill>
                  <a:srgbClr val="0096FF"/>
                </a:solidFill>
                <a:latin typeface="DM Sans 14pt" pitchFamily="2" charset="77"/>
              </a:rPr>
              <a:t>Démographie</a:t>
            </a:r>
            <a:endParaRPr lang="en-GB" sz="1100" b="1" dirty="0">
              <a:solidFill>
                <a:srgbClr val="0096FF"/>
              </a:solidFill>
              <a:latin typeface="DM Sans 14pt" pitchFamily="2" charset="7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C85AB6-AD54-0265-B733-DE31640E0491}"/>
              </a:ext>
            </a:extLst>
          </p:cNvPr>
          <p:cNvSpPr txBox="1"/>
          <p:nvPr/>
        </p:nvSpPr>
        <p:spPr>
          <a:xfrm>
            <a:off x="9102583" y="2458685"/>
            <a:ext cx="26985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rmorant" pitchFamily="2" charset="77"/>
                <a:ea typeface="Cormorant" pitchFamily="2" charset="77"/>
                <a:cs typeface="Cormorant" pitchFamily="2" charset="77"/>
              </a:rPr>
              <a:t>Un </a:t>
            </a:r>
            <a:r>
              <a:rPr lang="en-GB" dirty="0" err="1">
                <a:latin typeface="Cormorant" pitchFamily="2" charset="77"/>
                <a:ea typeface="Cormorant" pitchFamily="2" charset="77"/>
                <a:cs typeface="Cormorant" pitchFamily="2" charset="77"/>
              </a:rPr>
              <a:t>moteur</a:t>
            </a:r>
            <a:r>
              <a:rPr lang="en-GB" dirty="0">
                <a:latin typeface="Cormorant" pitchFamily="2" charset="77"/>
                <a:ea typeface="Cormorant" pitchFamily="2" charset="77"/>
                <a:cs typeface="Cormorant" pitchFamily="2" charset="77"/>
              </a:rPr>
              <a:t> de </a:t>
            </a:r>
            <a:r>
              <a:rPr lang="en-GB" dirty="0" err="1">
                <a:latin typeface="Cormorant" pitchFamily="2" charset="77"/>
                <a:ea typeface="Cormorant" pitchFamily="2" charset="77"/>
                <a:cs typeface="Cormorant" pitchFamily="2" charset="77"/>
              </a:rPr>
              <a:t>changement</a:t>
            </a:r>
            <a:endParaRPr lang="en-GB" dirty="0">
              <a:latin typeface="Cormorant" pitchFamily="2" charset="77"/>
              <a:ea typeface="Cormorant" pitchFamily="2" charset="77"/>
              <a:cs typeface="Cormorant" pitchFamily="2" charset="7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2242302-0EF8-E90E-ABF1-9B8D1E1EC567}"/>
              </a:ext>
            </a:extLst>
          </p:cNvPr>
          <p:cNvSpPr txBox="1"/>
          <p:nvPr/>
        </p:nvSpPr>
        <p:spPr>
          <a:xfrm>
            <a:off x="9102584" y="4185274"/>
            <a:ext cx="269859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100" b="1" dirty="0">
                <a:solidFill>
                  <a:srgbClr val="0096FF"/>
                </a:solidFill>
                <a:latin typeface="DM Sans 14pt" pitchFamily="2" charset="77"/>
              </a:rPr>
              <a:t>213 </a:t>
            </a:r>
            <a:r>
              <a:rPr lang="en-GB" sz="2100" b="1" dirty="0" err="1">
                <a:solidFill>
                  <a:srgbClr val="0096FF"/>
                </a:solidFill>
                <a:latin typeface="DM Sans 14pt" pitchFamily="2" charset="77"/>
              </a:rPr>
              <a:t>Milionen</a:t>
            </a:r>
            <a:endParaRPr lang="en-GB" sz="2100" b="1" dirty="0">
              <a:solidFill>
                <a:srgbClr val="0096FF"/>
              </a:solidFill>
              <a:latin typeface="DM Sans 14pt" pitchFamily="2" charset="7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BCB9D6B-DF67-3EE4-466B-6AEB15C358BC}"/>
              </a:ext>
            </a:extLst>
          </p:cNvPr>
          <p:cNvSpPr txBox="1"/>
          <p:nvPr/>
        </p:nvSpPr>
        <p:spPr>
          <a:xfrm>
            <a:off x="9102583" y="5089291"/>
            <a:ext cx="2698596" cy="746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Avec 213 millions de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personnes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âgées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de 15 à 34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ans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, la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région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bénéficie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d’une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population jeune et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dynamique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qui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stimule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l’innovation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et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façonne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l’avenir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de la 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région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0C05621-AF63-1C6C-0330-35753B405A70}"/>
              </a:ext>
            </a:extLst>
          </p:cNvPr>
          <p:cNvSpPr txBox="1"/>
          <p:nvPr/>
        </p:nvSpPr>
        <p:spPr>
          <a:xfrm>
            <a:off x="9289274" y="4507590"/>
            <a:ext cx="2325215" cy="271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25"/>
              </a:lnSpc>
              <a:buNone/>
            </a:pPr>
            <a:r>
              <a:rPr lang="en-GB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de jeunes</a:t>
            </a:r>
            <a:endParaRPr lang="en-GB" sz="1200" b="1" i="0" u="none" strike="noStrike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DM Sans 14pt" pitchFamily="2" charset="77"/>
            </a:endParaRPr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668E0AD4-40C6-CE4C-4AB5-1D715DBE0C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89607" y="3452403"/>
            <a:ext cx="524549" cy="64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6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4" grpId="0" animBg="1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1391A-1431-21B7-E71A-AF8D41C81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line on a planet&#10;&#10;AI-generated content may be incorrect.">
            <a:extLst>
              <a:ext uri="{FF2B5EF4-FFF2-40B4-BE49-F238E27FC236}">
                <a16:creationId xmlns:a16="http://schemas.microsoft.com/office/drawing/2014/main" id="{8AE2E304-F36B-E6E9-7891-EFF1B11CD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41" y="1237029"/>
            <a:ext cx="4837200" cy="4837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18DB66-1937-4600-6E64-554A2883A994}"/>
              </a:ext>
            </a:extLst>
          </p:cNvPr>
          <p:cNvSpPr txBox="1"/>
          <p:nvPr/>
        </p:nvSpPr>
        <p:spPr>
          <a:xfrm>
            <a:off x="6008318" y="2554133"/>
            <a:ext cx="5479142" cy="3242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En 2023, la Suisse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était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la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neuvième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plus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grande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source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d’investissements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directs étrangers (IDE) dans la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région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de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l’ASEAN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, avec un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montant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de </a:t>
            </a:r>
            <a:b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</a:b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5,2 milliards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d’USD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.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Ces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investissements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favorisent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la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croissance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économique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, la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durabilité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et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l'intégration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aux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marchés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mondiaux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. Le commerce de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marchandises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entre les pays de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l'ASEAN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et la Suisse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s'est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élevé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à 28,5 milliards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d’USD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.</a:t>
            </a:r>
            <a:b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</a:br>
            <a:b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</a:b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La Suisse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collabore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également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avec les pays de la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région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depuis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plus de 60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ans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et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est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un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partenaire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de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confiance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de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l’ASEAN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depuis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sa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création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en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1967. Au fil des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années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,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l'aide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au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développement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suisse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, d’un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montant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de 3,1 milliards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d’USD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,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s'est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concentrée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sur la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réduction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des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inégalités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,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l'autonomisation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des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communautés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marginalisées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et la promotion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d’une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stabilité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régionale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à long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terme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04B210-5309-5362-9B59-C1EBCEE21F69}"/>
              </a:ext>
            </a:extLst>
          </p:cNvPr>
          <p:cNvSpPr txBox="1"/>
          <p:nvPr/>
        </p:nvSpPr>
        <p:spPr>
          <a:xfrm>
            <a:off x="6008318" y="1211629"/>
            <a:ext cx="6059714" cy="1158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100"/>
              </a:lnSpc>
            </a:pPr>
            <a:r>
              <a:rPr lang="en-GB" sz="4000" dirty="0">
                <a:solidFill>
                  <a:srgbClr val="000000"/>
                </a:solidFill>
                <a:latin typeface="Cormorant" pitchFamily="2" charset="77"/>
                <a:ea typeface="Cormorant" pitchFamily="2" charset="77"/>
                <a:cs typeface="Cormorant" pitchFamily="2" charset="77"/>
              </a:rPr>
              <a:t>Un </a:t>
            </a:r>
            <a:r>
              <a:rPr lang="en-GB" sz="4000" dirty="0" err="1">
                <a:solidFill>
                  <a:srgbClr val="000000"/>
                </a:solidFill>
                <a:latin typeface="Cormorant" pitchFamily="2" charset="77"/>
                <a:ea typeface="Cormorant" pitchFamily="2" charset="77"/>
                <a:cs typeface="Cormorant" pitchFamily="2" charset="77"/>
              </a:rPr>
              <a:t>partenariat</a:t>
            </a:r>
            <a:r>
              <a:rPr lang="en-GB" sz="4000" dirty="0">
                <a:solidFill>
                  <a:srgbClr val="000000"/>
                </a:solidFill>
                <a:latin typeface="Cormorant" pitchFamily="2" charset="77"/>
                <a:ea typeface="Cormorant" pitchFamily="2" charset="77"/>
                <a:cs typeface="Cormorant" pitchFamily="2" charset="77"/>
              </a:rPr>
              <a:t> stable </a:t>
            </a:r>
            <a:br>
              <a:rPr lang="en-GB" sz="4000" dirty="0">
                <a:solidFill>
                  <a:srgbClr val="000000"/>
                </a:solidFill>
                <a:latin typeface="Cormorant" pitchFamily="2" charset="77"/>
                <a:ea typeface="Cormorant" pitchFamily="2" charset="77"/>
                <a:cs typeface="Cormorant" pitchFamily="2" charset="77"/>
              </a:rPr>
            </a:br>
            <a:r>
              <a:rPr lang="en-GB" sz="4000" dirty="0">
                <a:solidFill>
                  <a:srgbClr val="000000"/>
                </a:solidFill>
                <a:latin typeface="Cormorant" pitchFamily="2" charset="77"/>
                <a:ea typeface="Cormorant" pitchFamily="2" charset="77"/>
                <a:cs typeface="Cormorant" pitchFamily="2" charset="77"/>
              </a:rPr>
              <a:t>et durable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A4828A-141F-5702-734E-E7399EFE407A}"/>
              </a:ext>
            </a:extLst>
          </p:cNvPr>
          <p:cNvSpPr txBox="1"/>
          <p:nvPr/>
        </p:nvSpPr>
        <p:spPr>
          <a:xfrm>
            <a:off x="6008318" y="786351"/>
            <a:ext cx="4683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96FF"/>
                </a:solidFill>
                <a:latin typeface="DM Sans 14pt" pitchFamily="2" charset="77"/>
              </a:rPr>
              <a:t>La Suisse et </a:t>
            </a:r>
            <a:r>
              <a:rPr lang="en-GB" b="1" dirty="0" err="1">
                <a:solidFill>
                  <a:srgbClr val="0096FF"/>
                </a:solidFill>
                <a:latin typeface="DM Sans 14pt" pitchFamily="2" charset="77"/>
              </a:rPr>
              <a:t>l’ASEAN</a:t>
            </a:r>
            <a:endParaRPr lang="en-GB" b="1" dirty="0">
              <a:solidFill>
                <a:srgbClr val="0096FF"/>
              </a:solidFill>
              <a:latin typeface="DM Sans 14pt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041268-FF4E-EE64-95FD-557923572CEB}"/>
              </a:ext>
            </a:extLst>
          </p:cNvPr>
          <p:cNvSpPr txBox="1"/>
          <p:nvPr/>
        </p:nvSpPr>
        <p:spPr>
          <a:xfrm>
            <a:off x="1590219" y="1421854"/>
            <a:ext cx="38765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96FF"/>
                </a:solidFill>
                <a:latin typeface="DM Sans 14pt" pitchFamily="2" charset="77"/>
              </a:rPr>
              <a:t>28,5 milliards </a:t>
            </a:r>
            <a:r>
              <a:rPr lang="en-GB" sz="2800" b="1" dirty="0" err="1">
                <a:solidFill>
                  <a:srgbClr val="0096FF"/>
                </a:solidFill>
                <a:latin typeface="DM Sans 14pt" pitchFamily="2" charset="77"/>
              </a:rPr>
              <a:t>d’USD</a:t>
            </a:r>
            <a:endParaRPr lang="en-GB" sz="2800" b="1" dirty="0">
              <a:solidFill>
                <a:srgbClr val="0096FF"/>
              </a:solidFill>
              <a:latin typeface="DM Sans 14pt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26A087-AFCE-78CF-2E85-55FE438DF9A6}"/>
              </a:ext>
            </a:extLst>
          </p:cNvPr>
          <p:cNvSpPr txBox="1"/>
          <p:nvPr/>
        </p:nvSpPr>
        <p:spPr>
          <a:xfrm>
            <a:off x="2801482" y="1901941"/>
            <a:ext cx="2791714" cy="495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40"/>
              </a:lnSpc>
            </a:pPr>
            <a:r>
              <a:rPr lang="en-GB" sz="1200" b="1" i="0" dirty="0">
                <a:effectLst/>
                <a:latin typeface="DM Sans 14pt" pitchFamily="2" charset="77"/>
              </a:rPr>
              <a:t>de </a:t>
            </a:r>
            <a:r>
              <a:rPr lang="en-GB" sz="1200" b="1" i="0" dirty="0" err="1">
                <a:effectLst/>
                <a:latin typeface="DM Sans 14pt" pitchFamily="2" charset="77"/>
              </a:rPr>
              <a:t>valeur</a:t>
            </a:r>
            <a:r>
              <a:rPr lang="en-GB" sz="1200" b="1" i="0" dirty="0">
                <a:effectLst/>
                <a:latin typeface="DM Sans 14pt" pitchFamily="2" charset="77"/>
              </a:rPr>
              <a:t> </a:t>
            </a:r>
            <a:r>
              <a:rPr lang="en-GB" sz="1200" b="1" i="0" dirty="0" err="1">
                <a:effectLst/>
                <a:latin typeface="DM Sans 14pt" pitchFamily="2" charset="77"/>
              </a:rPr>
              <a:t>commerciale</a:t>
            </a:r>
            <a:r>
              <a:rPr lang="en-GB" sz="1200" b="1" i="0" dirty="0">
                <a:effectLst/>
                <a:latin typeface="DM Sans 14pt" pitchFamily="2" charset="77"/>
              </a:rPr>
              <a:t> entre </a:t>
            </a:r>
            <a:r>
              <a:rPr lang="en-GB" sz="1200" b="1" i="0" dirty="0" err="1">
                <a:effectLst/>
                <a:latin typeface="DM Sans 14pt" pitchFamily="2" charset="77"/>
              </a:rPr>
              <a:t>l’ASEAN</a:t>
            </a:r>
            <a:r>
              <a:rPr lang="en-GB" sz="1200" b="1" i="0" dirty="0">
                <a:effectLst/>
                <a:latin typeface="DM Sans 14pt" pitchFamily="2" charset="77"/>
              </a:rPr>
              <a:t> et la Suisse </a:t>
            </a:r>
            <a:r>
              <a:rPr lang="en-GB" sz="1200" b="1" i="0" dirty="0" err="1">
                <a:effectLst/>
                <a:latin typeface="DM Sans 14pt" pitchFamily="2" charset="77"/>
              </a:rPr>
              <a:t>en</a:t>
            </a:r>
            <a:r>
              <a:rPr lang="en-GB" sz="1200" b="1" i="0" dirty="0">
                <a:effectLst/>
                <a:latin typeface="DM Sans 14pt" pitchFamily="2" charset="77"/>
              </a:rPr>
              <a:t> 2023</a:t>
            </a:r>
            <a:endParaRPr lang="en-GB" sz="1200" b="1" dirty="0">
              <a:latin typeface="DM Sans 14p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7921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44BE49-87E8-42D8-5F65-D5F45B9FE591}"/>
              </a:ext>
            </a:extLst>
          </p:cNvPr>
          <p:cNvSpPr txBox="1"/>
          <p:nvPr/>
        </p:nvSpPr>
        <p:spPr>
          <a:xfrm>
            <a:off x="2397778" y="2722958"/>
            <a:ext cx="7396445" cy="1920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La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région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du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Mékong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, grâce à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sa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position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stratégique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, son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dynamisme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économique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,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sa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population jeune et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ses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ressources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naturelles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abondantes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,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offre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de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nombreuses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opportunités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pour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bâtir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un avenir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prospère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,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résilient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et durable pour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l’ensemble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de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l’ASEAN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.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Toutefois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, des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défis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subsistent.</a:t>
            </a:r>
          </a:p>
          <a:p>
            <a:pPr algn="ctr">
              <a:lnSpc>
                <a:spcPts val="2400"/>
              </a:lnSpc>
            </a:pPr>
            <a:b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</a:b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  <a:latin typeface="DM Sans 14pt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E1FA53-1B78-DDFF-B08E-E93A893C3968}"/>
              </a:ext>
            </a:extLst>
          </p:cNvPr>
          <p:cNvSpPr txBox="1"/>
          <p:nvPr/>
        </p:nvSpPr>
        <p:spPr>
          <a:xfrm>
            <a:off x="1700561" y="1807974"/>
            <a:ext cx="8790878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742"/>
              </a:lnSpc>
              <a:buNone/>
            </a:pPr>
            <a:r>
              <a:rPr lang="en-GB" sz="4800" dirty="0" err="1">
                <a:latin typeface="Cormorant" pitchFamily="2" charset="77"/>
                <a:ea typeface="Cormorant" pitchFamily="2" charset="77"/>
                <a:cs typeface="Cormorant" pitchFamily="2" charset="77"/>
              </a:rPr>
              <a:t>Défis</a:t>
            </a:r>
            <a:r>
              <a:rPr lang="en-GB" sz="4800" dirty="0">
                <a:latin typeface="Cormorant" pitchFamily="2" charset="77"/>
                <a:ea typeface="Cormorant" pitchFamily="2" charset="77"/>
                <a:cs typeface="Cormorant" pitchFamily="2" charset="77"/>
              </a:rPr>
              <a:t> et </a:t>
            </a:r>
            <a:r>
              <a:rPr lang="en-GB" sz="4800" dirty="0" err="1">
                <a:latin typeface="Cormorant" pitchFamily="2" charset="77"/>
                <a:ea typeface="Cormorant" pitchFamily="2" charset="77"/>
                <a:cs typeface="Cormorant" pitchFamily="2" charset="77"/>
              </a:rPr>
              <a:t>opportunités</a:t>
            </a:r>
            <a:endParaRPr lang="en-GB" sz="4800" dirty="0">
              <a:latin typeface="Cormorant" pitchFamily="2" charset="77"/>
              <a:ea typeface="Cormorant" pitchFamily="2" charset="77"/>
              <a:cs typeface="Cormorant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387662-F7D1-B88C-CB0E-60B87099285C}"/>
              </a:ext>
            </a:extLst>
          </p:cNvPr>
          <p:cNvSpPr txBox="1"/>
          <p:nvPr/>
        </p:nvSpPr>
        <p:spPr>
          <a:xfrm>
            <a:off x="1700561" y="1211052"/>
            <a:ext cx="87908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96FF"/>
                </a:solidFill>
                <a:latin typeface="DM Sans 14pt" pitchFamily="2" charset="77"/>
              </a:rPr>
              <a:t>La </a:t>
            </a:r>
            <a:r>
              <a:rPr lang="en-GB" b="1" dirty="0" err="1">
                <a:solidFill>
                  <a:srgbClr val="0096FF"/>
                </a:solidFill>
                <a:latin typeface="DM Sans 14pt" pitchFamily="2" charset="77"/>
              </a:rPr>
              <a:t>région</a:t>
            </a:r>
            <a:r>
              <a:rPr lang="en-GB" b="1" dirty="0">
                <a:solidFill>
                  <a:srgbClr val="0096FF"/>
                </a:solidFill>
                <a:latin typeface="DM Sans 14pt" pitchFamily="2" charset="77"/>
              </a:rPr>
              <a:t> du </a:t>
            </a:r>
            <a:r>
              <a:rPr lang="en-GB" b="1" dirty="0" err="1">
                <a:solidFill>
                  <a:srgbClr val="0096FF"/>
                </a:solidFill>
                <a:latin typeface="DM Sans 14pt" pitchFamily="2" charset="77"/>
              </a:rPr>
              <a:t>Mékong</a:t>
            </a:r>
            <a:r>
              <a:rPr lang="en-GB" b="1" dirty="0">
                <a:solidFill>
                  <a:srgbClr val="0096FF"/>
                </a:solidFill>
                <a:latin typeface="DM Sans 14pt" pitchFamily="2" charset="77"/>
              </a:rPr>
              <a:t> </a:t>
            </a:r>
            <a:r>
              <a:rPr lang="en-GB" b="1" dirty="0" err="1">
                <a:solidFill>
                  <a:srgbClr val="0096FF"/>
                </a:solidFill>
                <a:latin typeface="DM Sans 14pt" pitchFamily="2" charset="77"/>
              </a:rPr>
              <a:t>est</a:t>
            </a:r>
            <a:r>
              <a:rPr lang="en-GB" b="1" dirty="0">
                <a:solidFill>
                  <a:srgbClr val="0096FF"/>
                </a:solidFill>
                <a:latin typeface="DM Sans 14pt" pitchFamily="2" charset="77"/>
              </a:rPr>
              <a:t> </a:t>
            </a:r>
            <a:r>
              <a:rPr lang="en-GB" b="1" dirty="0" err="1">
                <a:solidFill>
                  <a:srgbClr val="0096FF"/>
                </a:solidFill>
                <a:latin typeface="DM Sans 14pt" pitchFamily="2" charset="77"/>
              </a:rPr>
              <a:t>essentielle</a:t>
            </a:r>
            <a:endParaRPr lang="en-GB" b="1" dirty="0">
              <a:solidFill>
                <a:srgbClr val="0096FF"/>
              </a:solidFill>
              <a:latin typeface="DM Sans 14p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8499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030A43-6D70-EC96-1AE5-B0FC6CF6F934}"/>
              </a:ext>
            </a:extLst>
          </p:cNvPr>
          <p:cNvSpPr txBox="1"/>
          <p:nvPr/>
        </p:nvSpPr>
        <p:spPr>
          <a:xfrm>
            <a:off x="6361573" y="1866664"/>
            <a:ext cx="44493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96FF"/>
                </a:solidFill>
                <a:latin typeface="DM Sans 14pt" pitchFamily="2" charset="77"/>
              </a:rPr>
              <a:t>La </a:t>
            </a:r>
            <a:r>
              <a:rPr lang="en-GB" b="1" dirty="0" err="1">
                <a:solidFill>
                  <a:srgbClr val="0096FF"/>
                </a:solidFill>
                <a:latin typeface="DM Sans 14pt" pitchFamily="2" charset="77"/>
              </a:rPr>
              <a:t>connectivité</a:t>
            </a:r>
            <a:endParaRPr lang="en-GB" sz="1600" b="1" dirty="0">
              <a:solidFill>
                <a:srgbClr val="0096FF"/>
              </a:solidFill>
              <a:latin typeface="DM Sans 14pt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34BBBB-CAEA-5E21-BC74-571BCA74650E}"/>
              </a:ext>
            </a:extLst>
          </p:cNvPr>
          <p:cNvSpPr txBox="1"/>
          <p:nvPr/>
        </p:nvSpPr>
        <p:spPr>
          <a:xfrm>
            <a:off x="6361573" y="2353626"/>
            <a:ext cx="4897554" cy="148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Au carrefour de la Chine, de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l’Inde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et de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l’Asie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du Sud-Est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continentale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, le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Mékong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est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au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cœur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de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nombreuses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initiatives de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méga-connectivité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.</a:t>
            </a:r>
          </a:p>
          <a:p>
            <a:pPr>
              <a:lnSpc>
                <a:spcPts val="2200"/>
              </a:lnSpc>
            </a:pPr>
            <a:b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</a:b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DM Sans 14pt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2ED660-30EB-F8A5-12FF-0328FB3780B3}"/>
              </a:ext>
            </a:extLst>
          </p:cNvPr>
          <p:cNvSpPr txBox="1"/>
          <p:nvPr/>
        </p:nvSpPr>
        <p:spPr>
          <a:xfrm>
            <a:off x="4666874" y="5445317"/>
            <a:ext cx="3057791" cy="1006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200"/>
              </a:lnSpc>
              <a:buNone/>
            </a:pP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DM Sans 14pt" pitchFamily="2" charset="77"/>
              </a:rPr>
              <a:t>La carte du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  <a:latin typeface="DM Sans 14pt" pitchFamily="2" charset="77"/>
              </a:rPr>
              <a:t>Mékong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DM Sans 14pt" pitchFamily="2" charset="77"/>
              </a:rPr>
              <a:t> au style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  <a:latin typeface="DM Sans 14pt" pitchFamily="2" charset="77"/>
              </a:rPr>
              <a:t>métro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DM Sans 14pt" pitchFamily="2" charset="77"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  <a:latin typeface="DM Sans 14pt" pitchFamily="2" charset="77"/>
              </a:rPr>
              <a:t>représente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DM Sans 14pt" pitchFamily="2" charset="77"/>
              </a:rPr>
              <a:t> de manière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  <a:latin typeface="DM Sans 14pt" pitchFamily="2" charset="77"/>
              </a:rPr>
              <a:t>impressionnante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DM Sans 14pt" pitchFamily="2" charset="77"/>
              </a:rPr>
              <a:t> et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  <a:latin typeface="DM Sans 14pt" pitchFamily="2" charset="77"/>
              </a:rPr>
              <a:t>facilement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DM Sans 14pt" pitchFamily="2" charset="77"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  <a:latin typeface="DM Sans 14pt" pitchFamily="2" charset="77"/>
              </a:rPr>
              <a:t>lisible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DM Sans 14pt" pitchFamily="2" charset="77"/>
              </a:rPr>
              <a:t> le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  <a:latin typeface="DM Sans 14pt" pitchFamily="2" charset="77"/>
              </a:rPr>
              <a:t>bassin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DM Sans 14pt" pitchFamily="2" charset="77"/>
              </a:rPr>
              <a:t>, les flux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  <a:latin typeface="DM Sans 14pt" pitchFamily="2" charset="77"/>
              </a:rPr>
              <a:t>d’eau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DM Sans 14pt" pitchFamily="2" charset="77"/>
              </a:rPr>
              <a:t>, les barrages et les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  <a:latin typeface="DM Sans 14pt" pitchFamily="2" charset="77"/>
              </a:rPr>
              <a:t>défis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DM Sans 14pt" pitchFamily="2" charset="77"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  <a:latin typeface="DM Sans 14pt" pitchFamily="2" charset="77"/>
              </a:rPr>
              <a:t>environnementaux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DM Sans 14pt" pitchFamily="2" charset="77"/>
              </a:rPr>
              <a:t>.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  <a:latin typeface="DM Sans 14pt" pitchFamily="2" charset="77"/>
              </a:rPr>
              <a:t>Utilisons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DM Sans 14pt" pitchFamily="2" charset="77"/>
              </a:rPr>
              <a:t>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  <a:latin typeface="DM Sans 14pt" pitchFamily="2" charset="77"/>
              </a:rPr>
              <a:t>ces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DM Sans 14pt" pitchFamily="2" charset="77"/>
              </a:rPr>
              <a:t> connexions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  <a:latin typeface="DM Sans 14pt" pitchFamily="2" charset="77"/>
              </a:rPr>
              <a:t>multidimensionnelles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DM Sans 14pt" pitchFamily="2" charset="77"/>
              </a:rPr>
              <a:t> pour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  <a:latin typeface="DM Sans 14pt" pitchFamily="2" charset="77"/>
              </a:rPr>
              <a:t>relever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DM Sans 14pt" pitchFamily="2" charset="77"/>
              </a:rPr>
              <a:t> les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  <a:latin typeface="DM Sans 14pt" pitchFamily="2" charset="77"/>
              </a:rPr>
              <a:t>défis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DM Sans 14pt" pitchFamily="2" charset="77"/>
              </a:rPr>
              <a:t> du </a:t>
            </a:r>
            <a:br>
              <a:rPr lang="en-GB" sz="800" b="0" i="0" u="none" strike="noStrike" dirty="0">
                <a:solidFill>
                  <a:srgbClr val="000000"/>
                </a:solidFill>
                <a:effectLst/>
                <a:latin typeface="DM Sans 14pt" pitchFamily="2" charset="77"/>
              </a:rPr>
            </a:b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DM Sans 14pt" pitchFamily="2" charset="77"/>
              </a:rPr>
              <a:t>21ᵉ siècle.</a:t>
            </a:r>
          </a:p>
          <a:p>
            <a:pPr algn="l">
              <a:lnSpc>
                <a:spcPts val="1200"/>
              </a:lnSpc>
            </a:pPr>
            <a:r>
              <a:rPr lang="en-GB" sz="8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M Sans 14pt" pitchFamily="2" charset="77"/>
              </a:rPr>
              <a:t>Source: Zoï Environment</a:t>
            </a:r>
          </a:p>
        </p:txBody>
      </p:sp>
      <p:pic>
        <p:nvPicPr>
          <p:cNvPr id="14" name="Picture 13" descr="A map of a city&#10;&#10;AI-generated content may be incorrect.">
            <a:extLst>
              <a:ext uri="{FF2B5EF4-FFF2-40B4-BE49-F238E27FC236}">
                <a16:creationId xmlns:a16="http://schemas.microsoft.com/office/drawing/2014/main" id="{C79F9A85-F801-3657-33B5-542EE4DC7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651" y="384313"/>
            <a:ext cx="4128887" cy="6067498"/>
          </a:xfrm>
          <a:prstGeom prst="roundRect">
            <a:avLst>
              <a:gd name="adj" fmla="val 4448"/>
            </a:avLst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17" name="Picture 16" descr="A white circle in the dark&#10;&#10;AI-generated content may be incorrect.">
            <a:extLst>
              <a:ext uri="{FF2B5EF4-FFF2-40B4-BE49-F238E27FC236}">
                <a16:creationId xmlns:a16="http://schemas.microsoft.com/office/drawing/2014/main" id="{947ADBAD-71CA-6CB6-646E-B126B78B2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7112" y="-210603"/>
            <a:ext cx="4128888" cy="41545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A5F7DFA-1500-77B0-D039-131130DBBCE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-212" r="3181" b="212"/>
          <a:stretch>
            <a:fillRect/>
          </a:stretch>
        </p:blipFill>
        <p:spPr>
          <a:xfrm>
            <a:off x="3568848" y="280548"/>
            <a:ext cx="2050640" cy="2367959"/>
          </a:xfrm>
          <a:prstGeom prst="roundRect">
            <a:avLst>
              <a:gd name="adj" fmla="val 6073"/>
            </a:avLst>
          </a:prstGeom>
          <a:ln w="3175">
            <a:solidFill>
              <a:srgbClr val="0096FF"/>
            </a:solidFill>
          </a:ln>
        </p:spPr>
      </p:pic>
    </p:spTree>
    <p:extLst>
      <p:ext uri="{BB962C8B-B14F-4D97-AF65-F5344CB8AC3E}">
        <p14:creationId xmlns:p14="http://schemas.microsoft.com/office/powerpoint/2010/main" val="3411238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map of a river&#10;&#10;AI-generated content may be incorrect.">
            <a:extLst>
              <a:ext uri="{FF2B5EF4-FFF2-40B4-BE49-F238E27FC236}">
                <a16:creationId xmlns:a16="http://schemas.microsoft.com/office/drawing/2014/main" id="{22FB5F5C-34AF-E4FC-4D51-C07610FCDE6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r="-298"/>
          <a:stretch>
            <a:fillRect/>
          </a:stretch>
        </p:blipFill>
        <p:spPr>
          <a:xfrm>
            <a:off x="4471558" y="4261252"/>
            <a:ext cx="3416400" cy="1842214"/>
          </a:xfrm>
          <a:prstGeom prst="roundRect">
            <a:avLst>
              <a:gd name="adj" fmla="val 9667"/>
            </a:avLst>
          </a:prstGeom>
          <a:ln w="3175">
            <a:solidFill>
              <a:srgbClr val="0096FF"/>
            </a:solidFill>
          </a:ln>
        </p:spPr>
      </p:pic>
      <p:pic>
        <p:nvPicPr>
          <p:cNvPr id="14" name="Picture 13" descr="A close-up of a river&#10;&#10;AI-generated content may be incorrect.">
            <a:extLst>
              <a:ext uri="{FF2B5EF4-FFF2-40B4-BE49-F238E27FC236}">
                <a16:creationId xmlns:a16="http://schemas.microsoft.com/office/drawing/2014/main" id="{C82EF1EF-8A30-5DE6-E2E3-10E446F6E23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872714" y="4261252"/>
            <a:ext cx="3414674" cy="1842214"/>
          </a:xfrm>
          <a:prstGeom prst="roundRect">
            <a:avLst>
              <a:gd name="adj" fmla="val 9803"/>
            </a:avLst>
          </a:prstGeom>
          <a:ln w="3175">
            <a:solidFill>
              <a:srgbClr val="0096FF"/>
            </a:solidFill>
          </a:ln>
        </p:spPr>
      </p:pic>
      <p:pic>
        <p:nvPicPr>
          <p:cNvPr id="16" name="Picture 15" descr="A close-up of a snowy landscape&#10;&#10;AI-generated content may be incorrect.">
            <a:extLst>
              <a:ext uri="{FF2B5EF4-FFF2-40B4-BE49-F238E27FC236}">
                <a16:creationId xmlns:a16="http://schemas.microsoft.com/office/drawing/2014/main" id="{9CEE0033-4CFD-77EF-B16E-2DD2E3425FA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rcRect l="-1" r="-797" b="1886"/>
          <a:stretch>
            <a:fillRect/>
          </a:stretch>
        </p:blipFill>
        <p:spPr>
          <a:xfrm>
            <a:off x="8072129" y="4261252"/>
            <a:ext cx="3416400" cy="1843200"/>
          </a:xfrm>
          <a:prstGeom prst="roundRect">
            <a:avLst>
              <a:gd name="adj" fmla="val 8523"/>
            </a:avLst>
          </a:prstGeom>
          <a:ln w="3175">
            <a:solidFill>
              <a:srgbClr val="0096FF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F5363B-843D-25BC-68F9-B0B494E022BD}"/>
              </a:ext>
            </a:extLst>
          </p:cNvPr>
          <p:cNvSpPr txBox="1"/>
          <p:nvPr/>
        </p:nvSpPr>
        <p:spPr>
          <a:xfrm>
            <a:off x="771001" y="1008384"/>
            <a:ext cx="44493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96FF"/>
                </a:solidFill>
                <a:latin typeface="DM Sans 14pt" pitchFamily="2" charset="77"/>
              </a:rPr>
              <a:t>Pierre </a:t>
            </a:r>
            <a:r>
              <a:rPr lang="en-GB" b="1" dirty="0" err="1">
                <a:solidFill>
                  <a:srgbClr val="0096FF"/>
                </a:solidFill>
                <a:latin typeface="DM Sans 14pt" pitchFamily="2" charset="77"/>
              </a:rPr>
              <a:t>angulaire</a:t>
            </a:r>
            <a:r>
              <a:rPr lang="en-GB" b="1" dirty="0">
                <a:solidFill>
                  <a:srgbClr val="0096FF"/>
                </a:solidFill>
                <a:latin typeface="DM Sans 14pt" pitchFamily="2" charset="77"/>
              </a:rPr>
              <a:t> de la </a:t>
            </a:r>
            <a:r>
              <a:rPr lang="en-GB" b="1" dirty="0" err="1">
                <a:solidFill>
                  <a:srgbClr val="0096FF"/>
                </a:solidFill>
                <a:latin typeface="DM Sans 14pt" pitchFamily="2" charset="77"/>
              </a:rPr>
              <a:t>prospérité</a:t>
            </a:r>
            <a:endParaRPr lang="en-GB" b="1" dirty="0">
              <a:solidFill>
                <a:srgbClr val="0096FF"/>
              </a:solidFill>
              <a:latin typeface="DM Sans 14pt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BAF79E-D00B-C98B-DCA1-684D52153361}"/>
              </a:ext>
            </a:extLst>
          </p:cNvPr>
          <p:cNvSpPr txBox="1"/>
          <p:nvPr/>
        </p:nvSpPr>
        <p:spPr>
          <a:xfrm>
            <a:off x="771001" y="1495346"/>
            <a:ext cx="7403133" cy="2047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La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région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du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Mékong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soutient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une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part significative de la population de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l’ASEAN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et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constitue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une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pierre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angulaire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de la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prospérité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régionale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.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Connue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sous le nom de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grenier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à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riz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de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l’Asie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elle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assure la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sécurité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alimentaire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grâce à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ses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riches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ressources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halieutiques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et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agricoles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soutenues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par plus de 1’000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espèces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de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poissons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et </a:t>
            </a:r>
            <a:b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</a:b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20’000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espèces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de plantes. Avec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une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capacité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hydroélectrique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de 36’058 MW, qui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devrait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doubler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d’ici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les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années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2030,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elle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est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également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un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moteur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essentiel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de la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croissance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énergétique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et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économique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0CA8157-1A90-890C-70EC-6FA4D9B2A9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02548" y="4624031"/>
            <a:ext cx="453262" cy="25900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53C6A18-7339-4372-698B-3ACB0D16A5CB}"/>
              </a:ext>
            </a:extLst>
          </p:cNvPr>
          <p:cNvSpPr txBox="1"/>
          <p:nvPr/>
        </p:nvSpPr>
        <p:spPr>
          <a:xfrm>
            <a:off x="4573565" y="4970971"/>
            <a:ext cx="33143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96FF"/>
                </a:solidFill>
                <a:latin typeface="DM Sans 14pt" pitchFamily="2" charset="77"/>
              </a:rPr>
              <a:t>1’000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0CC9A0-CE3C-53BA-C125-E0CF2B21B0FD}"/>
              </a:ext>
            </a:extLst>
          </p:cNvPr>
          <p:cNvSpPr txBox="1"/>
          <p:nvPr/>
        </p:nvSpPr>
        <p:spPr>
          <a:xfrm>
            <a:off x="4573564" y="5478766"/>
            <a:ext cx="2791714" cy="304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40"/>
              </a:lnSpc>
            </a:pPr>
            <a:r>
              <a:rPr lang="en-GB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espèces</a:t>
            </a:r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de </a:t>
            </a:r>
            <a:r>
              <a:rPr lang="en-GB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poissons</a:t>
            </a:r>
            <a:endParaRPr lang="en-GB" sz="1600" b="1" dirty="0">
              <a:solidFill>
                <a:schemeClr val="tx1">
                  <a:lumMod val="50000"/>
                  <a:lumOff val="50000"/>
                </a:schemeClr>
              </a:solidFill>
              <a:latin typeface="DM Sans 14pt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6412D9-6430-0661-6D28-80C6A5E6EB4E}"/>
              </a:ext>
            </a:extLst>
          </p:cNvPr>
          <p:cNvSpPr txBox="1"/>
          <p:nvPr/>
        </p:nvSpPr>
        <p:spPr>
          <a:xfrm>
            <a:off x="952350" y="4970971"/>
            <a:ext cx="33143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96FF"/>
                </a:solidFill>
                <a:latin typeface="DM Sans 14pt" pitchFamily="2" charset="77"/>
              </a:rPr>
              <a:t>20’000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78B2FE-86E9-5B3F-55D2-A2B881935893}"/>
              </a:ext>
            </a:extLst>
          </p:cNvPr>
          <p:cNvSpPr txBox="1"/>
          <p:nvPr/>
        </p:nvSpPr>
        <p:spPr>
          <a:xfrm>
            <a:off x="952349" y="5478766"/>
            <a:ext cx="2791714" cy="304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40"/>
              </a:lnSpc>
            </a:pPr>
            <a:r>
              <a:rPr lang="en-GB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espèces</a:t>
            </a:r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végétales</a:t>
            </a:r>
            <a:endParaRPr lang="en-GB" sz="1600" b="1" dirty="0">
              <a:solidFill>
                <a:schemeClr val="tx1">
                  <a:lumMod val="50000"/>
                  <a:lumOff val="50000"/>
                </a:schemeClr>
              </a:solidFill>
              <a:latin typeface="DM Sans 14pt" pitchFamily="2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636FBD-0D88-4438-3E20-50E69462E74A}"/>
              </a:ext>
            </a:extLst>
          </p:cNvPr>
          <p:cNvSpPr txBox="1"/>
          <p:nvPr/>
        </p:nvSpPr>
        <p:spPr>
          <a:xfrm>
            <a:off x="8174135" y="4970971"/>
            <a:ext cx="33143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96FF"/>
                </a:solidFill>
                <a:latin typeface="DM Sans 14pt" pitchFamily="2" charset="77"/>
              </a:rPr>
              <a:t>93’000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79ABA3-2754-EFD0-4AA8-8790E98089B4}"/>
              </a:ext>
            </a:extLst>
          </p:cNvPr>
          <p:cNvSpPr txBox="1"/>
          <p:nvPr/>
        </p:nvSpPr>
        <p:spPr>
          <a:xfrm>
            <a:off x="8174134" y="5478766"/>
            <a:ext cx="2791714" cy="304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40"/>
              </a:lnSpc>
            </a:pPr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GWh / an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ADF6C068-14DC-38F1-A054-8B1099A84E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2183" y="4498196"/>
            <a:ext cx="258617" cy="437659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19E963BC-5939-E336-7CA8-D92EDC2917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85017" y="4412226"/>
            <a:ext cx="221674" cy="40976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58D0046-052A-8709-7D5A-CF3E40AEA1D7}"/>
              </a:ext>
            </a:extLst>
          </p:cNvPr>
          <p:cNvSpPr txBox="1"/>
          <p:nvPr/>
        </p:nvSpPr>
        <p:spPr>
          <a:xfrm>
            <a:off x="8174135" y="4819510"/>
            <a:ext cx="263095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b="1" dirty="0">
                <a:latin typeface="DM Sans 14pt" pitchFamily="2" charset="77"/>
              </a:rPr>
              <a:t>Production </a:t>
            </a:r>
            <a:r>
              <a:rPr lang="en-GB" sz="900" b="1" dirty="0" err="1">
                <a:latin typeface="DM Sans 14pt" pitchFamily="2" charset="77"/>
              </a:rPr>
              <a:t>annuelle</a:t>
            </a:r>
            <a:endParaRPr lang="en-GB" sz="900" b="1" dirty="0">
              <a:latin typeface="DM Sans 14p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46465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E8C16F-5F1C-8274-01FF-A16B093D3AB3}"/>
              </a:ext>
            </a:extLst>
          </p:cNvPr>
          <p:cNvSpPr txBox="1"/>
          <p:nvPr/>
        </p:nvSpPr>
        <p:spPr>
          <a:xfrm>
            <a:off x="771001" y="1008384"/>
            <a:ext cx="44493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 err="1">
                <a:solidFill>
                  <a:srgbClr val="0096FF"/>
                </a:solidFill>
                <a:latin typeface="DM Sans 14pt" pitchFamily="2" charset="77"/>
              </a:rPr>
              <a:t>Écart</a:t>
            </a:r>
            <a:r>
              <a:rPr lang="en-GB" b="1" dirty="0">
                <a:solidFill>
                  <a:srgbClr val="0096FF"/>
                </a:solidFill>
                <a:latin typeface="DM Sans 14pt" pitchFamily="2" charset="77"/>
              </a:rPr>
              <a:t> de </a:t>
            </a:r>
            <a:r>
              <a:rPr lang="en-GB" b="1" dirty="0" err="1">
                <a:solidFill>
                  <a:srgbClr val="0096FF"/>
                </a:solidFill>
                <a:latin typeface="DM Sans 14pt" pitchFamily="2" charset="77"/>
              </a:rPr>
              <a:t>développement</a:t>
            </a:r>
            <a:endParaRPr lang="en-GB" b="1" dirty="0">
              <a:solidFill>
                <a:srgbClr val="0096FF"/>
              </a:solidFill>
              <a:latin typeface="DM Sans 14pt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A97C82-8016-FD32-DBBD-D4771922E27D}"/>
              </a:ext>
            </a:extLst>
          </p:cNvPr>
          <p:cNvSpPr txBox="1"/>
          <p:nvPr/>
        </p:nvSpPr>
        <p:spPr>
          <a:xfrm>
            <a:off x="771001" y="1495346"/>
            <a:ext cx="6581144" cy="120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Le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Cambodge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, le Laos et le Myanmar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représentent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un quart de la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superficie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totale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couverte par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l’ASEAN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et 12 % de la population de la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région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.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Cependant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ces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trois pays ne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contribuent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qu’à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environ 4 % du PIB total de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l’ASEAN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et à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seulement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2 % de la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valeur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de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ses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exportations de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marchandises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65E403-5EE2-421C-5B8E-9FFD5B5E8AB4}"/>
              </a:ext>
            </a:extLst>
          </p:cNvPr>
          <p:cNvSpPr txBox="1"/>
          <p:nvPr/>
        </p:nvSpPr>
        <p:spPr>
          <a:xfrm>
            <a:off x="771001" y="3362282"/>
            <a:ext cx="8790878" cy="550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42"/>
              </a:lnSpc>
            </a:pPr>
            <a:r>
              <a:rPr lang="en-GB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rmorant" pitchFamily="2" charset="77"/>
                <a:ea typeface="Cormorant" pitchFamily="2" charset="77"/>
                <a:cs typeface="Cormorant" pitchFamily="2" charset="77"/>
              </a:rPr>
              <a:t>Cambodge</a:t>
            </a: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ormorant" pitchFamily="2" charset="77"/>
                <a:ea typeface="Cormorant" pitchFamily="2" charset="77"/>
                <a:cs typeface="Cormorant" pitchFamily="2" charset="77"/>
              </a:rPr>
              <a:t>, Laos et Myanmar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413D1F-705C-A399-6E2E-9A7439D69DE5}"/>
              </a:ext>
            </a:extLst>
          </p:cNvPr>
          <p:cNvSpPr txBox="1"/>
          <p:nvPr/>
        </p:nvSpPr>
        <p:spPr>
          <a:xfrm>
            <a:off x="771001" y="4088198"/>
            <a:ext cx="9808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96FF"/>
                </a:solidFill>
                <a:latin typeface="DM Sans 14pt" pitchFamily="2" charset="77"/>
              </a:rPr>
              <a:t>12%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04BDC4-9C28-90D8-9C0F-3491C4B262A2}"/>
              </a:ext>
            </a:extLst>
          </p:cNvPr>
          <p:cNvSpPr txBox="1"/>
          <p:nvPr/>
        </p:nvSpPr>
        <p:spPr>
          <a:xfrm>
            <a:off x="771001" y="4603637"/>
            <a:ext cx="2791714" cy="700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40"/>
              </a:lnSpc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de la population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totale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de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l'ASEAN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DM Sans 14pt" pitchFamily="2" charset="77"/>
            </a:endParaRPr>
          </a:p>
          <a:p>
            <a:pPr>
              <a:lnSpc>
                <a:spcPts val="1640"/>
              </a:lnSpc>
            </a:pPr>
            <a:b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</a:b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DM Sans 14pt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63B8BA-65F9-6BD0-4BA9-1D718B9994B9}"/>
              </a:ext>
            </a:extLst>
          </p:cNvPr>
          <p:cNvSpPr txBox="1"/>
          <p:nvPr/>
        </p:nvSpPr>
        <p:spPr>
          <a:xfrm>
            <a:off x="3805146" y="4088198"/>
            <a:ext cx="9808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96FF"/>
                </a:solidFill>
                <a:latin typeface="DM Sans 14pt" pitchFamily="2" charset="77"/>
              </a:rPr>
              <a:t>4%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CEAEF9-D678-2189-C555-476F238786DD}"/>
              </a:ext>
            </a:extLst>
          </p:cNvPr>
          <p:cNvSpPr txBox="1"/>
          <p:nvPr/>
        </p:nvSpPr>
        <p:spPr>
          <a:xfrm>
            <a:off x="3805146" y="4603637"/>
            <a:ext cx="2791714" cy="29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40"/>
              </a:lnSpc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du PIB total de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l'ASEAN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DM Sans 14pt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B21749-8412-B660-CDC9-C534C1B2B9E6}"/>
              </a:ext>
            </a:extLst>
          </p:cNvPr>
          <p:cNvSpPr txBox="1"/>
          <p:nvPr/>
        </p:nvSpPr>
        <p:spPr>
          <a:xfrm>
            <a:off x="6839291" y="4088198"/>
            <a:ext cx="9808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96FF"/>
                </a:solidFill>
                <a:latin typeface="DM Sans 14pt" pitchFamily="2" charset="77"/>
              </a:rPr>
              <a:t>2%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075F0B-B398-0D1C-1841-0B0806262882}"/>
              </a:ext>
            </a:extLst>
          </p:cNvPr>
          <p:cNvSpPr txBox="1"/>
          <p:nvPr/>
        </p:nvSpPr>
        <p:spPr>
          <a:xfrm>
            <a:off x="6839291" y="4603637"/>
            <a:ext cx="2791714" cy="495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40"/>
              </a:lnSpc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des exportations de </a:t>
            </a:r>
            <a:b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</a:b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marchandises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de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l'ASEAN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DM Sans 14p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9185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9DF916-0632-8712-AC22-2CFEB383C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47" y="501737"/>
            <a:ext cx="5174572" cy="58545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F8E80A-2C39-CA6D-E91B-9750047C31F2}"/>
              </a:ext>
            </a:extLst>
          </p:cNvPr>
          <p:cNvSpPr txBox="1"/>
          <p:nvPr/>
        </p:nvSpPr>
        <p:spPr>
          <a:xfrm>
            <a:off x="5953153" y="805749"/>
            <a:ext cx="44493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i="0" dirty="0">
                <a:solidFill>
                  <a:srgbClr val="0096FF"/>
                </a:solidFill>
                <a:effectLst/>
                <a:latin typeface="DM Sans 14pt" pitchFamily="2" charset="77"/>
              </a:rPr>
              <a:t>Environnement du </a:t>
            </a:r>
            <a:r>
              <a:rPr lang="en-GB" b="1" i="0" dirty="0" err="1">
                <a:solidFill>
                  <a:srgbClr val="0096FF"/>
                </a:solidFill>
                <a:effectLst/>
                <a:latin typeface="DM Sans 14pt" pitchFamily="2" charset="77"/>
              </a:rPr>
              <a:t>Mékong</a:t>
            </a:r>
            <a:endParaRPr lang="en-GB" b="1" dirty="0">
              <a:solidFill>
                <a:srgbClr val="0096FF"/>
              </a:solidFill>
              <a:latin typeface="DM Sans 14pt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590D9C-FC1C-6E45-0B4B-54DD589FB87B}"/>
              </a:ext>
            </a:extLst>
          </p:cNvPr>
          <p:cNvSpPr txBox="1"/>
          <p:nvPr/>
        </p:nvSpPr>
        <p:spPr>
          <a:xfrm>
            <a:off x="5953153" y="1292711"/>
            <a:ext cx="5583617" cy="176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Le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Mékong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est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une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bouée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de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sauvetage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pour plus de 70 millions de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personnes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mais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il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est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confronté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à des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risques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croissants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liés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au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changement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climatique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, aux barrages et à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l’exploitation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des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ressources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.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Ces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pressions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menacent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sa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biodiversité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perturbent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les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écosystèmes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et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mettent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en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danger la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sécurité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alimentaire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ainsi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que les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moyens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de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subsistance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au sein de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l’ASEAN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8066C-A607-63D2-D57A-22FCF9373C1A}"/>
              </a:ext>
            </a:extLst>
          </p:cNvPr>
          <p:cNvSpPr txBox="1"/>
          <p:nvPr/>
        </p:nvSpPr>
        <p:spPr>
          <a:xfrm>
            <a:off x="5968240" y="3716598"/>
            <a:ext cx="44493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96FF"/>
                </a:solidFill>
                <a:latin typeface="DM Sans 14pt" pitchFamily="2" charset="77"/>
              </a:rPr>
              <a:t>Paix et </a:t>
            </a:r>
            <a:r>
              <a:rPr lang="en-GB" b="1" dirty="0" err="1">
                <a:solidFill>
                  <a:srgbClr val="0096FF"/>
                </a:solidFill>
                <a:latin typeface="DM Sans 14pt" pitchFamily="2" charset="77"/>
              </a:rPr>
              <a:t>stabilité</a:t>
            </a:r>
            <a:r>
              <a:rPr lang="en-GB" b="1" dirty="0">
                <a:solidFill>
                  <a:srgbClr val="0096FF"/>
                </a:solidFill>
                <a:latin typeface="DM Sans 14pt" pitchFamily="2" charset="77"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7F02EB-E30E-C335-045D-4DE97594D83E}"/>
              </a:ext>
            </a:extLst>
          </p:cNvPr>
          <p:cNvSpPr txBox="1"/>
          <p:nvPr/>
        </p:nvSpPr>
        <p:spPr>
          <a:xfrm>
            <a:off x="5968240" y="4203560"/>
            <a:ext cx="5647356" cy="148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La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stabilité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dans la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région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du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Mékong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est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essentielle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pour la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paix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et la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prospérité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de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l’ensemble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de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l’ASEAN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. Des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défis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tels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que la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gouvernance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des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ressources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,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l’exploitation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des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ressources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naturelles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et les crises politiques –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notamment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au Myanmar –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nécessitent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des efforts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coordonnés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au sein de 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l’ASEAN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 et au-</a:t>
            </a:r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delà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DM Sans 14p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6609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2974</TotalTime>
  <Words>1194</Words>
  <Application>Microsoft Macintosh PowerPoint</Application>
  <PresentationFormat>Widescreen</PresentationFormat>
  <Paragraphs>82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Cormorant</vt:lpstr>
      <vt:lpstr>DM Sans 14pt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Defne Salli</dc:creator>
  <cp:lastModifiedBy>Maria Libert</cp:lastModifiedBy>
  <cp:revision>8</cp:revision>
  <dcterms:created xsi:type="dcterms:W3CDTF">2025-02-13T23:08:19Z</dcterms:created>
  <dcterms:modified xsi:type="dcterms:W3CDTF">2025-05-22T06:50:13Z</dcterms:modified>
</cp:coreProperties>
</file>