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50" r:id="rId2"/>
    <p:sldId id="340" r:id="rId3"/>
    <p:sldId id="348" r:id="rId4"/>
    <p:sldId id="412" r:id="rId5"/>
    <p:sldId id="414" r:id="rId6"/>
    <p:sldId id="413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alth" id="{8A0B0B61-E726-7649-8458-0EE9346446C9}">
          <p14:sldIdLst>
            <p14:sldId id="350"/>
            <p14:sldId id="340"/>
          </p14:sldIdLst>
        </p14:section>
        <p14:section name="ASGM / exposure" id="{E2038B94-3ADC-DC44-9562-6C779C040116}">
          <p14:sldIdLst>
            <p14:sldId id="348"/>
            <p14:sldId id="412"/>
          </p14:sldIdLst>
        </p14:section>
        <p14:section name="Products" id="{46E0E4F6-BBD1-A344-A9C7-D75C8CE9CB8B}">
          <p14:sldIdLst>
            <p14:sldId id="414"/>
            <p14:sldId id="41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869D40-FE1E-582B-49DF-B11E6D16BF6F}" name="Alex Mackey" initials="AM" userId="S::alex.mackey@zoinet.org::15de7fa2-0636-4250-9874-c2078e0e91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B00"/>
    <a:srgbClr val="E9CF6C"/>
    <a:srgbClr val="F0E4B6"/>
    <a:srgbClr val="F4B183"/>
    <a:srgbClr val="50C8A7"/>
    <a:srgbClr val="A9D18E"/>
    <a:srgbClr val="70AD47"/>
    <a:srgbClr val="FAF3E7"/>
    <a:srgbClr val="F6E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"/>
    <p:restoredTop sz="86395"/>
  </p:normalViewPr>
  <p:slideViewPr>
    <p:cSldViewPr snapToGrid="0">
      <p:cViewPr varScale="1">
        <p:scale>
          <a:sx n="146" d="100"/>
          <a:sy n="146" d="100"/>
        </p:scale>
        <p:origin x="1640" y="176"/>
      </p:cViewPr>
      <p:guideLst/>
    </p:cSldViewPr>
  </p:slideViewPr>
  <p:outlineViewPr>
    <p:cViewPr>
      <p:scale>
        <a:sx n="33" d="100"/>
        <a:sy n="33" d="100"/>
      </p:scale>
      <p:origin x="0" y="-329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454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F8EBF8-47F0-187B-D467-DA3EBD357A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C5083-E80B-8DDC-2651-6CA10F8B19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88E7A-9163-064B-B89B-E51F7131DE35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B9BB2-2897-459A-95A7-B60CFAE90C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A52D2-2787-AA8C-3F03-4396654EB4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F843-4B1E-B94F-93F7-7E099E68E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680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66193-9E91-094D-B548-85A2C1B00AA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A4ECB-7864-FC4E-851F-84A4F7593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33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A4ECB-7864-FC4E-851F-84A4F75936E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26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A4ECB-7864-FC4E-851F-84A4F75936E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2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A4ECB-7864-FC4E-851F-84A4F75936E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19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A4ECB-7864-FC4E-851F-84A4F75936E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69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A4ECB-7864-FC4E-851F-84A4F75936E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0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A4ECB-7864-FC4E-851F-84A4F75936E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99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twitter.com/hashtag/MakeMercuryHistory?src=hashtag_click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564" y="903412"/>
            <a:ext cx="6858000" cy="553999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90000"/>
              </a:lnSpc>
              <a:defRPr sz="4400" b="1" i="0" spc="0">
                <a:solidFill>
                  <a:schemeClr val="tx1"/>
                </a:solidFill>
                <a:latin typeface="+mn-lt"/>
                <a:ea typeface="DIN Condensed Light" panose="020B050604000002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Arial, </a:t>
            </a:r>
            <a:r>
              <a:rPr lang="sv-SE" dirty="0" err="1"/>
              <a:t>bold</a:t>
            </a:r>
            <a:r>
              <a:rPr lang="sv-SE" dirty="0"/>
              <a:t> 44pt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564" y="3398394"/>
            <a:ext cx="6858000" cy="43998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90"/>
              </a:lnSpc>
              <a:spcBef>
                <a:spcPts val="0"/>
              </a:spcBef>
              <a:buNone/>
              <a:defRPr sz="1350" b="1" i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Arial 13,5pt</a:t>
            </a:r>
            <a:endParaRPr lang="en-US" dirty="0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03E4E58D-404C-C50D-24A8-AC116DD9A7D9}"/>
              </a:ext>
            </a:extLst>
          </p:cNvPr>
          <p:cNvSpPr/>
          <p:nvPr userDrawn="1"/>
        </p:nvSpPr>
        <p:spPr>
          <a:xfrm>
            <a:off x="6561894" y="4226367"/>
            <a:ext cx="2176312" cy="585626"/>
          </a:xfrm>
          <a:custGeom>
            <a:avLst/>
            <a:gdLst/>
            <a:ahLst/>
            <a:cxnLst/>
            <a:rect l="l" t="t" r="r" b="b"/>
            <a:pathLst>
              <a:path w="4352624" h="1171252">
                <a:moveTo>
                  <a:pt x="0" y="0"/>
                </a:moveTo>
                <a:lnTo>
                  <a:pt x="4352624" y="0"/>
                </a:lnTo>
                <a:lnTo>
                  <a:pt x="4352624" y="1171251"/>
                </a:lnTo>
                <a:lnTo>
                  <a:pt x="0" y="1171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 sz="45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2C85233-BC7A-0F52-650E-551AED0A8F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059" y="450861"/>
            <a:ext cx="2581275" cy="163827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dirty="0"/>
              <a:t>Arial 10pt</a:t>
            </a:r>
          </a:p>
        </p:txBody>
      </p:sp>
    </p:spTree>
    <p:extLst>
      <p:ext uri="{BB962C8B-B14F-4D97-AF65-F5344CB8AC3E}">
        <p14:creationId xmlns:p14="http://schemas.microsoft.com/office/powerpoint/2010/main" val="231044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-title and Content Typ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8">
            <a:extLst>
              <a:ext uri="{FF2B5EF4-FFF2-40B4-BE49-F238E27FC236}">
                <a16:creationId xmlns:a16="http://schemas.microsoft.com/office/drawing/2014/main" id="{15496A41-95BB-7F82-AFCF-42341729EE35}"/>
              </a:ext>
            </a:extLst>
          </p:cNvPr>
          <p:cNvSpPr/>
          <p:nvPr userDrawn="1"/>
        </p:nvSpPr>
        <p:spPr>
          <a:xfrm>
            <a:off x="0" y="0"/>
            <a:ext cx="3251140" cy="5143500"/>
          </a:xfrm>
          <a:custGeom>
            <a:avLst/>
            <a:gdLst/>
            <a:ahLst/>
            <a:cxnLst/>
            <a:rect l="l" t="t" r="r" b="b"/>
            <a:pathLst>
              <a:path w="1712535" h="2709333">
                <a:moveTo>
                  <a:pt x="0" y="0"/>
                </a:moveTo>
                <a:lnTo>
                  <a:pt x="1712535" y="0"/>
                </a:lnTo>
                <a:lnTo>
                  <a:pt x="1712535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4"/>
          </a:solidFill>
        </p:spPr>
        <p:txBody>
          <a:bodyPr/>
          <a:lstStyle/>
          <a:p>
            <a:endParaRPr lang="sv-SE" sz="45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FB3E2F1-EA34-2BF0-63EA-2AF54031A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Arial 32pt</a:t>
            </a:r>
            <a:endParaRPr lang="en-GB" dirty="0"/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BC13ECA3-70B5-990C-6EC8-691220A7C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1281" y="1468439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C1899E73-CE59-CAF4-4389-6608DA765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6804" y="1468439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11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ue logo&#10;&#10;AI-generated content may be incorrect.">
            <a:extLst>
              <a:ext uri="{FF2B5EF4-FFF2-40B4-BE49-F238E27FC236}">
                <a16:creationId xmlns:a16="http://schemas.microsoft.com/office/drawing/2014/main" id="{FC5FCA95-7C81-D0FC-62AE-7994F57F8B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2338" y="1248912"/>
            <a:ext cx="6921661" cy="389458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106BCC0-499D-BB3A-40C1-3FC53BA30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Arial 32pt</a:t>
            </a:r>
            <a:endParaRPr lang="en-GB" dirty="0"/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DF71EFC0-A9D5-5961-D231-AB09FB940E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035" y="1501292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BBBA9CEE-BD8C-4245-A382-BE680DA089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7558" y="1501292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9158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8">
            <a:extLst>
              <a:ext uri="{FF2B5EF4-FFF2-40B4-BE49-F238E27FC236}">
                <a16:creationId xmlns:a16="http://schemas.microsoft.com/office/drawing/2014/main" id="{15496A41-95BB-7F82-AFCF-42341729EE35}"/>
              </a:ext>
            </a:extLst>
          </p:cNvPr>
          <p:cNvSpPr/>
          <p:nvPr userDrawn="1"/>
        </p:nvSpPr>
        <p:spPr>
          <a:xfrm>
            <a:off x="0" y="0"/>
            <a:ext cx="3251140" cy="5143500"/>
          </a:xfrm>
          <a:custGeom>
            <a:avLst/>
            <a:gdLst/>
            <a:ahLst/>
            <a:cxnLst/>
            <a:rect l="l" t="t" r="r" b="b"/>
            <a:pathLst>
              <a:path w="1712535" h="2709333">
                <a:moveTo>
                  <a:pt x="0" y="0"/>
                </a:moveTo>
                <a:lnTo>
                  <a:pt x="1712535" y="0"/>
                </a:lnTo>
                <a:lnTo>
                  <a:pt x="1712535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sv-SE" sz="45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FB3E2F1-EA34-2BF0-63EA-2AF54031A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Arial 32pt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63882-E972-C802-1AE3-34A52C5AF4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035" y="2117267"/>
            <a:ext cx="2378533" cy="16662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44D7B9-0D23-0503-889F-DE438DEA9D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41738" y="588963"/>
            <a:ext cx="4887912" cy="382424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7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F8ED7FF0-5902-9E2C-027F-2F2BC838E880}"/>
              </a:ext>
            </a:extLst>
          </p:cNvPr>
          <p:cNvSpPr/>
          <p:nvPr userDrawn="1"/>
        </p:nvSpPr>
        <p:spPr>
          <a:xfrm>
            <a:off x="0" y="0"/>
            <a:ext cx="5892860" cy="5143500"/>
          </a:xfrm>
          <a:custGeom>
            <a:avLst/>
            <a:gdLst/>
            <a:ahLst/>
            <a:cxnLst/>
            <a:rect l="l" t="t" r="r" b="b"/>
            <a:pathLst>
              <a:path w="3104058" h="2709333">
                <a:moveTo>
                  <a:pt x="0" y="0"/>
                </a:moveTo>
                <a:lnTo>
                  <a:pt x="3104058" y="0"/>
                </a:lnTo>
                <a:lnTo>
                  <a:pt x="3104058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sv-SE" sz="45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FB3E2F1-EA34-2BF0-63EA-2AF54031A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35" y="588711"/>
            <a:ext cx="5238137" cy="443198"/>
          </a:xfrm>
        </p:spPr>
        <p:txBody>
          <a:bodyPr/>
          <a:lstStyle/>
          <a:p>
            <a:r>
              <a:rPr lang="sv-SE" dirty="0"/>
              <a:t>Arial 32pt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44D7B9-0D23-0503-889F-DE438DEA9D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4144" y="588963"/>
            <a:ext cx="2305506" cy="382424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29E44C4B-1608-1E8C-F06A-F979D0C2E2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035" y="1501292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2D3EF228-368B-5DEA-FC9E-9246B8CADF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7558" y="1501292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314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F8ED7FF0-5902-9E2C-027F-2F2BC838E880}"/>
              </a:ext>
            </a:extLst>
          </p:cNvPr>
          <p:cNvSpPr/>
          <p:nvPr userDrawn="1"/>
        </p:nvSpPr>
        <p:spPr>
          <a:xfrm>
            <a:off x="0" y="0"/>
            <a:ext cx="5892860" cy="5143500"/>
          </a:xfrm>
          <a:custGeom>
            <a:avLst/>
            <a:gdLst/>
            <a:ahLst/>
            <a:cxnLst/>
            <a:rect l="l" t="t" r="r" b="b"/>
            <a:pathLst>
              <a:path w="3104058" h="2709333">
                <a:moveTo>
                  <a:pt x="0" y="0"/>
                </a:moveTo>
                <a:lnTo>
                  <a:pt x="3104058" y="0"/>
                </a:lnTo>
                <a:lnTo>
                  <a:pt x="3104058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endParaRPr lang="sv-SE" sz="45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FB3E2F1-EA34-2BF0-63EA-2AF54031A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35" y="588711"/>
            <a:ext cx="5238137" cy="443198"/>
          </a:xfrm>
        </p:spPr>
        <p:txBody>
          <a:bodyPr/>
          <a:lstStyle/>
          <a:p>
            <a:r>
              <a:rPr lang="sv-SE" dirty="0"/>
              <a:t>Arial 32pt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44D7B9-0D23-0503-889F-DE438DEA9D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4144" y="588963"/>
            <a:ext cx="2305506" cy="382424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29E44C4B-1608-1E8C-F06A-F979D0C2E2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035" y="1501292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2D3EF228-368B-5DEA-FC9E-9246B8CADF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7558" y="1501292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436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FB3E2F1-EA34-2BF0-63EA-2AF54031A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35" y="588711"/>
            <a:ext cx="5238137" cy="443198"/>
          </a:xfrm>
        </p:spPr>
        <p:txBody>
          <a:bodyPr/>
          <a:lstStyle/>
          <a:p>
            <a:r>
              <a:rPr lang="sv-SE" dirty="0"/>
              <a:t>Arial 32pt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44D7B9-0D23-0503-889F-DE438DEA9D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4144" y="588963"/>
            <a:ext cx="2305506" cy="382424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29E44C4B-1608-1E8C-F06A-F979D0C2E2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035" y="1501292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2D3EF228-368B-5DEA-FC9E-9246B8CADF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7558" y="1501292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558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525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D8AA932-8C71-869B-8642-131A25DD3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34" y="1238855"/>
            <a:ext cx="5809317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Thank you for your attention!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E5FD5-F079-54FA-D9E0-0FA936434F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114" y="4082278"/>
            <a:ext cx="1622064" cy="8485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BD5C94-9FB2-BF0E-4A51-9E13BF158F96}"/>
              </a:ext>
            </a:extLst>
          </p:cNvPr>
          <p:cNvSpPr txBox="1"/>
          <p:nvPr userDrawn="1"/>
        </p:nvSpPr>
        <p:spPr>
          <a:xfrm>
            <a:off x="512426" y="2127659"/>
            <a:ext cx="4626106" cy="12464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GB" sz="900" b="1" kern="12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rPr>
              <a:t>Secretariat of the Minamata Convention on Mercury</a:t>
            </a:r>
          </a:p>
          <a:p>
            <a:pPr algn="l"/>
            <a:r>
              <a:rPr lang="en-GB" sz="900" kern="12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rPr>
              <a:t>United Nations Environment Programme</a:t>
            </a:r>
          </a:p>
          <a:p>
            <a:pPr algn="l"/>
            <a:r>
              <a:rPr lang="en-GB" sz="900" kern="12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rPr>
              <a:t>11-13, Chemin des </a:t>
            </a:r>
            <a:r>
              <a:rPr lang="en-GB" sz="900" kern="1200" dirty="0" err="1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rPr>
              <a:t>Anémones</a:t>
            </a:r>
            <a:r>
              <a:rPr lang="en-GB" sz="900" kern="12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rPr>
              <a:t> - 1219 </a:t>
            </a:r>
            <a:r>
              <a:rPr lang="en-GB" sz="900" kern="1200" dirty="0" err="1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rPr>
              <a:t>Châtelaine</a:t>
            </a:r>
            <a:r>
              <a:rPr lang="en-GB" sz="900" kern="12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rPr>
              <a:t>, Switzerland</a:t>
            </a:r>
          </a:p>
          <a:p>
            <a:pPr algn="l"/>
            <a:endParaRPr lang="en-GB" sz="900" kern="120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+mn-cs"/>
            </a:endParaRPr>
          </a:p>
          <a:p>
            <a:pPr algn="l"/>
            <a:r>
              <a:rPr lang="en-US" sz="9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t>WEB: </a:t>
            </a:r>
            <a:r>
              <a:rPr lang="en-US" sz="900" dirty="0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t>www</a:t>
            </a:r>
            <a:r>
              <a:rPr lang="en-US" sz="900" kern="12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rPr>
              <a:t>. </a:t>
            </a:r>
            <a:r>
              <a:rPr lang="en-US" sz="900" kern="1200" dirty="0" err="1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rPr>
              <a:t>minamataconvention.org</a:t>
            </a:r>
            <a:endParaRPr lang="en-US" sz="900" kern="120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+mn-cs"/>
            </a:endParaRPr>
          </a:p>
          <a:p>
            <a:pPr algn="l"/>
            <a:r>
              <a:rPr lang="en-US" sz="900" b="1" kern="12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rPr>
              <a:t>MAIL: </a:t>
            </a:r>
            <a:r>
              <a:rPr lang="en-US" sz="900" kern="1200" dirty="0" err="1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rPr>
              <a:t>MEA-MinamataSecretariat@un.org</a:t>
            </a:r>
            <a:r>
              <a:rPr lang="en-US" sz="900" u="sng" kern="12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rPr>
              <a:t> </a:t>
            </a:r>
          </a:p>
          <a:p>
            <a:pPr algn="l" rtl="0" fontAlgn="base"/>
            <a:r>
              <a:rPr lang="en-US" sz="900" b="1" kern="12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rPr>
              <a:t>X: </a:t>
            </a:r>
            <a:r>
              <a:rPr lang="en-US" sz="900" kern="12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rPr>
              <a:t>@</a:t>
            </a:r>
            <a:r>
              <a:rPr lang="en-US" sz="900" kern="1200" dirty="0" err="1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rPr>
              <a:t>minamataMEA</a:t>
            </a:r>
            <a:r>
              <a:rPr lang="en-US" sz="900" kern="12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rPr>
              <a:t>​</a:t>
            </a:r>
          </a:p>
          <a:p>
            <a:pPr algn="l" rtl="0" fontAlgn="base"/>
            <a:r>
              <a:rPr lang="en-US" sz="900" kern="1200" dirty="0">
                <a:solidFill>
                  <a:schemeClr val="accent4"/>
                </a:solidFill>
                <a:latin typeface="+mn-lt"/>
                <a:ea typeface="Roboto" panose="02000000000000000000" pitchFamily="2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#MakeMercuryHistory</a:t>
            </a:r>
            <a:endParaRPr lang="en-US" sz="900" kern="1200" dirty="0">
              <a:solidFill>
                <a:schemeClr val="accent4"/>
              </a:solidFill>
              <a:latin typeface="+mn-lt"/>
              <a:ea typeface="Roboto" panose="02000000000000000000" pitchFamily="2" charset="0"/>
              <a:cs typeface="+mn-cs"/>
            </a:endParaRPr>
          </a:p>
          <a:p>
            <a:pPr algn="l"/>
            <a:endParaRPr lang="en-GB" sz="900" kern="120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708D13B-69CB-2AF4-6169-7C377117C9CD}"/>
              </a:ext>
            </a:extLst>
          </p:cNvPr>
          <p:cNvSpPr/>
          <p:nvPr userDrawn="1"/>
        </p:nvSpPr>
        <p:spPr>
          <a:xfrm>
            <a:off x="6516000" y="4226367"/>
            <a:ext cx="864000" cy="585626"/>
          </a:xfrm>
          <a:custGeom>
            <a:avLst/>
            <a:gdLst/>
            <a:ahLst/>
            <a:cxnLst/>
            <a:rect l="l" t="t" r="r" b="b"/>
            <a:pathLst>
              <a:path w="4352624" h="1171252">
                <a:moveTo>
                  <a:pt x="0" y="0"/>
                </a:moveTo>
                <a:lnTo>
                  <a:pt x="4352624" y="0"/>
                </a:lnTo>
                <a:lnTo>
                  <a:pt x="4352624" y="1171251"/>
                </a:lnTo>
                <a:lnTo>
                  <a:pt x="0" y="11712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5320" r="-157208"/>
            </a:stretch>
          </a:blipFill>
        </p:spPr>
        <p:txBody>
          <a:bodyPr rIns="90000"/>
          <a:lstStyle/>
          <a:p>
            <a:endParaRPr lang="sv-SE" sz="450" dirty="0"/>
          </a:p>
        </p:txBody>
      </p:sp>
    </p:spTree>
    <p:extLst>
      <p:ext uri="{BB962C8B-B14F-4D97-AF65-F5344CB8AC3E}">
        <p14:creationId xmlns:p14="http://schemas.microsoft.com/office/powerpoint/2010/main" val="19491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D2D36EEF-F418-2116-2E96-B23F350DB89C}"/>
              </a:ext>
            </a:extLst>
          </p:cNvPr>
          <p:cNvSpPr/>
          <p:nvPr userDrawn="1"/>
        </p:nvSpPr>
        <p:spPr>
          <a:xfrm>
            <a:off x="3251141" y="0"/>
            <a:ext cx="5956230" cy="5143500"/>
          </a:xfrm>
          <a:custGeom>
            <a:avLst/>
            <a:gdLst/>
            <a:ahLst/>
            <a:cxnLst/>
            <a:rect l="l" t="t" r="r" b="b"/>
            <a:pathLst>
              <a:path w="3137438" h="2709333">
                <a:moveTo>
                  <a:pt x="0" y="0"/>
                </a:moveTo>
                <a:lnTo>
                  <a:pt x="3137438" y="0"/>
                </a:lnTo>
                <a:lnTo>
                  <a:pt x="3137438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sv-SE" sz="45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E55015C-3927-AA0A-E388-555F3BC18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Arial 32pt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26B59EC-08C4-83C5-BA3F-74B4963D93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1281" y="1468439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D6C06E91-6192-7EDE-72A3-AF060373F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6804" y="1468439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04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and blue abstract background&#10;&#10;Description automatically generated">
            <a:extLst>
              <a:ext uri="{FF2B5EF4-FFF2-40B4-BE49-F238E27FC236}">
                <a16:creationId xmlns:a16="http://schemas.microsoft.com/office/drawing/2014/main" id="{1305CA4A-8D52-7536-9C33-515E2F324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30" y="-2042"/>
            <a:ext cx="3252431" cy="5143500"/>
          </a:xfrm>
          <a:prstGeom prst="rect">
            <a:avLst/>
          </a:prstGeom>
        </p:spPr>
      </p:pic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0ECE3CFB-71CF-E2AE-0E83-9382C6239E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8272" y="503411"/>
            <a:ext cx="352944" cy="974626"/>
          </a:xfrm>
        </p:spPr>
        <p:txBody>
          <a:bodyPr/>
          <a:lstStyle>
            <a:lvl1pPr>
              <a:lnSpc>
                <a:spcPts val="7639"/>
              </a:lnSpc>
              <a:defRPr sz="6530" b="1" i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Arial 32pt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44BE731-4396-A759-D619-72E2A1B64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55397" y="835157"/>
            <a:ext cx="1218374" cy="400815"/>
          </a:xfrm>
        </p:spPr>
        <p:txBody>
          <a:bodyPr/>
          <a:lstStyle>
            <a:lvl1pPr>
              <a:lnSpc>
                <a:spcPts val="3500"/>
              </a:lnSpc>
              <a:defRPr sz="2200" b="1" i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dirty="0"/>
              <a:t>MODULE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C8D6C260-3521-A64A-1A29-8A8093A8E7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3440" y="1308695"/>
            <a:ext cx="1749386" cy="205184"/>
          </a:xfrm>
        </p:spPr>
        <p:txBody>
          <a:bodyPr/>
          <a:lstStyle>
            <a:lvl1pPr>
              <a:lnSpc>
                <a:spcPts val="1602"/>
              </a:lnSpc>
              <a:defRPr sz="1340" b="0" i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dirty="0"/>
              <a:t>Arial 13,4pt</a:t>
            </a:r>
          </a:p>
        </p:txBody>
      </p:sp>
      <p:sp>
        <p:nvSpPr>
          <p:cNvPr id="43" name="Text Placeholder 31">
            <a:extLst>
              <a:ext uri="{FF2B5EF4-FFF2-40B4-BE49-F238E27FC236}">
                <a16:creationId xmlns:a16="http://schemas.microsoft.com/office/drawing/2014/main" id="{43AD0954-787E-65C6-55E7-0359F32B5A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78687" y="503219"/>
            <a:ext cx="352944" cy="974626"/>
          </a:xfrm>
        </p:spPr>
        <p:txBody>
          <a:bodyPr/>
          <a:lstStyle>
            <a:lvl1pPr>
              <a:lnSpc>
                <a:spcPts val="7639"/>
              </a:lnSpc>
              <a:defRPr sz="6530" b="1" i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44" name="Text Placeholder 31">
            <a:extLst>
              <a:ext uri="{FF2B5EF4-FFF2-40B4-BE49-F238E27FC236}">
                <a16:creationId xmlns:a16="http://schemas.microsoft.com/office/drawing/2014/main" id="{8F9FF4AC-1F0B-A673-039D-522F50671F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5812" y="834965"/>
            <a:ext cx="1218374" cy="400815"/>
          </a:xfrm>
        </p:spPr>
        <p:txBody>
          <a:bodyPr/>
          <a:lstStyle>
            <a:lvl1pPr>
              <a:lnSpc>
                <a:spcPts val="3500"/>
              </a:lnSpc>
              <a:defRPr sz="2200" b="1" i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dirty="0"/>
              <a:t>MODULE</a:t>
            </a:r>
          </a:p>
        </p:txBody>
      </p:sp>
      <p:sp>
        <p:nvSpPr>
          <p:cNvPr id="45" name="Text Placeholder 31">
            <a:extLst>
              <a:ext uri="{FF2B5EF4-FFF2-40B4-BE49-F238E27FC236}">
                <a16:creationId xmlns:a16="http://schemas.microsoft.com/office/drawing/2014/main" id="{98E1285E-7E5F-63F1-C722-500A8D9CB9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3855" y="1308503"/>
            <a:ext cx="1749386" cy="205184"/>
          </a:xfrm>
        </p:spPr>
        <p:txBody>
          <a:bodyPr/>
          <a:lstStyle>
            <a:lvl1pPr>
              <a:lnSpc>
                <a:spcPts val="1602"/>
              </a:lnSpc>
              <a:defRPr sz="1340" b="0" i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6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Arial 13,4pt</a:t>
            </a:r>
          </a:p>
        </p:txBody>
      </p:sp>
      <p:sp>
        <p:nvSpPr>
          <p:cNvPr id="46" name="Text Placeholder 31">
            <a:extLst>
              <a:ext uri="{FF2B5EF4-FFF2-40B4-BE49-F238E27FC236}">
                <a16:creationId xmlns:a16="http://schemas.microsoft.com/office/drawing/2014/main" id="{77C41F7F-3900-9E17-82DE-C77CBB24CA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27704" y="1849462"/>
            <a:ext cx="352944" cy="974626"/>
          </a:xfrm>
        </p:spPr>
        <p:txBody>
          <a:bodyPr/>
          <a:lstStyle>
            <a:lvl1pPr>
              <a:lnSpc>
                <a:spcPts val="7639"/>
              </a:lnSpc>
              <a:defRPr sz="6530" b="1" i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F4B18DA9-A750-D493-79D0-69F023B841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4829" y="2181208"/>
            <a:ext cx="1218374" cy="400815"/>
          </a:xfrm>
        </p:spPr>
        <p:txBody>
          <a:bodyPr/>
          <a:lstStyle>
            <a:lvl1pPr>
              <a:lnSpc>
                <a:spcPts val="3500"/>
              </a:lnSpc>
              <a:defRPr sz="2200" b="1" i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dirty="0"/>
              <a:t>MODULE</a:t>
            </a:r>
          </a:p>
        </p:txBody>
      </p:sp>
      <p:sp>
        <p:nvSpPr>
          <p:cNvPr id="48" name="Text Placeholder 31">
            <a:extLst>
              <a:ext uri="{FF2B5EF4-FFF2-40B4-BE49-F238E27FC236}">
                <a16:creationId xmlns:a16="http://schemas.microsoft.com/office/drawing/2014/main" id="{3C0A977F-ADE9-C253-8B07-7234F9FAD0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2872" y="2654746"/>
            <a:ext cx="1749386" cy="205184"/>
          </a:xfrm>
        </p:spPr>
        <p:txBody>
          <a:bodyPr/>
          <a:lstStyle>
            <a:lvl1pPr>
              <a:lnSpc>
                <a:spcPts val="1602"/>
              </a:lnSpc>
              <a:defRPr sz="1340" b="0" i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6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Arial 13,4pt</a:t>
            </a:r>
          </a:p>
        </p:txBody>
      </p:sp>
      <p:sp>
        <p:nvSpPr>
          <p:cNvPr id="49" name="Text Placeholder 31">
            <a:extLst>
              <a:ext uri="{FF2B5EF4-FFF2-40B4-BE49-F238E27FC236}">
                <a16:creationId xmlns:a16="http://schemas.microsoft.com/office/drawing/2014/main" id="{C5EDD711-F353-082A-51DB-C180DEC7BC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78119" y="1849270"/>
            <a:ext cx="352944" cy="974626"/>
          </a:xfrm>
        </p:spPr>
        <p:txBody>
          <a:bodyPr/>
          <a:lstStyle>
            <a:lvl1pPr>
              <a:lnSpc>
                <a:spcPts val="7639"/>
              </a:lnSpc>
              <a:defRPr sz="6530" b="1" i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76E4D0D2-EEDE-4A8C-9AD0-4D572AF176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05244" y="2181016"/>
            <a:ext cx="1218374" cy="400815"/>
          </a:xfrm>
        </p:spPr>
        <p:txBody>
          <a:bodyPr/>
          <a:lstStyle>
            <a:lvl1pPr>
              <a:lnSpc>
                <a:spcPts val="3500"/>
              </a:lnSpc>
              <a:defRPr sz="2200" b="1" i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dirty="0"/>
              <a:t>MODULE</a:t>
            </a:r>
          </a:p>
        </p:txBody>
      </p:sp>
      <p:sp>
        <p:nvSpPr>
          <p:cNvPr id="51" name="Text Placeholder 31">
            <a:extLst>
              <a:ext uri="{FF2B5EF4-FFF2-40B4-BE49-F238E27FC236}">
                <a16:creationId xmlns:a16="http://schemas.microsoft.com/office/drawing/2014/main" id="{5995CC7D-DFDE-39D9-60A7-21A3723A5E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287" y="2654554"/>
            <a:ext cx="1749386" cy="205184"/>
          </a:xfrm>
        </p:spPr>
        <p:txBody>
          <a:bodyPr/>
          <a:lstStyle>
            <a:lvl1pPr>
              <a:lnSpc>
                <a:spcPts val="1602"/>
              </a:lnSpc>
              <a:defRPr sz="1340" b="0" i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6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Arial 13,4pt</a:t>
            </a:r>
          </a:p>
        </p:txBody>
      </p:sp>
      <p:sp>
        <p:nvSpPr>
          <p:cNvPr id="52" name="Text Placeholder 31">
            <a:extLst>
              <a:ext uri="{FF2B5EF4-FFF2-40B4-BE49-F238E27FC236}">
                <a16:creationId xmlns:a16="http://schemas.microsoft.com/office/drawing/2014/main" id="{89F5395E-0B7E-75FC-615D-82478AE703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747" y="3169605"/>
            <a:ext cx="352944" cy="974626"/>
          </a:xfrm>
        </p:spPr>
        <p:txBody>
          <a:bodyPr/>
          <a:lstStyle>
            <a:lvl1pPr>
              <a:lnSpc>
                <a:spcPts val="7639"/>
              </a:lnSpc>
              <a:defRPr sz="6530" b="1" i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53" name="Text Placeholder 31">
            <a:extLst>
              <a:ext uri="{FF2B5EF4-FFF2-40B4-BE49-F238E27FC236}">
                <a16:creationId xmlns:a16="http://schemas.microsoft.com/office/drawing/2014/main" id="{9DB9467B-C307-DDB7-D96C-D326CE3974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52872" y="3501351"/>
            <a:ext cx="1218374" cy="400815"/>
          </a:xfrm>
        </p:spPr>
        <p:txBody>
          <a:bodyPr/>
          <a:lstStyle>
            <a:lvl1pPr>
              <a:lnSpc>
                <a:spcPts val="3500"/>
              </a:lnSpc>
              <a:defRPr sz="2200" b="1" i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dirty="0"/>
              <a:t>MODULE</a:t>
            </a:r>
          </a:p>
        </p:txBody>
      </p:sp>
      <p:sp>
        <p:nvSpPr>
          <p:cNvPr id="54" name="Text Placeholder 31">
            <a:extLst>
              <a:ext uri="{FF2B5EF4-FFF2-40B4-BE49-F238E27FC236}">
                <a16:creationId xmlns:a16="http://schemas.microsoft.com/office/drawing/2014/main" id="{201D3708-86B2-79BB-7796-053860478E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50915" y="3974889"/>
            <a:ext cx="1749386" cy="205184"/>
          </a:xfrm>
        </p:spPr>
        <p:txBody>
          <a:bodyPr/>
          <a:lstStyle>
            <a:lvl1pPr>
              <a:lnSpc>
                <a:spcPts val="1602"/>
              </a:lnSpc>
              <a:defRPr sz="1340" b="0" i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6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Arial 13,4pt</a:t>
            </a:r>
          </a:p>
        </p:txBody>
      </p:sp>
      <p:sp>
        <p:nvSpPr>
          <p:cNvPr id="55" name="Text Placeholder 31">
            <a:extLst>
              <a:ext uri="{FF2B5EF4-FFF2-40B4-BE49-F238E27FC236}">
                <a16:creationId xmlns:a16="http://schemas.microsoft.com/office/drawing/2014/main" id="{12F6F899-A953-9C2D-CB94-C561B0ADDA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76162" y="3169413"/>
            <a:ext cx="352944" cy="974626"/>
          </a:xfrm>
        </p:spPr>
        <p:txBody>
          <a:bodyPr/>
          <a:lstStyle>
            <a:lvl1pPr>
              <a:lnSpc>
                <a:spcPts val="7639"/>
              </a:lnSpc>
              <a:defRPr sz="6530" b="1" i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56" name="Text Placeholder 31">
            <a:extLst>
              <a:ext uri="{FF2B5EF4-FFF2-40B4-BE49-F238E27FC236}">
                <a16:creationId xmlns:a16="http://schemas.microsoft.com/office/drawing/2014/main" id="{85DC595B-F7FC-5FE9-90CB-F71A7EDB53B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3287" y="3501159"/>
            <a:ext cx="1218374" cy="400815"/>
          </a:xfrm>
        </p:spPr>
        <p:txBody>
          <a:bodyPr/>
          <a:lstStyle>
            <a:lvl1pPr>
              <a:lnSpc>
                <a:spcPts val="3500"/>
              </a:lnSpc>
              <a:defRPr sz="2200" b="1" i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dirty="0"/>
              <a:t>MODULE</a:t>
            </a:r>
          </a:p>
        </p:txBody>
      </p:sp>
      <p:sp>
        <p:nvSpPr>
          <p:cNvPr id="57" name="Text Placeholder 31">
            <a:extLst>
              <a:ext uri="{FF2B5EF4-FFF2-40B4-BE49-F238E27FC236}">
                <a16:creationId xmlns:a16="http://schemas.microsoft.com/office/drawing/2014/main" id="{C3128104-6BC1-730B-0163-19BEC31F0D9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1330" y="3974697"/>
            <a:ext cx="1749386" cy="205184"/>
          </a:xfrm>
        </p:spPr>
        <p:txBody>
          <a:bodyPr/>
          <a:lstStyle>
            <a:lvl1pPr>
              <a:lnSpc>
                <a:spcPts val="1602"/>
              </a:lnSpc>
              <a:defRPr sz="1340" b="0" i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6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Arial 13,4pt</a:t>
            </a:r>
          </a:p>
        </p:txBody>
      </p:sp>
    </p:spTree>
    <p:extLst>
      <p:ext uri="{BB962C8B-B14F-4D97-AF65-F5344CB8AC3E}">
        <p14:creationId xmlns:p14="http://schemas.microsoft.com/office/powerpoint/2010/main" val="413613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E725ED0-C15E-3C31-AF38-80A615B4AB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3866" y="857250"/>
            <a:ext cx="840155" cy="2257028"/>
          </a:xfrm>
        </p:spPr>
        <p:txBody>
          <a:bodyPr/>
          <a:lstStyle>
            <a:lvl1pPr>
              <a:lnSpc>
                <a:spcPts val="17550"/>
              </a:lnSpc>
              <a:defRPr sz="15000" b="1" i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57963D2-07DA-8557-F78B-F47860EB1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617" y="1765381"/>
            <a:ext cx="3324225" cy="779893"/>
          </a:xfrm>
        </p:spPr>
        <p:txBody>
          <a:bodyPr/>
          <a:lstStyle>
            <a:lvl1pPr>
              <a:lnSpc>
                <a:spcPts val="6529"/>
              </a:lnSpc>
              <a:defRPr sz="5300" b="1" i="0"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dirty="0"/>
              <a:t>MODULE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B85F8F6B-98E7-F086-A9E2-0F8CA35025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0617" y="2626474"/>
            <a:ext cx="1749386" cy="359073"/>
          </a:xfrm>
        </p:spPr>
        <p:txBody>
          <a:bodyPr/>
          <a:lstStyle>
            <a:lvl1pPr>
              <a:lnSpc>
                <a:spcPts val="2822"/>
              </a:lnSpc>
              <a:defRPr sz="2350" b="1" i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dirty="0"/>
              <a:t>Arial 23,5pt</a:t>
            </a:r>
          </a:p>
        </p:txBody>
      </p:sp>
      <p:pic>
        <p:nvPicPr>
          <p:cNvPr id="9" name="Picture 8" descr="A red and blue bird&#10;&#10;Description automatically generated">
            <a:extLst>
              <a:ext uri="{FF2B5EF4-FFF2-40B4-BE49-F238E27FC236}">
                <a16:creationId xmlns:a16="http://schemas.microsoft.com/office/drawing/2014/main" id="{F81BC323-A50F-B41A-4D0E-7E8C748B8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325" y="0"/>
            <a:ext cx="34127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8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 and Content Typ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5E99922F-10A2-F0E9-F523-00DAE4CAF218}"/>
              </a:ext>
            </a:extLst>
          </p:cNvPr>
          <p:cNvSpPr/>
          <p:nvPr userDrawn="1"/>
        </p:nvSpPr>
        <p:spPr>
          <a:xfrm>
            <a:off x="0" y="0"/>
            <a:ext cx="3251140" cy="5143500"/>
          </a:xfrm>
          <a:custGeom>
            <a:avLst/>
            <a:gdLst/>
            <a:ahLst/>
            <a:cxnLst/>
            <a:rect l="l" t="t" r="r" b="b"/>
            <a:pathLst>
              <a:path w="1712535" h="2709333">
                <a:moveTo>
                  <a:pt x="0" y="0"/>
                </a:moveTo>
                <a:lnTo>
                  <a:pt x="1712535" y="0"/>
                </a:lnTo>
                <a:lnTo>
                  <a:pt x="1712535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706F6F"/>
          </a:solidFill>
        </p:spPr>
        <p:txBody>
          <a:bodyPr/>
          <a:lstStyle/>
          <a:p>
            <a:endParaRPr lang="sv-SE" sz="45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9630946-AB9B-3645-EDC4-14F1B2D30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35" y="588711"/>
            <a:ext cx="2514599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Arial 32pt</a:t>
            </a:r>
            <a:endParaRPr lang="en-GB" dirty="0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30A1F08C-BFA9-6247-FB75-E2CDEE20B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1281" y="1468439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E0BC9B26-6041-74DB-7903-F95CC96F57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6804" y="1468439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05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 and Content Typ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red and white liquid&#10;&#10;Description automatically generated">
            <a:extLst>
              <a:ext uri="{FF2B5EF4-FFF2-40B4-BE49-F238E27FC236}">
                <a16:creationId xmlns:a16="http://schemas.microsoft.com/office/drawing/2014/main" id="{D129BFD3-3414-5551-882B-84CA03F2C6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51140" cy="51435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FB3E2F1-EA34-2BF0-63EA-2AF54031A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Arial 32pt</a:t>
            </a:r>
            <a:endParaRPr lang="en-GB" dirty="0"/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C1899E73-CE59-CAF4-4389-6608DA765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6804" y="1468439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AFB17FC0-BA0E-DFF2-2A2C-989EBDD54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41281" y="1468438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99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-title and Content Typ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8">
            <a:extLst>
              <a:ext uri="{FF2B5EF4-FFF2-40B4-BE49-F238E27FC236}">
                <a16:creationId xmlns:a16="http://schemas.microsoft.com/office/drawing/2014/main" id="{15496A41-95BB-7F82-AFCF-42341729EE35}"/>
              </a:ext>
            </a:extLst>
          </p:cNvPr>
          <p:cNvSpPr/>
          <p:nvPr userDrawn="1"/>
        </p:nvSpPr>
        <p:spPr>
          <a:xfrm>
            <a:off x="0" y="0"/>
            <a:ext cx="3251140" cy="5143500"/>
          </a:xfrm>
          <a:custGeom>
            <a:avLst/>
            <a:gdLst/>
            <a:ahLst/>
            <a:cxnLst/>
            <a:rect l="l" t="t" r="r" b="b"/>
            <a:pathLst>
              <a:path w="1712535" h="2709333">
                <a:moveTo>
                  <a:pt x="0" y="0"/>
                </a:moveTo>
                <a:lnTo>
                  <a:pt x="1712535" y="0"/>
                </a:lnTo>
                <a:lnTo>
                  <a:pt x="1712535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sv-SE" sz="45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FB3E2F1-EA34-2BF0-63EA-2AF54031A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Arial 32pt</a:t>
            </a:r>
            <a:endParaRPr lang="en-GB" dirty="0"/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BC13ECA3-70B5-990C-6EC8-691220A7C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1281" y="1468439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C1899E73-CE59-CAF4-4389-6608DA765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6804" y="1468439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0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-title and Content Typ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8">
            <a:extLst>
              <a:ext uri="{FF2B5EF4-FFF2-40B4-BE49-F238E27FC236}">
                <a16:creationId xmlns:a16="http://schemas.microsoft.com/office/drawing/2014/main" id="{15496A41-95BB-7F82-AFCF-42341729EE35}"/>
              </a:ext>
            </a:extLst>
          </p:cNvPr>
          <p:cNvSpPr/>
          <p:nvPr userDrawn="1"/>
        </p:nvSpPr>
        <p:spPr>
          <a:xfrm>
            <a:off x="0" y="0"/>
            <a:ext cx="3251140" cy="5143500"/>
          </a:xfrm>
          <a:custGeom>
            <a:avLst/>
            <a:gdLst/>
            <a:ahLst/>
            <a:cxnLst/>
            <a:rect l="l" t="t" r="r" b="b"/>
            <a:pathLst>
              <a:path w="1712535" h="2709333">
                <a:moveTo>
                  <a:pt x="0" y="0"/>
                </a:moveTo>
                <a:lnTo>
                  <a:pt x="1712535" y="0"/>
                </a:lnTo>
                <a:lnTo>
                  <a:pt x="1712535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endParaRPr lang="sv-SE" sz="45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FB3E2F1-EA34-2BF0-63EA-2AF54031A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Arial 32pt</a:t>
            </a:r>
            <a:endParaRPr lang="en-GB" dirty="0"/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BC13ECA3-70B5-990C-6EC8-691220A7C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1281" y="1468439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C1899E73-CE59-CAF4-4389-6608DA765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6804" y="1468439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83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-title and Content Typ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8">
            <a:extLst>
              <a:ext uri="{FF2B5EF4-FFF2-40B4-BE49-F238E27FC236}">
                <a16:creationId xmlns:a16="http://schemas.microsoft.com/office/drawing/2014/main" id="{15496A41-95BB-7F82-AFCF-42341729EE35}"/>
              </a:ext>
            </a:extLst>
          </p:cNvPr>
          <p:cNvSpPr/>
          <p:nvPr userDrawn="1"/>
        </p:nvSpPr>
        <p:spPr>
          <a:xfrm>
            <a:off x="0" y="0"/>
            <a:ext cx="3251140" cy="5143500"/>
          </a:xfrm>
          <a:custGeom>
            <a:avLst/>
            <a:gdLst/>
            <a:ahLst/>
            <a:cxnLst/>
            <a:rect l="l" t="t" r="r" b="b"/>
            <a:pathLst>
              <a:path w="1712535" h="2709333">
                <a:moveTo>
                  <a:pt x="0" y="0"/>
                </a:moveTo>
                <a:lnTo>
                  <a:pt x="1712535" y="0"/>
                </a:lnTo>
                <a:lnTo>
                  <a:pt x="1712535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endParaRPr lang="sv-SE" sz="45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FB3E2F1-EA34-2BF0-63EA-2AF54031A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Arial 32pt</a:t>
            </a:r>
            <a:endParaRPr lang="en-GB" dirty="0"/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BC13ECA3-70B5-990C-6EC8-691220A7C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1281" y="1468439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C1899E73-CE59-CAF4-4389-6608DA765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6804" y="1468439"/>
            <a:ext cx="2322847" cy="14465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81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035" y="588711"/>
            <a:ext cx="2514599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sv-SE" dirty="0" err="1"/>
              <a:t>Slide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800" y="1369218"/>
            <a:ext cx="4958550" cy="52290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sv-SE" dirty="0"/>
              <a:t>Body text</a:t>
            </a:r>
          </a:p>
          <a:p>
            <a:pPr lvl="1"/>
            <a:r>
              <a:rPr lang="sv-SE" dirty="0" err="1"/>
              <a:t>Module</a:t>
            </a:r>
            <a:r>
              <a:rPr lang="sv-SE" dirty="0"/>
              <a:t> </a:t>
            </a:r>
            <a:r>
              <a:rPr lang="sv-SE" dirty="0" err="1"/>
              <a:t>Subtitle</a:t>
            </a:r>
            <a:endParaRPr lang="sv-SE" dirty="0"/>
          </a:p>
          <a:p>
            <a:pPr lvl="2"/>
            <a:r>
              <a:rPr lang="sv-SE" dirty="0"/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012" y="4395719"/>
            <a:ext cx="351985" cy="4847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78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1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693" y="4611398"/>
            <a:ext cx="571580" cy="119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sv-SE"/>
              <a:t>MODULE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457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81" r:id="rId7"/>
    <p:sldLayoutId id="2147483677" r:id="rId8"/>
    <p:sldLayoutId id="2147483680" r:id="rId9"/>
    <p:sldLayoutId id="2147483678" r:id="rId10"/>
    <p:sldLayoutId id="2147483666" r:id="rId11"/>
    <p:sldLayoutId id="2147483674" r:id="rId12"/>
    <p:sldLayoutId id="2147483675" r:id="rId13"/>
    <p:sldLayoutId id="2147483679" r:id="rId14"/>
    <p:sldLayoutId id="2147483682" r:id="rId15"/>
    <p:sldLayoutId id="2147483676" r:id="rId16"/>
    <p:sldLayoutId id="2147483667" r:id="rId1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+mn-lt"/>
          <a:ea typeface="Roboto Condensed" panose="02000000000000000000" pitchFamily="2" charset="0"/>
          <a:cs typeface="Roboto Condensed" panose="02000000000000000000" pitchFamily="2" charset="0"/>
        </a:defRPr>
      </a:lvl1pPr>
    </p:titleStyle>
    <p:bodyStyle>
      <a:lvl1pPr marL="0" indent="0" algn="l" defTabSz="685800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171450" indent="-171450" algn="l" defTabSz="685800" rtl="0" eaLnBrk="1" latinLnBrk="0" hangingPunct="1">
        <a:lnSpc>
          <a:spcPts val="14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000" b="0" i="0" kern="1200">
          <a:solidFill>
            <a:schemeClr val="tx1"/>
          </a:solidFill>
          <a:latin typeface="+mn-lt"/>
          <a:ea typeface="Roboto Condensed" panose="02000000000000000000" pitchFamily="2" charset="0"/>
          <a:cs typeface="Roboto Condensed" panose="02000000000000000000" pitchFamily="2" charset="0"/>
        </a:defRPr>
      </a:lvl2pPr>
      <a:lvl3pPr marL="351450" indent="-171450" algn="l" defTabSz="685800" rtl="0" eaLnBrk="1" latinLnBrk="0" hangingPunct="1">
        <a:lnSpc>
          <a:spcPts val="1400"/>
        </a:lnSpc>
        <a:spcBef>
          <a:spcPts val="0"/>
        </a:spcBef>
        <a:buClr>
          <a:srgbClr val="FF0000"/>
        </a:buClr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+mn-lt"/>
          <a:ea typeface="Roboto Condensed" panose="02000000000000000000" pitchFamily="2" charset="0"/>
          <a:cs typeface="Roboto Condensed" panose="02000000000000000000" pitchFamily="2" charset="0"/>
        </a:defRPr>
      </a:lvl3pPr>
      <a:lvl4pPr marL="0" indent="0" algn="l" defTabSz="685800" rtl="0" eaLnBrk="1" latinLnBrk="0" hangingPunct="1">
        <a:lnSpc>
          <a:spcPts val="1120"/>
        </a:lnSpc>
        <a:spcBef>
          <a:spcPts val="0"/>
        </a:spcBef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7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hyperlink" Target="https://minamataconvention.org/en/news/en/meetings/cop5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1891E-B055-B9A2-AF57-CA6A6C8E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35" y="588711"/>
            <a:ext cx="5448460" cy="2215991"/>
          </a:xfrm>
        </p:spPr>
        <p:txBody>
          <a:bodyPr/>
          <a:lstStyle/>
          <a:p>
            <a:pPr marL="0" indent="0">
              <a:buNone/>
            </a:pPr>
            <a:r>
              <a:rPr lang="en-US" sz="32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Exposure to mercury </a:t>
            </a:r>
            <a:br>
              <a:rPr lang="en-US" sz="32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2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affects everyone, </a:t>
            </a:r>
            <a:br>
              <a:rPr lang="en-US" sz="32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2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but often in different ways </a:t>
            </a:r>
            <a:br>
              <a:rPr lang="en-US" sz="32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32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GB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1FED3D-51D5-9D09-F2DA-3FB509B21F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035" y="2207222"/>
            <a:ext cx="4888370" cy="1910075"/>
          </a:xfrm>
        </p:spPr>
        <p:txBody>
          <a:bodyPr/>
          <a:lstStyle/>
          <a:p>
            <a:pPr marL="0" indent="0">
              <a:lnSpc>
                <a:spcPts val="2000"/>
              </a:lnSpc>
              <a:buNone/>
            </a:pPr>
            <a:r>
              <a:rPr lang="en-US" sz="1600" b="1" kern="100" dirty="0">
                <a:solidFill>
                  <a:schemeClr val="accent1"/>
                </a:solidFill>
                <a:latin typeface="Roboto" panose="02000000000000000000" pitchFamily="2" charset="0"/>
              </a:rPr>
              <a:t>The Minamata Convention </a:t>
            </a:r>
            <a:r>
              <a:rPr lang="en-US" sz="1600" dirty="0">
                <a:solidFill>
                  <a:schemeClr val="accent1"/>
                </a:solidFill>
                <a:latin typeface="Roboto" panose="02000000000000000000" pitchFamily="2" charset="0"/>
              </a:rPr>
              <a:t>identifies women and children as vulnerable populations:  </a:t>
            </a:r>
          </a:p>
          <a:p>
            <a:pPr marL="0" indent="0">
              <a:lnSpc>
                <a:spcPts val="1000"/>
              </a:lnSpc>
              <a:buNone/>
            </a:pPr>
            <a:endParaRPr lang="en-US" sz="900" dirty="0">
              <a:solidFill>
                <a:schemeClr val="accent1"/>
              </a:solidFill>
              <a:latin typeface="Roboto" panose="02000000000000000000" pitchFamily="2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sz="1600" dirty="0">
                <a:solidFill>
                  <a:schemeClr val="accent1"/>
                </a:solidFill>
                <a:latin typeface="Roboto" panose="02000000000000000000" pitchFamily="2" charset="0"/>
              </a:rPr>
              <a:t>“health concerns, especially in developing countries, resulting from exposure to mercury of </a:t>
            </a:r>
            <a:r>
              <a:rPr lang="en-US" sz="1600" b="1" dirty="0">
                <a:solidFill>
                  <a:schemeClr val="accent1"/>
                </a:solidFill>
                <a:latin typeface="Roboto" panose="02000000000000000000" pitchFamily="2" charset="0"/>
              </a:rPr>
              <a:t>vulnerable populations, especially women, children, and, through them, future generations”</a:t>
            </a:r>
          </a:p>
          <a:p>
            <a:pPr>
              <a:lnSpc>
                <a:spcPts val="2000"/>
              </a:lnSpc>
            </a:pPr>
            <a:endParaRPr lang="en-GB" sz="1600" dirty="0">
              <a:solidFill>
                <a:schemeClr val="accent1"/>
              </a:solidFill>
              <a:latin typeface="Roboto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2459B2-DD77-B8E3-B302-4BC4AFFC0FD4}"/>
              </a:ext>
            </a:extLst>
          </p:cNvPr>
          <p:cNvGrpSpPr/>
          <p:nvPr/>
        </p:nvGrpSpPr>
        <p:grpSpPr>
          <a:xfrm>
            <a:off x="5683146" y="1017477"/>
            <a:ext cx="1782144" cy="1782144"/>
            <a:chOff x="7417715" y="331359"/>
            <a:chExt cx="1782144" cy="178214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FCFEF16-DFDF-48EA-7782-80D817DBBB21}"/>
                </a:ext>
              </a:extLst>
            </p:cNvPr>
            <p:cNvSpPr/>
            <p:nvPr/>
          </p:nvSpPr>
          <p:spPr>
            <a:xfrm rot="622862">
              <a:off x="7417715" y="331359"/>
              <a:ext cx="1782144" cy="1782144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4"/>
            </a:solidFill>
          </p:spPr>
          <p:txBody>
            <a:bodyPr/>
            <a:lstStyle/>
            <a:p>
              <a:endParaRPr lang="sv-SE" sz="4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123AB2EA-EBCB-46C7-1D1A-D08453596D60}"/>
                </a:ext>
              </a:extLst>
            </p:cNvPr>
            <p:cNvSpPr txBox="1"/>
            <p:nvPr/>
          </p:nvSpPr>
          <p:spPr>
            <a:xfrm rot="622862">
              <a:off x="7545236" y="558739"/>
              <a:ext cx="1538674" cy="12926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indent="0" algn="ctr">
                <a:buNone/>
              </a:pPr>
              <a:r>
                <a:rPr lang="en-US" sz="1400" kern="1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WHO </a:t>
              </a:r>
            </a:p>
            <a:p>
              <a:pPr marL="0" indent="0" algn="ctr">
                <a:buNone/>
              </a:pPr>
              <a:r>
                <a:rPr lang="en-US" sz="1400" kern="1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considers mercury as one of the </a:t>
              </a:r>
              <a:r>
                <a:rPr lang="en-US" sz="1400" b="1" kern="1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TOP TEN </a:t>
              </a:r>
              <a:r>
                <a:rPr lang="en-US" sz="1400" kern="1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chemicals of major public health concern. </a:t>
              </a:r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E9DA3A43-CD34-8037-D94E-3DD8DF272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9810" y="272401"/>
            <a:ext cx="1620068" cy="8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6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3692B-EF84-BEA5-A0CA-DBF153E357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1281" y="588711"/>
            <a:ext cx="4888370" cy="3904339"/>
          </a:xfrm>
        </p:spPr>
        <p:txBody>
          <a:bodyPr/>
          <a:lstStyle/>
          <a:p>
            <a:pPr marL="172800" marR="0" lvl="0" indent="-172800">
              <a:lnSpc>
                <a:spcPts val="18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en-US" sz="1300" b="0" kern="100" dirty="0">
                <a:effectLst/>
                <a:latin typeface="Roboto" panose="02000000000000000000" pitchFamily="2" charset="0"/>
              </a:rPr>
              <a:t>Exposure of women to mercury may produce </a:t>
            </a:r>
            <a:br>
              <a:rPr lang="en-US" sz="1300" b="0" kern="100" dirty="0">
                <a:effectLst/>
                <a:latin typeface="Roboto" panose="02000000000000000000" pitchFamily="2" charset="0"/>
              </a:rPr>
            </a:br>
            <a: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hormonal disorders and reduced fertility</a:t>
            </a:r>
            <a:r>
              <a:rPr lang="en-US" sz="1300" b="0" kern="100" dirty="0">
                <a:effectLst/>
                <a:latin typeface="Roboto" panose="02000000000000000000" pitchFamily="2" charset="0"/>
              </a:rPr>
              <a:t>; exposure </a:t>
            </a:r>
            <a:br>
              <a:rPr lang="en-US" sz="1300" b="0" kern="100" dirty="0">
                <a:effectLst/>
                <a:latin typeface="Roboto" panose="02000000000000000000" pitchFamily="2" charset="0"/>
              </a:rPr>
            </a:br>
            <a:r>
              <a:rPr lang="en-US" sz="1300" b="0" kern="100" dirty="0">
                <a:effectLst/>
                <a:latin typeface="Roboto" panose="02000000000000000000" pitchFamily="2" charset="0"/>
              </a:rPr>
              <a:t>in pregnant women will affect </a:t>
            </a:r>
            <a: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fetal and infant health</a:t>
            </a:r>
            <a:r>
              <a:rPr lang="en-US" sz="1300" kern="100" dirty="0">
                <a:effectLst/>
                <a:latin typeface="Roboto" panose="02000000000000000000" pitchFamily="2" charset="0"/>
              </a:rPr>
              <a:t>. </a:t>
            </a:r>
          </a:p>
          <a:p>
            <a:pPr>
              <a:lnSpc>
                <a:spcPts val="900"/>
              </a:lnSpc>
            </a:pPr>
            <a:endParaRPr lang="en-US" sz="1400" dirty="0">
              <a:latin typeface="Roboto" panose="02000000000000000000" pitchFamily="2" charset="0"/>
            </a:endParaRPr>
          </a:p>
          <a:p>
            <a:pPr marL="172800" marR="0" lvl="0" indent="-172800">
              <a:lnSpc>
                <a:spcPts val="18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en-US" sz="1300" b="0" kern="100" dirty="0">
                <a:effectLst/>
                <a:latin typeface="Roboto" panose="02000000000000000000" pitchFamily="2" charset="0"/>
              </a:rPr>
              <a:t>Men’s exposure also can affect their </a:t>
            </a:r>
            <a: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reproductive health</a:t>
            </a:r>
            <a:r>
              <a:rPr lang="en-US" sz="1300" b="0" kern="100" dirty="0">
                <a:effectLst/>
                <a:latin typeface="Roboto" panose="02000000000000000000" pitchFamily="2" charset="0"/>
              </a:rPr>
              <a:t>. Chronic exposure results in </a:t>
            </a:r>
            <a: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nervous system toxicity and neuromuscular effects</a:t>
            </a:r>
            <a:r>
              <a:rPr lang="en-US" sz="1300" kern="100" dirty="0">
                <a:effectLst/>
                <a:latin typeface="Roboto" panose="02000000000000000000" pitchFamily="2" charset="0"/>
              </a:rPr>
              <a:t>. </a:t>
            </a:r>
          </a:p>
          <a:p>
            <a:pPr>
              <a:lnSpc>
                <a:spcPts val="900"/>
              </a:lnSpc>
            </a:pPr>
            <a:endParaRPr lang="en-US" sz="1400" dirty="0">
              <a:latin typeface="Roboto" panose="02000000000000000000" pitchFamily="2" charset="0"/>
            </a:endParaRPr>
          </a:p>
          <a:p>
            <a:pPr marL="172800" marR="0" lvl="0" indent="-172800">
              <a:lnSpc>
                <a:spcPts val="18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en-US" sz="1300" b="0" kern="100" dirty="0">
                <a:effectLst/>
                <a:latin typeface="Roboto" panose="02000000000000000000" pitchFamily="2" charset="0"/>
              </a:rPr>
              <a:t>Children are at an increased risk from exposure to mercury due to their rapid development and dynamic periods of growth. Mercury exposure transferred during </a:t>
            </a:r>
            <a:br>
              <a:rPr lang="en-US" sz="1300" b="0" kern="100" dirty="0">
                <a:effectLst/>
                <a:latin typeface="Roboto" panose="02000000000000000000" pitchFamily="2" charset="0"/>
              </a:rPr>
            </a:br>
            <a:r>
              <a:rPr lang="en-US" sz="1300" b="0" kern="100" dirty="0">
                <a:effectLst/>
                <a:latin typeface="Roboto" panose="02000000000000000000" pitchFamily="2" charset="0"/>
              </a:rPr>
              <a:t>fetal development can cause </a:t>
            </a:r>
            <a: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lifelong </a:t>
            </a:r>
            <a:b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</a:br>
            <a: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harm</a:t>
            </a:r>
            <a:r>
              <a:rPr lang="en-US" sz="1300" b="0" kern="100" dirty="0">
                <a:effectLst/>
                <a:latin typeface="Roboto" panose="02000000000000000000" pitchFamily="2" charset="0"/>
              </a:rPr>
              <a:t>. </a:t>
            </a:r>
            <a:r>
              <a:rPr lang="en-US" sz="1300" b="0" kern="100" dirty="0">
                <a:latin typeface="Roboto" panose="02000000000000000000" pitchFamily="2" charset="0"/>
              </a:rPr>
              <a:t>C</a:t>
            </a:r>
            <a:r>
              <a:rPr lang="en-US" sz="1300" b="0" kern="100" dirty="0">
                <a:effectLst/>
                <a:latin typeface="Roboto" panose="02000000000000000000" pitchFamily="2" charset="0"/>
              </a:rPr>
              <a:t>hildren exposed to </a:t>
            </a:r>
            <a: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10 - 20% </a:t>
            </a:r>
            <a:b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</a:br>
            <a: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of the toxic level</a:t>
            </a:r>
            <a:r>
              <a:rPr lang="en-US" sz="1300" kern="100" dirty="0">
                <a:effectLst/>
                <a:latin typeface="Roboto" panose="02000000000000000000" pitchFamily="2" charset="0"/>
              </a:rPr>
              <a:t> </a:t>
            </a:r>
            <a:r>
              <a:rPr lang="en-US" sz="1300" b="0" kern="100" dirty="0">
                <a:effectLst/>
                <a:latin typeface="Roboto" panose="02000000000000000000" pitchFamily="2" charset="0"/>
              </a:rPr>
              <a:t>of </a:t>
            </a:r>
            <a: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methylmercury</a:t>
            </a:r>
            <a:r>
              <a:rPr lang="en-US" sz="1300" b="0" kern="100" dirty="0">
                <a:effectLst/>
                <a:latin typeface="Roboto" panose="02000000000000000000" pitchFamily="2" charset="0"/>
              </a:rPr>
              <a:t> </a:t>
            </a:r>
            <a:br>
              <a:rPr lang="en-US" sz="1300" b="0" kern="100" dirty="0">
                <a:effectLst/>
                <a:latin typeface="Roboto" panose="02000000000000000000" pitchFamily="2" charset="0"/>
              </a:rPr>
            </a:br>
            <a:r>
              <a:rPr lang="en-US" sz="1300" b="0" kern="100" dirty="0">
                <a:effectLst/>
                <a:latin typeface="Roboto" panose="02000000000000000000" pitchFamily="2" charset="0"/>
              </a:rPr>
              <a:t>seen in adults can have </a:t>
            </a:r>
            <a: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cognitive </a:t>
            </a:r>
            <a:b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</a:br>
            <a: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deficits </a:t>
            </a:r>
            <a:r>
              <a:rPr lang="en-US" sz="1300" b="0" kern="100" dirty="0">
                <a:effectLst/>
                <a:latin typeface="Roboto" panose="02000000000000000000" pitchFamily="2" charset="0"/>
              </a:rPr>
              <a:t>as early as ages 4 to 7.</a:t>
            </a:r>
          </a:p>
          <a:p>
            <a:pPr marL="172800" indent="-172800">
              <a:lnSpc>
                <a:spcPts val="18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1300" dirty="0">
              <a:latin typeface="Roboto" panose="02000000000000000000" pitchFamily="2" charset="0"/>
            </a:endParaRPr>
          </a:p>
          <a:p>
            <a:pPr marL="172800" indent="-172800">
              <a:lnSpc>
                <a:spcPts val="18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GB" sz="1300" dirty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DD259-D193-07EC-8E5B-A9424B42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35" y="588711"/>
            <a:ext cx="2710052" cy="3462486"/>
          </a:xfrm>
        </p:spPr>
        <p:txBody>
          <a:bodyPr/>
          <a:lstStyle/>
          <a:p>
            <a:pPr marL="0" indent="0">
              <a:lnSpc>
                <a:spcPts val="3000"/>
              </a:lnSpc>
              <a:buNone/>
            </a:pPr>
            <a:r>
              <a:rPr lang="en-US" sz="2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</a:t>
            </a:r>
            <a:r>
              <a:rPr lang="en-US" sz="28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hysiological differences </a:t>
            </a:r>
            <a:r>
              <a:rPr lang="en-US" sz="2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mean that mercury exposure affects men, children and women differently</a:t>
            </a:r>
            <a:endParaRPr lang="en-US" sz="2800" kern="100" dirty="0">
              <a:solidFill>
                <a:schemeClr val="accent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3" name="Picture 22" descr="A baby in the womb&#10;&#10;AI-generated content may be incorrect.">
            <a:extLst>
              <a:ext uri="{FF2B5EF4-FFF2-40B4-BE49-F238E27FC236}">
                <a16:creationId xmlns:a16="http://schemas.microsoft.com/office/drawing/2014/main" id="{45D2846A-448C-4654-27BE-564C23690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251" y="2869317"/>
            <a:ext cx="1803400" cy="1905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0618402-3838-94CA-F19D-9C59D5939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035" y="3992654"/>
            <a:ext cx="687988" cy="6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6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5599D05E-D324-35C9-EAE0-5553293FD5C5}"/>
              </a:ext>
            </a:extLst>
          </p:cNvPr>
          <p:cNvSpPr txBox="1">
            <a:spLocks/>
          </p:cNvSpPr>
          <p:nvPr/>
        </p:nvSpPr>
        <p:spPr>
          <a:xfrm>
            <a:off x="522036" y="588711"/>
            <a:ext cx="5267260" cy="221599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kern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Exposure to mercury </a:t>
            </a:r>
          </a:p>
          <a:p>
            <a:r>
              <a:rPr lang="en-US" kern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affects everyone, </a:t>
            </a:r>
            <a:br>
              <a:rPr lang="en-US" kern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kern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but often in different ways </a:t>
            </a:r>
            <a:br>
              <a:rPr lang="en-US" kern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GB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B6205E5D-0D26-1189-D871-D5774BFB0B79}"/>
              </a:ext>
            </a:extLst>
          </p:cNvPr>
          <p:cNvSpPr txBox="1">
            <a:spLocks/>
          </p:cNvSpPr>
          <p:nvPr/>
        </p:nvSpPr>
        <p:spPr>
          <a:xfrm>
            <a:off x="522035" y="2203383"/>
            <a:ext cx="4657636" cy="1649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71450" indent="-171450" algn="l" defTabSz="685800" rtl="0" eaLnBrk="1" latinLnBrk="0" hangingPunct="1">
              <a:lnSpc>
                <a:spcPts val="1400"/>
              </a:lnSpc>
              <a:spcBef>
                <a:spcPts val="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 b="0" i="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351450" indent="-171450" algn="l" defTabSz="685800" rtl="0" eaLnBrk="1" latinLnBrk="0" hangingPunct="1">
              <a:lnSpc>
                <a:spcPts val="14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0" indent="0" algn="l" defTabSz="685800" rtl="0" eaLnBrk="1" latinLnBrk="0" hangingPunct="1">
              <a:lnSpc>
                <a:spcPts val="112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en-US" sz="1600" b="1" kern="100" dirty="0">
                <a:solidFill>
                  <a:schemeClr val="accent1"/>
                </a:solidFill>
                <a:latin typeface="Roboto" panose="02000000000000000000" pitchFamily="2" charset="0"/>
              </a:rPr>
              <a:t>G</a:t>
            </a:r>
            <a:r>
              <a:rPr lang="en-US" sz="16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ender norms </a:t>
            </a:r>
            <a:r>
              <a:rPr lang="en-US" sz="1600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drive gender-differentiated exposures and risks </a:t>
            </a:r>
            <a:endParaRPr lang="en-US" sz="1600" dirty="0">
              <a:solidFill>
                <a:schemeClr val="accent1"/>
              </a:solidFill>
              <a:latin typeface="Roboto" panose="02000000000000000000" pitchFamily="2" charset="0"/>
            </a:endParaRPr>
          </a:p>
          <a:p>
            <a:pPr marL="0" indent="0">
              <a:lnSpc>
                <a:spcPts val="1000"/>
              </a:lnSpc>
              <a:buNone/>
            </a:pPr>
            <a:endParaRPr lang="en-US" sz="1600" dirty="0">
              <a:solidFill>
                <a:schemeClr val="accent1"/>
              </a:solidFill>
              <a:latin typeface="Roboto" panose="02000000000000000000" pitchFamily="2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sz="1600" b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Gender roles and norms mean that women and men often encounter mercury exposure in different occupational activities.</a:t>
            </a:r>
          </a:p>
          <a:p>
            <a:pPr>
              <a:lnSpc>
                <a:spcPts val="2000"/>
              </a:lnSpc>
            </a:pPr>
            <a:endParaRPr lang="en-GB" sz="1600" dirty="0">
              <a:solidFill>
                <a:schemeClr val="accent1"/>
              </a:solidFill>
              <a:latin typeface="Roboto" panose="020000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302669-28DB-AB22-FAA1-71A90DFF2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79810" y="272401"/>
            <a:ext cx="1620068" cy="8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92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893E5-0224-1438-06E0-55B77DF52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C823-9710-8988-261C-5231B7C0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35" y="588711"/>
            <a:ext cx="2514599" cy="1538883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Artisanal Small-Scale Gold Mining (ASGM)</a:t>
            </a:r>
            <a:endParaRPr lang="en-GB" sz="2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0C514-D137-23DB-8F12-8D87919EC0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1281" y="588711"/>
            <a:ext cx="4888370" cy="3096425"/>
          </a:xfrm>
        </p:spPr>
        <p:txBody>
          <a:bodyPr/>
          <a:lstStyle/>
          <a:p>
            <a:pPr marL="172800" marR="0" indent="-172800">
              <a:lnSpc>
                <a:spcPts val="18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300" kern="100" dirty="0">
                <a:effectLst/>
                <a:latin typeface="Roboto" panose="02000000000000000000" pitchFamily="2" charset="0"/>
              </a:rPr>
              <a:t>An estimated </a:t>
            </a:r>
            <a: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30%</a:t>
            </a:r>
            <a:r>
              <a:rPr lang="en-US" sz="1300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300" kern="100" dirty="0">
                <a:effectLst/>
                <a:latin typeface="Roboto" panose="02000000000000000000" pitchFamily="2" charset="0"/>
              </a:rPr>
              <a:t>of the world's estimated </a:t>
            </a:r>
            <a: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artisanal gold miners</a:t>
            </a:r>
            <a:r>
              <a:rPr lang="en-US" sz="1300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300" kern="100" dirty="0">
                <a:effectLst/>
                <a:latin typeface="Roboto" panose="02000000000000000000" pitchFamily="2" charset="0"/>
              </a:rPr>
              <a:t>are women. </a:t>
            </a:r>
          </a:p>
          <a:p>
            <a:pPr marL="172800" indent="-172800">
              <a:lnSpc>
                <a:spcPts val="900"/>
              </a:lnSpc>
            </a:pPr>
            <a:endParaRPr lang="en-US" sz="1200" dirty="0">
              <a:latin typeface="Roboto" panose="02000000000000000000" pitchFamily="2" charset="0"/>
            </a:endParaRPr>
          </a:p>
          <a:p>
            <a:pPr marL="172800" marR="0" indent="-172800">
              <a:lnSpc>
                <a:spcPts val="18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300" kern="100" dirty="0">
                <a:latin typeface="Roboto" panose="02000000000000000000" pitchFamily="2" charset="0"/>
              </a:rPr>
              <a:t>M</a:t>
            </a:r>
            <a:r>
              <a:rPr lang="en-US" sz="1300" kern="100" dirty="0">
                <a:effectLst/>
                <a:latin typeface="Roboto" panose="02000000000000000000" pitchFamily="2" charset="0"/>
              </a:rPr>
              <a:t>en typically do the </a:t>
            </a:r>
            <a: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heaviest labor mining tasks</a:t>
            </a:r>
            <a:r>
              <a:rPr lang="en-US" sz="1300" kern="100" dirty="0">
                <a:effectLst/>
                <a:latin typeface="Roboto" panose="02000000000000000000" pitchFamily="2" charset="0"/>
              </a:rPr>
              <a:t>.</a:t>
            </a:r>
          </a:p>
          <a:p>
            <a:pPr marL="172800" indent="-172800">
              <a:lnSpc>
                <a:spcPts val="900"/>
              </a:lnSpc>
            </a:pPr>
            <a:endParaRPr lang="en-US" sz="1200" dirty="0">
              <a:latin typeface="Roboto" panose="02000000000000000000" pitchFamily="2" charset="0"/>
            </a:endParaRPr>
          </a:p>
          <a:p>
            <a:pPr marL="172800" marR="0" indent="-172800">
              <a:lnSpc>
                <a:spcPts val="18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300" kern="100" dirty="0">
                <a:latin typeface="Roboto" panose="02000000000000000000" pitchFamily="2" charset="0"/>
              </a:rPr>
              <a:t>I</a:t>
            </a:r>
            <a:r>
              <a:rPr lang="en-US" sz="1300" kern="100" dirty="0">
                <a:effectLst/>
                <a:latin typeface="Roboto" panose="02000000000000000000" pitchFamily="2" charset="0"/>
              </a:rPr>
              <a:t>t is </a:t>
            </a:r>
            <a: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mostly women who work in processing activities</a:t>
            </a:r>
            <a:r>
              <a:rPr lang="en-US" sz="1300" kern="100" dirty="0">
                <a:effectLst/>
                <a:latin typeface="Roboto" panose="02000000000000000000" pitchFamily="2" charset="0"/>
              </a:rPr>
              <a:t>, using mercury to separate the gold from its sediment or soil.</a:t>
            </a:r>
            <a:endParaRPr lang="en-US" sz="1300" kern="100" dirty="0">
              <a:latin typeface="Roboto" panose="02000000000000000000" pitchFamily="2" charset="0"/>
            </a:endParaRPr>
          </a:p>
          <a:p>
            <a:pPr marL="172800" indent="-172800">
              <a:lnSpc>
                <a:spcPts val="900"/>
              </a:lnSpc>
            </a:pPr>
            <a:endParaRPr lang="en-US" sz="1200" dirty="0">
              <a:latin typeface="Roboto" panose="02000000000000000000" pitchFamily="2" charset="0"/>
            </a:endParaRPr>
          </a:p>
          <a:p>
            <a:pPr marL="172800" indent="-172800">
              <a:lnSpc>
                <a:spcPts val="18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300" dirty="0">
                <a:effectLst/>
                <a:latin typeface="Roboto" panose="02000000000000000000" pitchFamily="2" charset="0"/>
              </a:rPr>
              <a:t>This puts women and their dependent children, who often accompany them to the work sites where the mercury is burned off to purify the gold, at </a:t>
            </a:r>
            <a:r>
              <a:rPr lang="en-US" sz="1300" b="1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especially high </a:t>
            </a:r>
            <a:r>
              <a:rPr lang="en-US" sz="1300" dirty="0">
                <a:effectLst/>
                <a:latin typeface="Roboto" panose="02000000000000000000" pitchFamily="2" charset="0"/>
              </a:rPr>
              <a:t>mercury exposure risk. </a:t>
            </a:r>
            <a:br>
              <a:rPr lang="en-US" sz="1300" dirty="0">
                <a:effectLst/>
                <a:latin typeface="Roboto" panose="02000000000000000000" pitchFamily="2" charset="0"/>
              </a:rPr>
            </a:br>
            <a:r>
              <a:rPr lang="en-US" sz="1300" dirty="0">
                <a:effectLst/>
                <a:latin typeface="Roboto" panose="02000000000000000000" pitchFamily="2" charset="0"/>
              </a:rPr>
              <a:t>It also means that women may have </a:t>
            </a:r>
            <a:br>
              <a:rPr lang="en-US" sz="1300" dirty="0">
                <a:effectLst/>
                <a:latin typeface="Roboto" panose="02000000000000000000" pitchFamily="2" charset="0"/>
              </a:rPr>
            </a:br>
            <a:r>
              <a:rPr lang="en-US" sz="1300" b="1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distinctive perspectives </a:t>
            </a:r>
            <a:r>
              <a:rPr lang="en-US" sz="1300" dirty="0">
                <a:effectLst/>
                <a:latin typeface="Roboto" panose="02000000000000000000" pitchFamily="2" charset="0"/>
              </a:rPr>
              <a:t>on how to </a:t>
            </a:r>
            <a:br>
              <a:rPr lang="en-US" sz="1300" dirty="0">
                <a:effectLst/>
                <a:latin typeface="Roboto" panose="02000000000000000000" pitchFamily="2" charset="0"/>
              </a:rPr>
            </a:br>
            <a:r>
              <a:rPr lang="en-US" sz="1300" dirty="0">
                <a:effectLst/>
                <a:latin typeface="Roboto" panose="02000000000000000000" pitchFamily="2" charset="0"/>
              </a:rPr>
              <a:t>clean up or phase out the use of </a:t>
            </a:r>
            <a:br>
              <a:rPr lang="en-US" sz="1300" dirty="0">
                <a:effectLst/>
                <a:latin typeface="Roboto" panose="02000000000000000000" pitchFamily="2" charset="0"/>
              </a:rPr>
            </a:br>
            <a:r>
              <a:rPr lang="en-US" sz="1300" dirty="0">
                <a:effectLst/>
                <a:latin typeface="Roboto" panose="02000000000000000000" pitchFamily="2" charset="0"/>
              </a:rPr>
              <a:t>mercury in these kinds of processes </a:t>
            </a:r>
            <a:endParaRPr lang="en-US" sz="1300" dirty="0">
              <a:latin typeface="Roboto" panose="02000000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F1A465-D404-439C-0912-163A62929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7220" y="2890238"/>
            <a:ext cx="2593454" cy="20078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16A6C9E-35E8-61AB-F38C-A7C267B6CE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35" y="3992654"/>
            <a:ext cx="687988" cy="6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3CC957-4442-1914-BC36-A7202420D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D7FAE27-C03B-BDB8-B834-48B4EE1126A1}"/>
              </a:ext>
            </a:extLst>
          </p:cNvPr>
          <p:cNvSpPr txBox="1">
            <a:spLocks/>
          </p:cNvSpPr>
          <p:nvPr/>
        </p:nvSpPr>
        <p:spPr>
          <a:xfrm>
            <a:off x="522036" y="588711"/>
            <a:ext cx="5267260" cy="221599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kern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Exposure to mercury </a:t>
            </a:r>
          </a:p>
          <a:p>
            <a:r>
              <a:rPr lang="en-US" kern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affects everyone, </a:t>
            </a:r>
            <a:br>
              <a:rPr lang="en-US" kern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kern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but often in different ways </a:t>
            </a:r>
            <a:br>
              <a:rPr lang="en-US" kern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GB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F3B5530-A905-D112-86AA-749A566D21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034" y="2203074"/>
            <a:ext cx="5733911" cy="2034403"/>
          </a:xfrm>
        </p:spPr>
        <p:txBody>
          <a:bodyPr/>
          <a:lstStyle/>
          <a:p>
            <a:pPr marL="0" indent="0">
              <a:lnSpc>
                <a:spcPts val="2000"/>
              </a:lnSpc>
              <a:buNone/>
            </a:pPr>
            <a:r>
              <a:rPr lang="en-US" sz="1600" b="1" kern="100" dirty="0">
                <a:solidFill>
                  <a:schemeClr val="accent1"/>
                </a:solidFill>
                <a:latin typeface="Roboto" panose="02000000000000000000" pitchFamily="2" charset="0"/>
              </a:rPr>
              <a:t>G</a:t>
            </a:r>
            <a:r>
              <a:rPr lang="en-US" sz="16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ender norms </a:t>
            </a:r>
            <a:r>
              <a:rPr lang="en-US" sz="1600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drive gender-differentiated exposures and risks </a:t>
            </a:r>
            <a:endParaRPr lang="en-US" sz="1600" dirty="0">
              <a:solidFill>
                <a:schemeClr val="accent1"/>
              </a:solidFill>
              <a:latin typeface="Roboto" panose="02000000000000000000" pitchFamily="2" charset="0"/>
            </a:endParaRPr>
          </a:p>
          <a:p>
            <a:pPr marL="0" indent="0">
              <a:lnSpc>
                <a:spcPts val="1000"/>
              </a:lnSpc>
              <a:buNone/>
            </a:pPr>
            <a:endParaRPr lang="en-US" sz="1600" dirty="0">
              <a:solidFill>
                <a:schemeClr val="accent1"/>
              </a:solidFill>
              <a:latin typeface="Roboto" panose="02000000000000000000" pitchFamily="2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sz="16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Gender roles and norms mean that women and men often encounter mercury exposure in different everyday uses,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16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such as </a:t>
            </a:r>
            <a:r>
              <a:rPr lang="en-US" sz="1600" b="1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consumer products</a:t>
            </a:r>
            <a:r>
              <a:rPr lang="en-US" sz="16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lnSpc>
                <a:spcPts val="1000"/>
              </a:lnSpc>
              <a:buNone/>
            </a:pPr>
            <a:endParaRPr lang="en-US" sz="1600" dirty="0">
              <a:solidFill>
                <a:schemeClr val="accent1"/>
              </a:solidFill>
              <a:latin typeface="Roboto" panose="02000000000000000000" pitchFamily="2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sz="16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Around </a:t>
            </a:r>
            <a:r>
              <a:rPr lang="en-US" sz="1600" b="1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30% of the global demand</a:t>
            </a:r>
            <a:r>
              <a:rPr lang="en-US" sz="16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 for mercury</a:t>
            </a:r>
            <a:r>
              <a:rPr lang="en-US" sz="1600" dirty="0">
                <a:solidFill>
                  <a:schemeClr val="accent1"/>
                </a:solidFill>
                <a:latin typeface="Roboto" panose="02000000000000000000" pitchFamily="2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comes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16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from its use in consumer products</a:t>
            </a:r>
            <a:endParaRPr lang="en-US" sz="1600" dirty="0">
              <a:solidFill>
                <a:schemeClr val="accent1"/>
              </a:solidFill>
              <a:latin typeface="Roboto" panose="02000000000000000000" pitchFamily="2" charset="0"/>
            </a:endParaRPr>
          </a:p>
          <a:p>
            <a:pPr>
              <a:lnSpc>
                <a:spcPts val="2000"/>
              </a:lnSpc>
            </a:pPr>
            <a:endParaRPr lang="en-GB" sz="1600" dirty="0">
              <a:solidFill>
                <a:schemeClr val="accent1"/>
              </a:solidFill>
              <a:latin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08BFED0-4363-754F-274A-5A8AD51FB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9810" y="272401"/>
            <a:ext cx="1620068" cy="8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9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DF327-2DA6-4C7E-B2A5-E3F35D918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C38C8B32-445F-E058-6E04-D6A80C2D9BD3}"/>
              </a:ext>
            </a:extLst>
          </p:cNvPr>
          <p:cNvSpPr/>
          <p:nvPr/>
        </p:nvSpPr>
        <p:spPr>
          <a:xfrm rot="622862">
            <a:off x="3887260" y="3007031"/>
            <a:ext cx="1782144" cy="17821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/>
          <a:lstStyle/>
          <a:p>
            <a:endParaRPr lang="sv-SE" sz="45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B3791-B97C-238C-09EA-2955891B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34" y="588711"/>
            <a:ext cx="2753601" cy="269304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Mercury containing consumer products cause direct human exposure to mercury</a:t>
            </a:r>
            <a:endParaRPr lang="en-GB" sz="2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2FB1A-E898-2C3A-E143-7A09400F20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1281" y="588711"/>
            <a:ext cx="4888370" cy="2173095"/>
          </a:xfrm>
        </p:spPr>
        <p:txBody>
          <a:bodyPr/>
          <a:lstStyle/>
          <a:p>
            <a:pPr marL="172800" indent="-172800">
              <a:lnSpc>
                <a:spcPts val="18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300" dirty="0">
                <a:effectLst/>
                <a:latin typeface="Roboto" panose="02000000000000000000" pitchFamily="2" charset="0"/>
              </a:rPr>
              <a:t>Mercury-based skin-lightening products (SLPs) are marketed aggressively and used commonly mostly across much of the Global South</a:t>
            </a:r>
            <a:r>
              <a:rPr lang="en-US" sz="1300" dirty="0">
                <a:latin typeface="Roboto" panose="02000000000000000000" pitchFamily="2" charset="0"/>
              </a:rPr>
              <a:t>, especially by women.</a:t>
            </a:r>
          </a:p>
          <a:p>
            <a:pPr marL="172800" indent="-172800">
              <a:lnSpc>
                <a:spcPts val="900"/>
              </a:lnSpc>
            </a:pPr>
            <a:endParaRPr lang="en-US" sz="1200" dirty="0">
              <a:latin typeface="Roboto" panose="02000000000000000000" pitchFamily="2" charset="0"/>
            </a:endParaRPr>
          </a:p>
          <a:p>
            <a:pPr marL="172800" indent="-172800">
              <a:lnSpc>
                <a:spcPts val="18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300" dirty="0">
                <a:effectLst/>
                <a:latin typeface="Roboto" panose="02000000000000000000" pitchFamily="2" charset="0"/>
              </a:rPr>
              <a:t>Mercury-based skin-lightening cosmetics are corrosive to the skin, eyes and gastrointestinal tract, and can induce kidney toxicity and </a:t>
            </a:r>
            <a:r>
              <a:rPr lang="en-US" sz="1300" b="1" kern="10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can result in a wide range of neurological, systemic and reproductive disorders</a:t>
            </a:r>
            <a:r>
              <a:rPr lang="en-US" sz="1300" kern="100" dirty="0">
                <a:effectLst/>
                <a:latin typeface="Roboto" panose="02000000000000000000" pitchFamily="2" charset="0"/>
              </a:rPr>
              <a:t>. </a:t>
            </a:r>
            <a:r>
              <a:rPr lang="en-US" sz="1300" dirty="0">
                <a:effectLst/>
                <a:latin typeface="Roboto" panose="02000000000000000000" pitchFamily="2" charset="0"/>
              </a:rPr>
              <a:t>It is not just the users but their family members, especially young children, </a:t>
            </a:r>
            <a:br>
              <a:rPr lang="en-US" sz="1300" dirty="0">
                <a:effectLst/>
                <a:latin typeface="Roboto" panose="02000000000000000000" pitchFamily="2" charset="0"/>
              </a:rPr>
            </a:br>
            <a:r>
              <a:rPr lang="en-US" sz="1300" dirty="0">
                <a:effectLst/>
                <a:latin typeface="Roboto" panose="02000000000000000000" pitchFamily="2" charset="0"/>
              </a:rPr>
              <a:t>who may be exposed from skin contact. </a:t>
            </a:r>
            <a:endParaRPr lang="en-US" sz="1300" dirty="0">
              <a:latin typeface="Roboto" panose="02000000000000000000" pitchFamily="2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736EEC7B-530D-CDD8-714A-8C16CFFA14DC}"/>
              </a:ext>
            </a:extLst>
          </p:cNvPr>
          <p:cNvSpPr txBox="1"/>
          <p:nvPr/>
        </p:nvSpPr>
        <p:spPr>
          <a:xfrm rot="622862">
            <a:off x="3982073" y="3128213"/>
            <a:ext cx="1592518" cy="1539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a significant </a:t>
            </a:r>
          </a:p>
          <a:p>
            <a:pPr marL="0" indent="0" algn="ctr">
              <a:lnSpc>
                <a:spcPts val="1100"/>
              </a:lnSpc>
              <a:buNone/>
            </a:pPr>
            <a:r>
              <a:rPr lang="en-US" sz="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move to combat the use </a:t>
            </a:r>
          </a:p>
          <a:p>
            <a:pPr marL="0" indent="0" algn="ctr">
              <a:lnSpc>
                <a:spcPts val="1100"/>
              </a:lnSpc>
              <a:buNone/>
            </a:pPr>
            <a:r>
              <a:rPr lang="en-US" sz="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 mercury in cosmetics </a:t>
            </a:r>
          </a:p>
          <a:p>
            <a:pPr marL="0" indent="0" algn="ctr">
              <a:lnSpc>
                <a:spcPts val="1100"/>
              </a:lnSpc>
              <a:buNone/>
            </a:pPr>
            <a:r>
              <a:rPr lang="en-US" sz="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globally, the </a:t>
            </a:r>
            <a:r>
              <a:rPr lang="en-US" sz="800" u="sng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fifth meeting of </a:t>
            </a:r>
          </a:p>
          <a:p>
            <a:pPr marL="0" indent="0" algn="ctr">
              <a:lnSpc>
                <a:spcPts val="1100"/>
              </a:lnSpc>
              <a:buNone/>
            </a:pPr>
            <a:r>
              <a:rPr lang="en-US" sz="800" u="sng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Conference of the Parties to </a:t>
            </a:r>
          </a:p>
          <a:p>
            <a:pPr marL="0" indent="0" algn="ctr">
              <a:lnSpc>
                <a:spcPts val="1100"/>
              </a:lnSpc>
              <a:buNone/>
            </a:pPr>
            <a:r>
              <a:rPr lang="en-US" sz="800" u="sng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Minamata Convention</a:t>
            </a:r>
            <a:r>
              <a:rPr lang="en-US" sz="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on </a:t>
            </a:r>
          </a:p>
          <a:p>
            <a:pPr marL="0" indent="0" algn="ctr">
              <a:lnSpc>
                <a:spcPts val="1100"/>
              </a:lnSpc>
              <a:buNone/>
            </a:pPr>
            <a:r>
              <a:rPr lang="en-US" sz="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Mercury (COP-5) amended the </a:t>
            </a:r>
          </a:p>
          <a:p>
            <a:pPr marL="0" indent="0" algn="ctr">
              <a:lnSpc>
                <a:spcPts val="1100"/>
              </a:lnSpc>
              <a:buNone/>
            </a:pPr>
            <a:r>
              <a:rPr lang="en-US" sz="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Convention text to explicitly ban manufacture, import and </a:t>
            </a:r>
          </a:p>
          <a:p>
            <a:pPr marL="0" indent="0" algn="ctr">
              <a:lnSpc>
                <a:spcPts val="1100"/>
              </a:lnSpc>
              <a:buNone/>
            </a:pPr>
            <a:r>
              <a:rPr lang="en-US" sz="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export of mercury-added </a:t>
            </a:r>
          </a:p>
          <a:p>
            <a:pPr marL="0" indent="0" algn="ctr">
              <a:lnSpc>
                <a:spcPts val="1100"/>
              </a:lnSpc>
              <a:buNone/>
            </a:pPr>
            <a:r>
              <a:rPr lang="en-US" sz="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cosmetics.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5130001B-6509-DBCD-0CF5-A71F25F43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984537" y="2761806"/>
            <a:ext cx="1407108" cy="23451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57CE869-E9F9-D7BD-6DF9-2CB876698D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2035" y="3992654"/>
            <a:ext cx="687988" cy="6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72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namata Gender">
      <a:dk1>
        <a:srgbClr val="000000"/>
      </a:dk1>
      <a:lt1>
        <a:srgbClr val="FFFFFF"/>
      </a:lt1>
      <a:dk2>
        <a:srgbClr val="0E2841"/>
      </a:dk2>
      <a:lt2>
        <a:srgbClr val="ECECEC"/>
      </a:lt2>
      <a:accent1>
        <a:srgbClr val="E6331D"/>
      </a:accent1>
      <a:accent2>
        <a:srgbClr val="F7B89C"/>
      </a:accent2>
      <a:accent3>
        <a:srgbClr val="00747D"/>
      </a:accent3>
      <a:accent4>
        <a:srgbClr val="0F9ED5"/>
      </a:accent4>
      <a:accent5>
        <a:srgbClr val="BBD7ED"/>
      </a:accent5>
      <a:accent6>
        <a:srgbClr val="DDEAF6"/>
      </a:accent6>
      <a:hlink>
        <a:srgbClr val="9C9D9C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28F93F19-CC2F-D74E-9467-3FF28BFBCA0E}" vid="{52696092-04A4-AC4A-9C08-B7166AD34E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63814</TotalTime>
  <Words>558</Words>
  <Application>Microsoft Macintosh PowerPoint</Application>
  <PresentationFormat>On-screen Show (16:9)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Roboto</vt:lpstr>
      <vt:lpstr>Office-tema</vt:lpstr>
      <vt:lpstr>Exposure to mercury  affects everyone,  but often in different ways   </vt:lpstr>
      <vt:lpstr>Physiological differences mean that mercury exposure affects men, children and women differently</vt:lpstr>
      <vt:lpstr>PowerPoint Presentation</vt:lpstr>
      <vt:lpstr>Artisanal Small-Scale Gold Mining (ASGM)</vt:lpstr>
      <vt:lpstr>PowerPoint Presentation</vt:lpstr>
      <vt:lpstr>Mercury containing consumer products cause direct human exposure to mercury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Libert</dc:creator>
  <cp:lastModifiedBy>Alex Mackey</cp:lastModifiedBy>
  <cp:revision>72</cp:revision>
  <dcterms:created xsi:type="dcterms:W3CDTF">2024-05-16T08:33:58Z</dcterms:created>
  <dcterms:modified xsi:type="dcterms:W3CDTF">2025-02-07T11:21:48Z</dcterms:modified>
</cp:coreProperties>
</file>