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2"/>
  </p:notesMasterIdLst>
  <p:handoutMasterIdLst>
    <p:handoutMasterId r:id="rId63"/>
  </p:handoutMasterIdLst>
  <p:sldIdLst>
    <p:sldId id="339" r:id="rId2"/>
    <p:sldId id="340" r:id="rId3"/>
    <p:sldId id="341" r:id="rId4"/>
    <p:sldId id="342" r:id="rId5"/>
    <p:sldId id="343" r:id="rId6"/>
    <p:sldId id="344" r:id="rId7"/>
    <p:sldId id="345" r:id="rId8"/>
    <p:sldId id="346" r:id="rId9"/>
    <p:sldId id="347" r:id="rId10"/>
    <p:sldId id="348" r:id="rId11"/>
    <p:sldId id="409" r:id="rId12"/>
    <p:sldId id="349" r:id="rId13"/>
    <p:sldId id="350" r:id="rId14"/>
    <p:sldId id="351" r:id="rId15"/>
    <p:sldId id="352" r:id="rId16"/>
    <p:sldId id="353" r:id="rId17"/>
    <p:sldId id="354" r:id="rId18"/>
    <p:sldId id="355" r:id="rId19"/>
    <p:sldId id="356" r:id="rId20"/>
    <p:sldId id="408" r:id="rId21"/>
    <p:sldId id="357" r:id="rId22"/>
    <p:sldId id="358" r:id="rId23"/>
    <p:sldId id="359" r:id="rId24"/>
    <p:sldId id="360" r:id="rId25"/>
    <p:sldId id="361" r:id="rId26"/>
    <p:sldId id="406" r:id="rId27"/>
    <p:sldId id="407" r:id="rId28"/>
    <p:sldId id="362" r:id="rId29"/>
    <p:sldId id="363" r:id="rId30"/>
    <p:sldId id="364" r:id="rId31"/>
    <p:sldId id="365" r:id="rId32"/>
    <p:sldId id="366" r:id="rId33"/>
    <p:sldId id="368" r:id="rId34"/>
    <p:sldId id="389" r:id="rId35"/>
    <p:sldId id="369" r:id="rId36"/>
    <p:sldId id="390" r:id="rId37"/>
    <p:sldId id="391" r:id="rId38"/>
    <p:sldId id="370" r:id="rId39"/>
    <p:sldId id="405" r:id="rId40"/>
    <p:sldId id="410" r:id="rId41"/>
    <p:sldId id="371" r:id="rId42"/>
    <p:sldId id="372" r:id="rId43"/>
    <p:sldId id="373" r:id="rId44"/>
    <p:sldId id="374" r:id="rId45"/>
    <p:sldId id="394" r:id="rId46"/>
    <p:sldId id="396" r:id="rId47"/>
    <p:sldId id="397" r:id="rId48"/>
    <p:sldId id="398" r:id="rId49"/>
    <p:sldId id="378" r:id="rId50"/>
    <p:sldId id="379" r:id="rId51"/>
    <p:sldId id="380" r:id="rId52"/>
    <p:sldId id="381" r:id="rId53"/>
    <p:sldId id="382" r:id="rId54"/>
    <p:sldId id="383" r:id="rId55"/>
    <p:sldId id="399" r:id="rId56"/>
    <p:sldId id="400" r:id="rId57"/>
    <p:sldId id="401" r:id="rId58"/>
    <p:sldId id="404" r:id="rId59"/>
    <p:sldId id="403" r:id="rId60"/>
    <p:sldId id="332" r:id="rId6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ory Slides" id="{8A0B0B61-E726-7649-8458-0EE9346446C9}">
          <p14:sldIdLst>
            <p14:sldId id="339"/>
            <p14:sldId id="340"/>
            <p14:sldId id="341"/>
          </p14:sldIdLst>
        </p14:section>
        <p14:section name="Module 1: Basic concepts" id="{E2038B94-3ADC-DC44-9562-6C779C040116}">
          <p14:sldIdLst>
            <p14:sldId id="342"/>
            <p14:sldId id="343"/>
            <p14:sldId id="344"/>
            <p14:sldId id="345"/>
            <p14:sldId id="346"/>
            <p14:sldId id="347"/>
            <p14:sldId id="348"/>
            <p14:sldId id="409"/>
          </p14:sldIdLst>
        </p14:section>
        <p14:section name="Module 2: Gender and the Minamata Convention" id="{46E0E4F6-BBD1-A344-A9C7-D75C8CE9CB8B}">
          <p14:sldIdLst>
            <p14:sldId id="349"/>
            <p14:sldId id="350"/>
            <p14:sldId id="351"/>
            <p14:sldId id="352"/>
            <p14:sldId id="353"/>
            <p14:sldId id="354"/>
            <p14:sldId id="355"/>
            <p14:sldId id="356"/>
            <p14:sldId id="408"/>
          </p14:sldIdLst>
        </p14:section>
        <p14:section name="Module 3: Gender and Mercury" id="{C0F4C572-66BD-1F4E-89FD-9D0E86019D48}">
          <p14:sldIdLst>
            <p14:sldId id="357"/>
            <p14:sldId id="358"/>
            <p14:sldId id="359"/>
            <p14:sldId id="360"/>
            <p14:sldId id="361"/>
            <p14:sldId id="406"/>
            <p14:sldId id="407"/>
          </p14:sldIdLst>
        </p14:section>
        <p14:section name="Module 4: The Minamata Gender Action Plan" id="{9D923CF1-6C95-9948-A210-39B9F1C161C1}">
          <p14:sldIdLst>
            <p14:sldId id="362"/>
            <p14:sldId id="363"/>
            <p14:sldId id="364"/>
            <p14:sldId id="365"/>
            <p14:sldId id="366"/>
            <p14:sldId id="368"/>
            <p14:sldId id="389"/>
            <p14:sldId id="369"/>
            <p14:sldId id="390"/>
            <p14:sldId id="391"/>
          </p14:sldIdLst>
        </p14:section>
        <p14:section name="Module 5: Mainstreaming gender in capacity-building projects: practical approches" id="{D1A98B91-FBC3-FE4C-96B8-49F0F7E48252}">
          <p14:sldIdLst>
            <p14:sldId id="370"/>
            <p14:sldId id="405"/>
            <p14:sldId id="410"/>
            <p14:sldId id="371"/>
            <p14:sldId id="372"/>
            <p14:sldId id="373"/>
            <p14:sldId id="374"/>
            <p14:sldId id="394"/>
            <p14:sldId id="396"/>
            <p14:sldId id="397"/>
            <p14:sldId id="398"/>
            <p14:sldId id="378"/>
            <p14:sldId id="379"/>
            <p14:sldId id="380"/>
            <p14:sldId id="381"/>
            <p14:sldId id="382"/>
            <p14:sldId id="383"/>
            <p14:sldId id="399"/>
            <p14:sldId id="400"/>
            <p14:sldId id="401"/>
            <p14:sldId id="404"/>
            <p14:sldId id="403"/>
            <p14:sldId id="33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869D40-FE1E-582B-49DF-B11E6D16BF6F}" name="Alex Mackey" initials="AM" userId="S::alex.mackey@zoinet.org::15de7fa2-0636-4250-9874-c2078e0e912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8BB00"/>
    <a:srgbClr val="F4B183"/>
    <a:srgbClr val="50C8A7"/>
    <a:srgbClr val="A9D18E"/>
    <a:srgbClr val="70AD47"/>
    <a:srgbClr val="FAF3E7"/>
    <a:srgbClr val="F6E7CB"/>
    <a:srgbClr val="F0E4B6"/>
    <a:srgbClr val="E9CF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51"/>
    <p:restoredTop sz="86356"/>
  </p:normalViewPr>
  <p:slideViewPr>
    <p:cSldViewPr snapToGrid="0">
      <p:cViewPr varScale="1">
        <p:scale>
          <a:sx n="125" d="100"/>
          <a:sy n="125" d="100"/>
        </p:scale>
        <p:origin x="1448" y="160"/>
      </p:cViewPr>
      <p:guideLst/>
    </p:cSldViewPr>
  </p:slideViewPr>
  <p:outlineViewPr>
    <p:cViewPr>
      <p:scale>
        <a:sx n="33" d="100"/>
        <a:sy n="33" d="100"/>
      </p:scale>
      <p:origin x="0" y="-32928"/>
    </p:cViewPr>
  </p:outlineViewPr>
  <p:notesTextViewPr>
    <p:cViewPr>
      <p:scale>
        <a:sx n="1" d="1"/>
        <a:sy n="1" d="1"/>
      </p:scale>
      <p:origin x="0" y="0"/>
    </p:cViewPr>
  </p:notesTextViewPr>
  <p:notesViewPr>
    <p:cSldViewPr snapToGrid="0">
      <p:cViewPr varScale="1">
        <p:scale>
          <a:sx n="110" d="100"/>
          <a:sy n="110" d="100"/>
        </p:scale>
        <p:origin x="4544"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F8EBF8-47F0-187B-D467-DA3EBD357A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A7C5083-E80B-8DDC-2651-6CA10F8B19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488E7A-9163-064B-B89B-E51F7131DE35}" type="datetimeFigureOut">
              <a:rPr lang="en-GB" smtClean="0"/>
              <a:t>27/01/2025</a:t>
            </a:fld>
            <a:endParaRPr lang="en-GB"/>
          </a:p>
        </p:txBody>
      </p:sp>
      <p:sp>
        <p:nvSpPr>
          <p:cNvPr id="4" name="Footer Placeholder 3">
            <a:extLst>
              <a:ext uri="{FF2B5EF4-FFF2-40B4-BE49-F238E27FC236}">
                <a16:creationId xmlns:a16="http://schemas.microsoft.com/office/drawing/2014/main" id="{B04B9BB2-2897-459A-95A7-B60CFAE90C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20A52D2-2787-AA8C-3F03-4396654EB4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5BF843-4B1E-B94F-93F7-7E099E68E2CF}" type="slidenum">
              <a:rPr lang="en-GB" smtClean="0"/>
              <a:t>‹#›</a:t>
            </a:fld>
            <a:endParaRPr lang="en-GB"/>
          </a:p>
        </p:txBody>
      </p:sp>
    </p:spTree>
    <p:extLst>
      <p:ext uri="{BB962C8B-B14F-4D97-AF65-F5344CB8AC3E}">
        <p14:creationId xmlns:p14="http://schemas.microsoft.com/office/powerpoint/2010/main" val="24726801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566193-9E91-094D-B548-85A2C1B00AA1}" type="datetimeFigureOut">
              <a:rPr lang="en-GB" smtClean="0"/>
              <a:t>27/01/2025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A4ECB-7864-FC4E-851F-84A4F75936E7}" type="slidenum">
              <a:rPr lang="en-GB" smtClean="0"/>
              <a:t>‹#›</a:t>
            </a:fld>
            <a:endParaRPr lang="en-GB"/>
          </a:p>
        </p:txBody>
      </p:sp>
    </p:spTree>
    <p:extLst>
      <p:ext uri="{BB962C8B-B14F-4D97-AF65-F5344CB8AC3E}">
        <p14:creationId xmlns:p14="http://schemas.microsoft.com/office/powerpoint/2010/main" val="1177338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1</a:t>
            </a:fld>
            <a:endParaRPr lang="en-GB"/>
          </a:p>
        </p:txBody>
      </p:sp>
    </p:spTree>
    <p:extLst>
      <p:ext uri="{BB962C8B-B14F-4D97-AF65-F5344CB8AC3E}">
        <p14:creationId xmlns:p14="http://schemas.microsoft.com/office/powerpoint/2010/main" val="356107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32</a:t>
            </a:fld>
            <a:endParaRPr lang="en-GB"/>
          </a:p>
        </p:txBody>
      </p:sp>
    </p:spTree>
    <p:extLst>
      <p:ext uri="{BB962C8B-B14F-4D97-AF65-F5344CB8AC3E}">
        <p14:creationId xmlns:p14="http://schemas.microsoft.com/office/powerpoint/2010/main" val="3012705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33</a:t>
            </a:fld>
            <a:endParaRPr lang="en-GB"/>
          </a:p>
        </p:txBody>
      </p:sp>
    </p:spTree>
    <p:extLst>
      <p:ext uri="{BB962C8B-B14F-4D97-AF65-F5344CB8AC3E}">
        <p14:creationId xmlns:p14="http://schemas.microsoft.com/office/powerpoint/2010/main" val="2625532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34</a:t>
            </a:fld>
            <a:endParaRPr lang="en-GB"/>
          </a:p>
        </p:txBody>
      </p:sp>
    </p:spTree>
    <p:extLst>
      <p:ext uri="{BB962C8B-B14F-4D97-AF65-F5344CB8AC3E}">
        <p14:creationId xmlns:p14="http://schemas.microsoft.com/office/powerpoint/2010/main" val="4251375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9AA76-DB16-40FA-B1A9-6A4CA2DC6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2B496E-996A-253E-73A2-785361F8ED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65C4D-BFFE-52BA-2655-DAA56669D0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252E489-3A95-0A01-4204-D6E1842807E9}"/>
              </a:ext>
            </a:extLst>
          </p:cNvPr>
          <p:cNvSpPr>
            <a:spLocks noGrp="1"/>
          </p:cNvSpPr>
          <p:nvPr>
            <p:ph type="sldNum" sz="quarter" idx="5"/>
          </p:nvPr>
        </p:nvSpPr>
        <p:spPr/>
        <p:txBody>
          <a:bodyPr/>
          <a:lstStyle/>
          <a:p>
            <a:fld id="{79DA4ECB-7864-FC4E-851F-84A4F75936E7}" type="slidenum">
              <a:rPr lang="en-GB" smtClean="0"/>
              <a:t>35</a:t>
            </a:fld>
            <a:endParaRPr lang="en-GB"/>
          </a:p>
        </p:txBody>
      </p:sp>
    </p:spTree>
    <p:extLst>
      <p:ext uri="{BB962C8B-B14F-4D97-AF65-F5344CB8AC3E}">
        <p14:creationId xmlns:p14="http://schemas.microsoft.com/office/powerpoint/2010/main" val="1126769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41</a:t>
            </a:fld>
            <a:endParaRPr lang="en-GB"/>
          </a:p>
        </p:txBody>
      </p:sp>
    </p:spTree>
    <p:extLst>
      <p:ext uri="{BB962C8B-B14F-4D97-AF65-F5344CB8AC3E}">
        <p14:creationId xmlns:p14="http://schemas.microsoft.com/office/powerpoint/2010/main" val="1818291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43</a:t>
            </a:fld>
            <a:endParaRPr lang="en-GB"/>
          </a:p>
        </p:txBody>
      </p:sp>
    </p:spTree>
    <p:extLst>
      <p:ext uri="{BB962C8B-B14F-4D97-AF65-F5344CB8AC3E}">
        <p14:creationId xmlns:p14="http://schemas.microsoft.com/office/powerpoint/2010/main" val="1250494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44</a:t>
            </a:fld>
            <a:endParaRPr lang="en-GB"/>
          </a:p>
        </p:txBody>
      </p:sp>
    </p:spTree>
    <p:extLst>
      <p:ext uri="{BB962C8B-B14F-4D97-AF65-F5344CB8AC3E}">
        <p14:creationId xmlns:p14="http://schemas.microsoft.com/office/powerpoint/2010/main" val="2098244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47</a:t>
            </a:fld>
            <a:endParaRPr lang="en-GB"/>
          </a:p>
        </p:txBody>
      </p:sp>
    </p:spTree>
    <p:extLst>
      <p:ext uri="{BB962C8B-B14F-4D97-AF65-F5344CB8AC3E}">
        <p14:creationId xmlns:p14="http://schemas.microsoft.com/office/powerpoint/2010/main" val="3297445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49</a:t>
            </a:fld>
            <a:endParaRPr lang="en-GB"/>
          </a:p>
        </p:txBody>
      </p:sp>
    </p:spTree>
    <p:extLst>
      <p:ext uri="{BB962C8B-B14F-4D97-AF65-F5344CB8AC3E}">
        <p14:creationId xmlns:p14="http://schemas.microsoft.com/office/powerpoint/2010/main" val="3477691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2CD81-2413-6279-F786-65674E6AE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EAA49C-DDDB-208B-EC45-C213FDCE2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AED9F-0BA5-629E-701E-E2B8744D18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C0B3991-CD3F-D7FC-5599-A4F855C18974}"/>
              </a:ext>
            </a:extLst>
          </p:cNvPr>
          <p:cNvSpPr>
            <a:spLocks noGrp="1"/>
          </p:cNvSpPr>
          <p:nvPr>
            <p:ph type="sldNum" sz="quarter" idx="5"/>
          </p:nvPr>
        </p:nvSpPr>
        <p:spPr/>
        <p:txBody>
          <a:bodyPr/>
          <a:lstStyle/>
          <a:p>
            <a:fld id="{79DA4ECB-7864-FC4E-851F-84A4F75936E7}" type="slidenum">
              <a:rPr lang="en-GB" smtClean="0"/>
              <a:t>50</a:t>
            </a:fld>
            <a:endParaRPr lang="en-GB"/>
          </a:p>
        </p:txBody>
      </p:sp>
    </p:spTree>
    <p:extLst>
      <p:ext uri="{BB962C8B-B14F-4D97-AF65-F5344CB8AC3E}">
        <p14:creationId xmlns:p14="http://schemas.microsoft.com/office/powerpoint/2010/main" val="844631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4</a:t>
            </a:fld>
            <a:endParaRPr lang="en-GB"/>
          </a:p>
        </p:txBody>
      </p:sp>
    </p:spTree>
    <p:extLst>
      <p:ext uri="{BB962C8B-B14F-4D97-AF65-F5344CB8AC3E}">
        <p14:creationId xmlns:p14="http://schemas.microsoft.com/office/powerpoint/2010/main" val="2002110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04818-A46B-DA5A-6E77-F29EF004B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73D25-66A2-AC68-3154-A16D147B2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0F3BB5-1E90-96FD-3DCD-310E38C0FF4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39209DC-B747-1687-B2BA-936BC2209844}"/>
              </a:ext>
            </a:extLst>
          </p:cNvPr>
          <p:cNvSpPr>
            <a:spLocks noGrp="1"/>
          </p:cNvSpPr>
          <p:nvPr>
            <p:ph type="sldNum" sz="quarter" idx="5"/>
          </p:nvPr>
        </p:nvSpPr>
        <p:spPr/>
        <p:txBody>
          <a:bodyPr/>
          <a:lstStyle/>
          <a:p>
            <a:fld id="{79DA4ECB-7864-FC4E-851F-84A4F75936E7}" type="slidenum">
              <a:rPr lang="en-GB" smtClean="0"/>
              <a:t>51</a:t>
            </a:fld>
            <a:endParaRPr lang="en-GB"/>
          </a:p>
        </p:txBody>
      </p:sp>
    </p:spTree>
    <p:extLst>
      <p:ext uri="{BB962C8B-B14F-4D97-AF65-F5344CB8AC3E}">
        <p14:creationId xmlns:p14="http://schemas.microsoft.com/office/powerpoint/2010/main" val="2433519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B508A-D789-36BA-4F34-21076E0D3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1843C-2AB8-F803-3D00-485D9DAA7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B4A2C0-E209-C797-D8C8-895A9232434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A9FF7AB-A954-5A69-6DBA-C74A6B936FBC}"/>
              </a:ext>
            </a:extLst>
          </p:cNvPr>
          <p:cNvSpPr>
            <a:spLocks noGrp="1"/>
          </p:cNvSpPr>
          <p:nvPr>
            <p:ph type="sldNum" sz="quarter" idx="5"/>
          </p:nvPr>
        </p:nvSpPr>
        <p:spPr/>
        <p:txBody>
          <a:bodyPr/>
          <a:lstStyle/>
          <a:p>
            <a:fld id="{79DA4ECB-7864-FC4E-851F-84A4F75936E7}" type="slidenum">
              <a:rPr lang="en-GB" smtClean="0"/>
              <a:t>52</a:t>
            </a:fld>
            <a:endParaRPr lang="en-GB"/>
          </a:p>
        </p:txBody>
      </p:sp>
    </p:spTree>
    <p:extLst>
      <p:ext uri="{BB962C8B-B14F-4D97-AF65-F5344CB8AC3E}">
        <p14:creationId xmlns:p14="http://schemas.microsoft.com/office/powerpoint/2010/main" val="2527127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D9F87-83E9-8831-6AE5-7D624BEE3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A7C1E-9DE9-E2BD-42A4-80DC0ED042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6E3E46-8611-C47B-2D53-E6A6F2D2B3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CDF722-5CC6-10D1-9BD7-6792582BB43E}"/>
              </a:ext>
            </a:extLst>
          </p:cNvPr>
          <p:cNvSpPr>
            <a:spLocks noGrp="1"/>
          </p:cNvSpPr>
          <p:nvPr>
            <p:ph type="sldNum" sz="quarter" idx="5"/>
          </p:nvPr>
        </p:nvSpPr>
        <p:spPr/>
        <p:txBody>
          <a:bodyPr/>
          <a:lstStyle/>
          <a:p>
            <a:fld id="{79DA4ECB-7864-FC4E-851F-84A4F75936E7}" type="slidenum">
              <a:rPr lang="en-GB" smtClean="0"/>
              <a:t>53</a:t>
            </a:fld>
            <a:endParaRPr lang="en-GB"/>
          </a:p>
        </p:txBody>
      </p:sp>
    </p:spTree>
    <p:extLst>
      <p:ext uri="{BB962C8B-B14F-4D97-AF65-F5344CB8AC3E}">
        <p14:creationId xmlns:p14="http://schemas.microsoft.com/office/powerpoint/2010/main" val="3241551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C15DC-5DF1-44C7-1393-5B23A0DDE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B97BAB-A84F-D31B-C8C5-AF661D19C0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9745DD-E122-7788-68A5-C5BB705754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14A7FF3-E897-D311-3638-25CE92C776B4}"/>
              </a:ext>
            </a:extLst>
          </p:cNvPr>
          <p:cNvSpPr>
            <a:spLocks noGrp="1"/>
          </p:cNvSpPr>
          <p:nvPr>
            <p:ph type="sldNum" sz="quarter" idx="5"/>
          </p:nvPr>
        </p:nvSpPr>
        <p:spPr/>
        <p:txBody>
          <a:bodyPr/>
          <a:lstStyle/>
          <a:p>
            <a:fld id="{79DA4ECB-7864-FC4E-851F-84A4F75936E7}" type="slidenum">
              <a:rPr lang="en-GB" smtClean="0"/>
              <a:t>54</a:t>
            </a:fld>
            <a:endParaRPr lang="en-GB"/>
          </a:p>
        </p:txBody>
      </p:sp>
    </p:spTree>
    <p:extLst>
      <p:ext uri="{BB962C8B-B14F-4D97-AF65-F5344CB8AC3E}">
        <p14:creationId xmlns:p14="http://schemas.microsoft.com/office/powerpoint/2010/main" val="1350974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58</a:t>
            </a:fld>
            <a:endParaRPr lang="en-GB"/>
          </a:p>
        </p:txBody>
      </p:sp>
    </p:spTree>
    <p:extLst>
      <p:ext uri="{BB962C8B-B14F-4D97-AF65-F5344CB8AC3E}">
        <p14:creationId xmlns:p14="http://schemas.microsoft.com/office/powerpoint/2010/main" val="2127749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59</a:t>
            </a:fld>
            <a:endParaRPr lang="en-GB"/>
          </a:p>
        </p:txBody>
      </p:sp>
    </p:spTree>
    <p:extLst>
      <p:ext uri="{BB962C8B-B14F-4D97-AF65-F5344CB8AC3E}">
        <p14:creationId xmlns:p14="http://schemas.microsoft.com/office/powerpoint/2010/main" val="2329274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accent3">
                    <a:lumMod val="75000"/>
                  </a:schemeClr>
                </a:solidFill>
              </a:rPr>
              <a:t>NOTE TO PRESENTERS:  THIS IS A GOOD PLACE TO STOP AND DO AN INTERACTIVE EXERCISE</a:t>
            </a:r>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11</a:t>
            </a:fld>
            <a:endParaRPr lang="en-GB"/>
          </a:p>
        </p:txBody>
      </p:sp>
    </p:spTree>
    <p:extLst>
      <p:ext uri="{BB962C8B-B14F-4D97-AF65-F5344CB8AC3E}">
        <p14:creationId xmlns:p14="http://schemas.microsoft.com/office/powerpoint/2010/main" val="3741381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14</a:t>
            </a:fld>
            <a:endParaRPr lang="en-GB"/>
          </a:p>
        </p:txBody>
      </p:sp>
    </p:spTree>
    <p:extLst>
      <p:ext uri="{BB962C8B-B14F-4D97-AF65-F5344CB8AC3E}">
        <p14:creationId xmlns:p14="http://schemas.microsoft.com/office/powerpoint/2010/main" val="3672634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17</a:t>
            </a:fld>
            <a:endParaRPr lang="en-GB"/>
          </a:p>
        </p:txBody>
      </p:sp>
    </p:spTree>
    <p:extLst>
      <p:ext uri="{BB962C8B-B14F-4D97-AF65-F5344CB8AC3E}">
        <p14:creationId xmlns:p14="http://schemas.microsoft.com/office/powerpoint/2010/main" val="4187468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19</a:t>
            </a:fld>
            <a:endParaRPr lang="en-GB"/>
          </a:p>
        </p:txBody>
      </p:sp>
    </p:spTree>
    <p:extLst>
      <p:ext uri="{BB962C8B-B14F-4D97-AF65-F5344CB8AC3E}">
        <p14:creationId xmlns:p14="http://schemas.microsoft.com/office/powerpoint/2010/main" val="1103661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20</a:t>
            </a:fld>
            <a:endParaRPr lang="en-GB"/>
          </a:p>
        </p:txBody>
      </p:sp>
    </p:spTree>
    <p:extLst>
      <p:ext uri="{BB962C8B-B14F-4D97-AF65-F5344CB8AC3E}">
        <p14:creationId xmlns:p14="http://schemas.microsoft.com/office/powerpoint/2010/main" val="2385967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22</a:t>
            </a:fld>
            <a:endParaRPr lang="en-GB"/>
          </a:p>
        </p:txBody>
      </p:sp>
    </p:spTree>
    <p:extLst>
      <p:ext uri="{BB962C8B-B14F-4D97-AF65-F5344CB8AC3E}">
        <p14:creationId xmlns:p14="http://schemas.microsoft.com/office/powerpoint/2010/main" val="387720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DA4ECB-7864-FC4E-851F-84A4F75936E7}" type="slidenum">
              <a:rPr lang="en-GB" smtClean="0"/>
              <a:t>30</a:t>
            </a:fld>
            <a:endParaRPr lang="en-GB"/>
          </a:p>
        </p:txBody>
      </p:sp>
    </p:spTree>
    <p:extLst>
      <p:ext uri="{BB962C8B-B14F-4D97-AF65-F5344CB8AC3E}">
        <p14:creationId xmlns:p14="http://schemas.microsoft.com/office/powerpoint/2010/main" val="13306875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twitter.com/hashtag/MakeMercuryHistory?src=hashtag_click"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8564" y="903412"/>
            <a:ext cx="6858000" cy="553999"/>
          </a:xfrm>
        </p:spPr>
        <p:txBody>
          <a:bodyPr lIns="0" tIns="0" rIns="0" bIns="0" anchor="t" anchorCtr="0">
            <a:spAutoFit/>
          </a:bodyPr>
          <a:lstStyle>
            <a:lvl1pPr algn="l">
              <a:lnSpc>
                <a:spcPct val="90000"/>
              </a:lnSpc>
              <a:defRPr sz="4400" b="1" i="0" spc="0">
                <a:solidFill>
                  <a:schemeClr val="tx1"/>
                </a:solidFill>
                <a:latin typeface="+mn-lt"/>
                <a:ea typeface="DIN Condensed Light" panose="020B0506040000020204" pitchFamily="34" charset="77"/>
                <a:cs typeface="Arial Narrow" panose="020B0604020202020204" pitchFamily="34" charset="0"/>
              </a:defRPr>
            </a:lvl1pPr>
          </a:lstStyle>
          <a:p>
            <a:r>
              <a:rPr lang="sv-SE" dirty="0"/>
              <a:t>Arial, </a:t>
            </a:r>
            <a:r>
              <a:rPr lang="sv-SE" dirty="0" err="1"/>
              <a:t>bold</a:t>
            </a:r>
            <a:r>
              <a:rPr lang="sv-SE" dirty="0"/>
              <a:t> 44pt</a:t>
            </a:r>
            <a:endParaRPr lang="en-US" dirty="0"/>
          </a:p>
        </p:txBody>
      </p:sp>
      <p:sp>
        <p:nvSpPr>
          <p:cNvPr id="3" name="Subtitle 2"/>
          <p:cNvSpPr>
            <a:spLocks noGrp="1"/>
          </p:cNvSpPr>
          <p:nvPr>
            <p:ph type="subTitle" idx="1" hasCustomPrompt="1"/>
          </p:nvPr>
        </p:nvSpPr>
        <p:spPr>
          <a:xfrm>
            <a:off x="628564" y="3398394"/>
            <a:ext cx="6858000" cy="439989"/>
          </a:xfrm>
        </p:spPr>
        <p:txBody>
          <a:bodyPr lIns="0" tIns="0" rIns="0" bIns="0">
            <a:normAutofit/>
          </a:bodyPr>
          <a:lstStyle>
            <a:lvl1pPr marL="0" indent="0" algn="l">
              <a:lnSpc>
                <a:spcPts val="1890"/>
              </a:lnSpc>
              <a:spcBef>
                <a:spcPts val="0"/>
              </a:spcBef>
              <a:buNone/>
              <a:defRPr sz="1350" b="1" i="0">
                <a:solidFill>
                  <a:schemeClr val="tx1"/>
                </a:solidFill>
                <a:latin typeface="+mn-lt"/>
                <a:ea typeface="Roboto" panose="02000000000000000000" pitchFamily="2" charset="0"/>
                <a:cs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Arial 13,5pt</a:t>
            </a:r>
            <a:endParaRPr lang="en-US" dirty="0"/>
          </a:p>
        </p:txBody>
      </p:sp>
      <p:sp>
        <p:nvSpPr>
          <p:cNvPr id="11" name="Freeform 3">
            <a:extLst>
              <a:ext uri="{FF2B5EF4-FFF2-40B4-BE49-F238E27FC236}">
                <a16:creationId xmlns:a16="http://schemas.microsoft.com/office/drawing/2014/main" id="{03E4E58D-404C-C50D-24A8-AC116DD9A7D9}"/>
              </a:ext>
            </a:extLst>
          </p:cNvPr>
          <p:cNvSpPr/>
          <p:nvPr userDrawn="1"/>
        </p:nvSpPr>
        <p:spPr>
          <a:xfrm>
            <a:off x="6561894" y="4226367"/>
            <a:ext cx="2176312" cy="585626"/>
          </a:xfrm>
          <a:custGeom>
            <a:avLst/>
            <a:gdLst/>
            <a:ahLst/>
            <a:cxnLst/>
            <a:rect l="l" t="t" r="r" b="b"/>
            <a:pathLst>
              <a:path w="4352624" h="1171252">
                <a:moveTo>
                  <a:pt x="0" y="0"/>
                </a:moveTo>
                <a:lnTo>
                  <a:pt x="4352624" y="0"/>
                </a:lnTo>
                <a:lnTo>
                  <a:pt x="4352624" y="1171251"/>
                </a:lnTo>
                <a:lnTo>
                  <a:pt x="0" y="11712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SE" sz="450"/>
          </a:p>
        </p:txBody>
      </p:sp>
      <p:sp>
        <p:nvSpPr>
          <p:cNvPr id="30" name="Text Placeholder 29">
            <a:extLst>
              <a:ext uri="{FF2B5EF4-FFF2-40B4-BE49-F238E27FC236}">
                <a16:creationId xmlns:a16="http://schemas.microsoft.com/office/drawing/2014/main" id="{32C85233-BC7A-0F52-650E-551AED0A8F9E}"/>
              </a:ext>
            </a:extLst>
          </p:cNvPr>
          <p:cNvSpPr>
            <a:spLocks noGrp="1"/>
          </p:cNvSpPr>
          <p:nvPr>
            <p:ph type="body" sz="quarter" idx="12" hasCustomPrompt="1"/>
          </p:nvPr>
        </p:nvSpPr>
        <p:spPr>
          <a:xfrm>
            <a:off x="636059" y="450861"/>
            <a:ext cx="2581275" cy="163827"/>
          </a:xfrm>
        </p:spPr>
        <p:txBody>
          <a:bodyPr/>
          <a:lstStyle>
            <a:lvl1pPr>
              <a:defRPr b="0" i="0">
                <a:solidFill>
                  <a:schemeClr val="accent1"/>
                </a:solidFill>
                <a:latin typeface="+mn-lt"/>
                <a:ea typeface="Roboto Condensed" panose="02000000000000000000" pitchFamily="2" charset="0"/>
                <a:cs typeface="Roboto Condensed" panose="02000000000000000000" pitchFamily="2" charset="0"/>
              </a:defRPr>
            </a:lvl1pPr>
          </a:lstStyle>
          <a:p>
            <a:pPr lvl="0"/>
            <a:r>
              <a:rPr lang="en-GB" dirty="0"/>
              <a:t>Arial 10pt</a:t>
            </a:r>
          </a:p>
        </p:txBody>
      </p:sp>
    </p:spTree>
    <p:extLst>
      <p:ext uri="{BB962C8B-B14F-4D97-AF65-F5344CB8AC3E}">
        <p14:creationId xmlns:p14="http://schemas.microsoft.com/office/powerpoint/2010/main" val="2310443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ub-title and Content Type B">
    <p:spTree>
      <p:nvGrpSpPr>
        <p:cNvPr id="1" name=""/>
        <p:cNvGrpSpPr/>
        <p:nvPr/>
      </p:nvGrpSpPr>
      <p:grpSpPr>
        <a:xfrm>
          <a:off x="0" y="0"/>
          <a:ext cx="0" cy="0"/>
          <a:chOff x="0" y="0"/>
          <a:chExt cx="0" cy="0"/>
        </a:xfrm>
      </p:grpSpPr>
      <p:sp>
        <p:nvSpPr>
          <p:cNvPr id="10" name="Freeform 18">
            <a:extLst>
              <a:ext uri="{FF2B5EF4-FFF2-40B4-BE49-F238E27FC236}">
                <a16:creationId xmlns:a16="http://schemas.microsoft.com/office/drawing/2014/main" id="{15496A41-95BB-7F82-AFCF-42341729EE35}"/>
              </a:ext>
            </a:extLst>
          </p:cNvPr>
          <p:cNvSpPr/>
          <p:nvPr userDrawn="1"/>
        </p:nvSpPr>
        <p:spPr>
          <a:xfrm>
            <a:off x="0" y="0"/>
            <a:ext cx="3251140" cy="5143500"/>
          </a:xfrm>
          <a:custGeom>
            <a:avLst/>
            <a:gdLst/>
            <a:ahLst/>
            <a:cxnLst/>
            <a:rect l="l" t="t" r="r" b="b"/>
            <a:pathLst>
              <a:path w="1712535" h="2709333">
                <a:moveTo>
                  <a:pt x="0" y="0"/>
                </a:moveTo>
                <a:lnTo>
                  <a:pt x="1712535" y="0"/>
                </a:lnTo>
                <a:lnTo>
                  <a:pt x="1712535" y="2709333"/>
                </a:lnTo>
                <a:lnTo>
                  <a:pt x="0" y="2709333"/>
                </a:lnTo>
                <a:close/>
              </a:path>
            </a:pathLst>
          </a:custGeom>
          <a:solidFill>
            <a:schemeClr val="accent4"/>
          </a:solidFill>
        </p:spPr>
        <p:txBody>
          <a:bodyPr/>
          <a:lstStyle/>
          <a:p>
            <a:endParaRPr lang="sv-SE" sz="450" dirty="0"/>
          </a:p>
        </p:txBody>
      </p:sp>
      <p:sp>
        <p:nvSpPr>
          <p:cNvPr id="11" name="Title 10">
            <a:extLst>
              <a:ext uri="{FF2B5EF4-FFF2-40B4-BE49-F238E27FC236}">
                <a16:creationId xmlns:a16="http://schemas.microsoft.com/office/drawing/2014/main" id="{9FB3E2F1-EA34-2BF0-63EA-2AF54031A70D}"/>
              </a:ext>
            </a:extLst>
          </p:cNvPr>
          <p:cNvSpPr>
            <a:spLocks noGrp="1"/>
          </p:cNvSpPr>
          <p:nvPr>
            <p:ph type="title" hasCustomPrompt="1"/>
          </p:nvPr>
        </p:nvSpPr>
        <p:spPr/>
        <p:txBody>
          <a:bodyPr/>
          <a:lstStyle>
            <a:lvl1pPr>
              <a:defRPr>
                <a:solidFill>
                  <a:schemeClr val="bg1"/>
                </a:solidFill>
              </a:defRPr>
            </a:lvl1pPr>
          </a:lstStyle>
          <a:p>
            <a:r>
              <a:rPr lang="sv-SE" dirty="0"/>
              <a:t>Arial 32pt</a:t>
            </a:r>
            <a:endParaRPr lang="en-GB" dirty="0"/>
          </a:p>
        </p:txBody>
      </p:sp>
      <p:sp>
        <p:nvSpPr>
          <p:cNvPr id="12" name="Text Placeholder 30">
            <a:extLst>
              <a:ext uri="{FF2B5EF4-FFF2-40B4-BE49-F238E27FC236}">
                <a16:creationId xmlns:a16="http://schemas.microsoft.com/office/drawing/2014/main" id="{BC13ECA3-70B5-990C-6EC8-691220A7C02A}"/>
              </a:ext>
            </a:extLst>
          </p:cNvPr>
          <p:cNvSpPr>
            <a:spLocks noGrp="1"/>
          </p:cNvSpPr>
          <p:nvPr>
            <p:ph type="body" sz="quarter" idx="12"/>
          </p:nvPr>
        </p:nvSpPr>
        <p:spPr>
          <a:xfrm>
            <a:off x="3741281" y="1468439"/>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30">
            <a:extLst>
              <a:ext uri="{FF2B5EF4-FFF2-40B4-BE49-F238E27FC236}">
                <a16:creationId xmlns:a16="http://schemas.microsoft.com/office/drawing/2014/main" id="{C1899E73-CE59-CAF4-4389-6608DA765D06}"/>
              </a:ext>
            </a:extLst>
          </p:cNvPr>
          <p:cNvSpPr>
            <a:spLocks noGrp="1"/>
          </p:cNvSpPr>
          <p:nvPr>
            <p:ph type="body" sz="quarter" idx="13"/>
          </p:nvPr>
        </p:nvSpPr>
        <p:spPr>
          <a:xfrm>
            <a:off x="6306804" y="1468439"/>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340118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06BCC0-499D-BB3A-40C1-3FC53BA30DFB}"/>
              </a:ext>
            </a:extLst>
          </p:cNvPr>
          <p:cNvSpPr>
            <a:spLocks noGrp="1"/>
          </p:cNvSpPr>
          <p:nvPr>
            <p:ph type="title" hasCustomPrompt="1"/>
          </p:nvPr>
        </p:nvSpPr>
        <p:spPr/>
        <p:txBody>
          <a:bodyPr/>
          <a:lstStyle/>
          <a:p>
            <a:r>
              <a:rPr lang="sv-SE" dirty="0"/>
              <a:t>Arial 32pt</a:t>
            </a:r>
            <a:endParaRPr lang="en-GB" dirty="0"/>
          </a:p>
        </p:txBody>
      </p:sp>
      <p:sp>
        <p:nvSpPr>
          <p:cNvPr id="2" name="Text Placeholder 30">
            <a:extLst>
              <a:ext uri="{FF2B5EF4-FFF2-40B4-BE49-F238E27FC236}">
                <a16:creationId xmlns:a16="http://schemas.microsoft.com/office/drawing/2014/main" id="{DF71EFC0-A9D5-5961-D231-AB09FB940E64}"/>
              </a:ext>
            </a:extLst>
          </p:cNvPr>
          <p:cNvSpPr>
            <a:spLocks noGrp="1"/>
          </p:cNvSpPr>
          <p:nvPr>
            <p:ph type="body" sz="quarter" idx="12"/>
          </p:nvPr>
        </p:nvSpPr>
        <p:spPr>
          <a:xfrm>
            <a:off x="522035" y="1501292"/>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Text Placeholder 30">
            <a:extLst>
              <a:ext uri="{FF2B5EF4-FFF2-40B4-BE49-F238E27FC236}">
                <a16:creationId xmlns:a16="http://schemas.microsoft.com/office/drawing/2014/main" id="{BBBA9CEE-BD8C-4245-A382-BE680DA08937}"/>
              </a:ext>
            </a:extLst>
          </p:cNvPr>
          <p:cNvSpPr>
            <a:spLocks noGrp="1"/>
          </p:cNvSpPr>
          <p:nvPr>
            <p:ph type="body" sz="quarter" idx="13"/>
          </p:nvPr>
        </p:nvSpPr>
        <p:spPr>
          <a:xfrm>
            <a:off x="3087558" y="1501292"/>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909158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Slide A">
    <p:spTree>
      <p:nvGrpSpPr>
        <p:cNvPr id="1" name=""/>
        <p:cNvGrpSpPr/>
        <p:nvPr/>
      </p:nvGrpSpPr>
      <p:grpSpPr>
        <a:xfrm>
          <a:off x="0" y="0"/>
          <a:ext cx="0" cy="0"/>
          <a:chOff x="0" y="0"/>
          <a:chExt cx="0" cy="0"/>
        </a:xfrm>
      </p:grpSpPr>
      <p:sp>
        <p:nvSpPr>
          <p:cNvPr id="10" name="Freeform 18">
            <a:extLst>
              <a:ext uri="{FF2B5EF4-FFF2-40B4-BE49-F238E27FC236}">
                <a16:creationId xmlns:a16="http://schemas.microsoft.com/office/drawing/2014/main" id="{15496A41-95BB-7F82-AFCF-42341729EE35}"/>
              </a:ext>
            </a:extLst>
          </p:cNvPr>
          <p:cNvSpPr/>
          <p:nvPr userDrawn="1"/>
        </p:nvSpPr>
        <p:spPr>
          <a:xfrm>
            <a:off x="0" y="0"/>
            <a:ext cx="3251140" cy="5143500"/>
          </a:xfrm>
          <a:custGeom>
            <a:avLst/>
            <a:gdLst/>
            <a:ahLst/>
            <a:cxnLst/>
            <a:rect l="l" t="t" r="r" b="b"/>
            <a:pathLst>
              <a:path w="1712535" h="2709333">
                <a:moveTo>
                  <a:pt x="0" y="0"/>
                </a:moveTo>
                <a:lnTo>
                  <a:pt x="1712535" y="0"/>
                </a:lnTo>
                <a:lnTo>
                  <a:pt x="1712535" y="2709333"/>
                </a:lnTo>
                <a:lnTo>
                  <a:pt x="0" y="2709333"/>
                </a:lnTo>
                <a:close/>
              </a:path>
            </a:pathLst>
          </a:custGeom>
          <a:solidFill>
            <a:schemeClr val="accent2">
              <a:lumMod val="60000"/>
              <a:lumOff val="40000"/>
            </a:schemeClr>
          </a:solidFill>
        </p:spPr>
        <p:txBody>
          <a:bodyPr/>
          <a:lstStyle/>
          <a:p>
            <a:endParaRPr lang="sv-SE" sz="450" dirty="0"/>
          </a:p>
        </p:txBody>
      </p:sp>
      <p:sp>
        <p:nvSpPr>
          <p:cNvPr id="11" name="Title 10">
            <a:extLst>
              <a:ext uri="{FF2B5EF4-FFF2-40B4-BE49-F238E27FC236}">
                <a16:creationId xmlns:a16="http://schemas.microsoft.com/office/drawing/2014/main" id="{9FB3E2F1-EA34-2BF0-63EA-2AF54031A70D}"/>
              </a:ext>
            </a:extLst>
          </p:cNvPr>
          <p:cNvSpPr>
            <a:spLocks noGrp="1"/>
          </p:cNvSpPr>
          <p:nvPr>
            <p:ph type="title" hasCustomPrompt="1"/>
          </p:nvPr>
        </p:nvSpPr>
        <p:spPr/>
        <p:txBody>
          <a:bodyPr/>
          <a:lstStyle/>
          <a:p>
            <a:r>
              <a:rPr lang="sv-SE" dirty="0"/>
              <a:t>Arial 32pt</a:t>
            </a:r>
            <a:endParaRPr lang="en-GB" dirty="0"/>
          </a:p>
        </p:txBody>
      </p:sp>
      <p:sp>
        <p:nvSpPr>
          <p:cNvPr id="4" name="Text Placeholder 3">
            <a:extLst>
              <a:ext uri="{FF2B5EF4-FFF2-40B4-BE49-F238E27FC236}">
                <a16:creationId xmlns:a16="http://schemas.microsoft.com/office/drawing/2014/main" id="{F2C63882-E972-C802-1AE3-34A52C5AF4F1}"/>
              </a:ext>
            </a:extLst>
          </p:cNvPr>
          <p:cNvSpPr>
            <a:spLocks noGrp="1"/>
          </p:cNvSpPr>
          <p:nvPr>
            <p:ph type="body" sz="quarter" idx="14"/>
          </p:nvPr>
        </p:nvSpPr>
        <p:spPr>
          <a:xfrm>
            <a:off x="522035" y="2117267"/>
            <a:ext cx="2378533" cy="166626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Picture Placeholder 5">
            <a:extLst>
              <a:ext uri="{FF2B5EF4-FFF2-40B4-BE49-F238E27FC236}">
                <a16:creationId xmlns:a16="http://schemas.microsoft.com/office/drawing/2014/main" id="{AB44D7B9-0D23-0503-889F-DE438DEA9DF2}"/>
              </a:ext>
            </a:extLst>
          </p:cNvPr>
          <p:cNvSpPr>
            <a:spLocks noGrp="1"/>
          </p:cNvSpPr>
          <p:nvPr>
            <p:ph type="pic" sz="quarter" idx="15"/>
          </p:nvPr>
        </p:nvSpPr>
        <p:spPr>
          <a:xfrm>
            <a:off x="3741738" y="588963"/>
            <a:ext cx="4887912" cy="3824249"/>
          </a:xfrm>
        </p:spPr>
        <p:txBody>
          <a:bodyPr/>
          <a:lstStyle/>
          <a:p>
            <a:endParaRPr lang="en-GB"/>
          </a:p>
        </p:txBody>
      </p:sp>
    </p:spTree>
    <p:extLst>
      <p:ext uri="{BB962C8B-B14F-4D97-AF65-F5344CB8AC3E}">
        <p14:creationId xmlns:p14="http://schemas.microsoft.com/office/powerpoint/2010/main" val="3607373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Slide B">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F8ED7FF0-5902-9E2C-027F-2F2BC838E880}"/>
              </a:ext>
            </a:extLst>
          </p:cNvPr>
          <p:cNvSpPr/>
          <p:nvPr userDrawn="1"/>
        </p:nvSpPr>
        <p:spPr>
          <a:xfrm>
            <a:off x="0" y="0"/>
            <a:ext cx="5892860" cy="5143500"/>
          </a:xfrm>
          <a:custGeom>
            <a:avLst/>
            <a:gdLst/>
            <a:ahLst/>
            <a:cxnLst/>
            <a:rect l="l" t="t" r="r" b="b"/>
            <a:pathLst>
              <a:path w="3104058" h="2709333">
                <a:moveTo>
                  <a:pt x="0" y="0"/>
                </a:moveTo>
                <a:lnTo>
                  <a:pt x="3104058" y="0"/>
                </a:lnTo>
                <a:lnTo>
                  <a:pt x="3104058" y="2709333"/>
                </a:lnTo>
                <a:lnTo>
                  <a:pt x="0" y="2709333"/>
                </a:lnTo>
                <a:close/>
              </a:path>
            </a:pathLst>
          </a:custGeom>
          <a:solidFill>
            <a:schemeClr val="accent2">
              <a:lumMod val="60000"/>
              <a:lumOff val="40000"/>
            </a:schemeClr>
          </a:solidFill>
        </p:spPr>
        <p:txBody>
          <a:bodyPr/>
          <a:lstStyle/>
          <a:p>
            <a:endParaRPr lang="sv-SE" sz="450" dirty="0"/>
          </a:p>
        </p:txBody>
      </p:sp>
      <p:sp>
        <p:nvSpPr>
          <p:cNvPr id="11" name="Title 10">
            <a:extLst>
              <a:ext uri="{FF2B5EF4-FFF2-40B4-BE49-F238E27FC236}">
                <a16:creationId xmlns:a16="http://schemas.microsoft.com/office/drawing/2014/main" id="{9FB3E2F1-EA34-2BF0-63EA-2AF54031A70D}"/>
              </a:ext>
            </a:extLst>
          </p:cNvPr>
          <p:cNvSpPr>
            <a:spLocks noGrp="1"/>
          </p:cNvSpPr>
          <p:nvPr>
            <p:ph type="title" hasCustomPrompt="1"/>
          </p:nvPr>
        </p:nvSpPr>
        <p:spPr>
          <a:xfrm>
            <a:off x="522035" y="588711"/>
            <a:ext cx="5238137" cy="443198"/>
          </a:xfrm>
        </p:spPr>
        <p:txBody>
          <a:bodyPr/>
          <a:lstStyle/>
          <a:p>
            <a:r>
              <a:rPr lang="sv-SE" dirty="0"/>
              <a:t>Arial 32pt</a:t>
            </a:r>
            <a:endParaRPr lang="en-GB" dirty="0"/>
          </a:p>
        </p:txBody>
      </p:sp>
      <p:sp>
        <p:nvSpPr>
          <p:cNvPr id="6" name="Picture Placeholder 5">
            <a:extLst>
              <a:ext uri="{FF2B5EF4-FFF2-40B4-BE49-F238E27FC236}">
                <a16:creationId xmlns:a16="http://schemas.microsoft.com/office/drawing/2014/main" id="{AB44D7B9-0D23-0503-889F-DE438DEA9DF2}"/>
              </a:ext>
            </a:extLst>
          </p:cNvPr>
          <p:cNvSpPr>
            <a:spLocks noGrp="1"/>
          </p:cNvSpPr>
          <p:nvPr>
            <p:ph type="pic" sz="quarter" idx="15"/>
          </p:nvPr>
        </p:nvSpPr>
        <p:spPr>
          <a:xfrm>
            <a:off x="6324144" y="588963"/>
            <a:ext cx="2305506" cy="3824249"/>
          </a:xfrm>
        </p:spPr>
        <p:txBody>
          <a:bodyPr/>
          <a:lstStyle/>
          <a:p>
            <a:endParaRPr lang="en-GB"/>
          </a:p>
        </p:txBody>
      </p:sp>
      <p:sp>
        <p:nvSpPr>
          <p:cNvPr id="3" name="Text Placeholder 30">
            <a:extLst>
              <a:ext uri="{FF2B5EF4-FFF2-40B4-BE49-F238E27FC236}">
                <a16:creationId xmlns:a16="http://schemas.microsoft.com/office/drawing/2014/main" id="{29E44C4B-1608-1E8C-F06A-F979D0C2E23B}"/>
              </a:ext>
            </a:extLst>
          </p:cNvPr>
          <p:cNvSpPr>
            <a:spLocks noGrp="1"/>
          </p:cNvSpPr>
          <p:nvPr>
            <p:ph type="body" sz="quarter" idx="12"/>
          </p:nvPr>
        </p:nvSpPr>
        <p:spPr>
          <a:xfrm>
            <a:off x="522035" y="1501292"/>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30">
            <a:extLst>
              <a:ext uri="{FF2B5EF4-FFF2-40B4-BE49-F238E27FC236}">
                <a16:creationId xmlns:a16="http://schemas.microsoft.com/office/drawing/2014/main" id="{2D3EF228-368B-5DEA-FC9E-9246B8CADF18}"/>
              </a:ext>
            </a:extLst>
          </p:cNvPr>
          <p:cNvSpPr>
            <a:spLocks noGrp="1"/>
          </p:cNvSpPr>
          <p:nvPr>
            <p:ph type="body" sz="quarter" idx="13"/>
          </p:nvPr>
        </p:nvSpPr>
        <p:spPr>
          <a:xfrm>
            <a:off x="3087558" y="1501292"/>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47314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Slide B">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F8ED7FF0-5902-9E2C-027F-2F2BC838E880}"/>
              </a:ext>
            </a:extLst>
          </p:cNvPr>
          <p:cNvSpPr/>
          <p:nvPr userDrawn="1"/>
        </p:nvSpPr>
        <p:spPr>
          <a:xfrm>
            <a:off x="0" y="0"/>
            <a:ext cx="5892860" cy="5143500"/>
          </a:xfrm>
          <a:custGeom>
            <a:avLst/>
            <a:gdLst/>
            <a:ahLst/>
            <a:cxnLst/>
            <a:rect l="l" t="t" r="r" b="b"/>
            <a:pathLst>
              <a:path w="3104058" h="2709333">
                <a:moveTo>
                  <a:pt x="0" y="0"/>
                </a:moveTo>
                <a:lnTo>
                  <a:pt x="3104058" y="0"/>
                </a:lnTo>
                <a:lnTo>
                  <a:pt x="3104058" y="2709333"/>
                </a:lnTo>
                <a:lnTo>
                  <a:pt x="0" y="2709333"/>
                </a:lnTo>
                <a:close/>
              </a:path>
            </a:pathLst>
          </a:custGeom>
          <a:solidFill>
            <a:schemeClr val="tx2">
              <a:lumMod val="10000"/>
              <a:lumOff val="90000"/>
            </a:schemeClr>
          </a:solidFill>
        </p:spPr>
        <p:txBody>
          <a:bodyPr/>
          <a:lstStyle/>
          <a:p>
            <a:endParaRPr lang="sv-SE" sz="450" dirty="0"/>
          </a:p>
        </p:txBody>
      </p:sp>
      <p:sp>
        <p:nvSpPr>
          <p:cNvPr id="11" name="Title 10">
            <a:extLst>
              <a:ext uri="{FF2B5EF4-FFF2-40B4-BE49-F238E27FC236}">
                <a16:creationId xmlns:a16="http://schemas.microsoft.com/office/drawing/2014/main" id="{9FB3E2F1-EA34-2BF0-63EA-2AF54031A70D}"/>
              </a:ext>
            </a:extLst>
          </p:cNvPr>
          <p:cNvSpPr>
            <a:spLocks noGrp="1"/>
          </p:cNvSpPr>
          <p:nvPr>
            <p:ph type="title" hasCustomPrompt="1"/>
          </p:nvPr>
        </p:nvSpPr>
        <p:spPr>
          <a:xfrm>
            <a:off x="522035" y="588711"/>
            <a:ext cx="5238137" cy="443198"/>
          </a:xfrm>
        </p:spPr>
        <p:txBody>
          <a:bodyPr/>
          <a:lstStyle/>
          <a:p>
            <a:r>
              <a:rPr lang="sv-SE" dirty="0"/>
              <a:t>Arial 32pt</a:t>
            </a:r>
            <a:endParaRPr lang="en-GB" dirty="0"/>
          </a:p>
        </p:txBody>
      </p:sp>
      <p:sp>
        <p:nvSpPr>
          <p:cNvPr id="6" name="Picture Placeholder 5">
            <a:extLst>
              <a:ext uri="{FF2B5EF4-FFF2-40B4-BE49-F238E27FC236}">
                <a16:creationId xmlns:a16="http://schemas.microsoft.com/office/drawing/2014/main" id="{AB44D7B9-0D23-0503-889F-DE438DEA9DF2}"/>
              </a:ext>
            </a:extLst>
          </p:cNvPr>
          <p:cNvSpPr>
            <a:spLocks noGrp="1"/>
          </p:cNvSpPr>
          <p:nvPr>
            <p:ph type="pic" sz="quarter" idx="15"/>
          </p:nvPr>
        </p:nvSpPr>
        <p:spPr>
          <a:xfrm>
            <a:off x="6324144" y="588963"/>
            <a:ext cx="2305506" cy="3824249"/>
          </a:xfrm>
        </p:spPr>
        <p:txBody>
          <a:bodyPr/>
          <a:lstStyle/>
          <a:p>
            <a:endParaRPr lang="en-GB"/>
          </a:p>
        </p:txBody>
      </p:sp>
      <p:sp>
        <p:nvSpPr>
          <p:cNvPr id="3" name="Text Placeholder 30">
            <a:extLst>
              <a:ext uri="{FF2B5EF4-FFF2-40B4-BE49-F238E27FC236}">
                <a16:creationId xmlns:a16="http://schemas.microsoft.com/office/drawing/2014/main" id="{29E44C4B-1608-1E8C-F06A-F979D0C2E23B}"/>
              </a:ext>
            </a:extLst>
          </p:cNvPr>
          <p:cNvSpPr>
            <a:spLocks noGrp="1"/>
          </p:cNvSpPr>
          <p:nvPr>
            <p:ph type="body" sz="quarter" idx="12"/>
          </p:nvPr>
        </p:nvSpPr>
        <p:spPr>
          <a:xfrm>
            <a:off x="522035" y="1501292"/>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30">
            <a:extLst>
              <a:ext uri="{FF2B5EF4-FFF2-40B4-BE49-F238E27FC236}">
                <a16:creationId xmlns:a16="http://schemas.microsoft.com/office/drawing/2014/main" id="{2D3EF228-368B-5DEA-FC9E-9246B8CADF18}"/>
              </a:ext>
            </a:extLst>
          </p:cNvPr>
          <p:cNvSpPr>
            <a:spLocks noGrp="1"/>
          </p:cNvSpPr>
          <p:nvPr>
            <p:ph type="body" sz="quarter" idx="13"/>
          </p:nvPr>
        </p:nvSpPr>
        <p:spPr>
          <a:xfrm>
            <a:off x="3087558" y="1501292"/>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9436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icture Slide B">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FB3E2F1-EA34-2BF0-63EA-2AF54031A70D}"/>
              </a:ext>
            </a:extLst>
          </p:cNvPr>
          <p:cNvSpPr>
            <a:spLocks noGrp="1"/>
          </p:cNvSpPr>
          <p:nvPr>
            <p:ph type="title" hasCustomPrompt="1"/>
          </p:nvPr>
        </p:nvSpPr>
        <p:spPr>
          <a:xfrm>
            <a:off x="522035" y="588711"/>
            <a:ext cx="5238137" cy="443198"/>
          </a:xfrm>
        </p:spPr>
        <p:txBody>
          <a:bodyPr/>
          <a:lstStyle/>
          <a:p>
            <a:r>
              <a:rPr lang="sv-SE" dirty="0"/>
              <a:t>Arial 32pt</a:t>
            </a:r>
            <a:endParaRPr lang="en-GB" dirty="0"/>
          </a:p>
        </p:txBody>
      </p:sp>
      <p:sp>
        <p:nvSpPr>
          <p:cNvPr id="6" name="Picture Placeholder 5">
            <a:extLst>
              <a:ext uri="{FF2B5EF4-FFF2-40B4-BE49-F238E27FC236}">
                <a16:creationId xmlns:a16="http://schemas.microsoft.com/office/drawing/2014/main" id="{AB44D7B9-0D23-0503-889F-DE438DEA9DF2}"/>
              </a:ext>
            </a:extLst>
          </p:cNvPr>
          <p:cNvSpPr>
            <a:spLocks noGrp="1"/>
          </p:cNvSpPr>
          <p:nvPr>
            <p:ph type="pic" sz="quarter" idx="15"/>
          </p:nvPr>
        </p:nvSpPr>
        <p:spPr>
          <a:xfrm>
            <a:off x="6324144" y="588963"/>
            <a:ext cx="2305506" cy="3824249"/>
          </a:xfrm>
        </p:spPr>
        <p:txBody>
          <a:bodyPr/>
          <a:lstStyle/>
          <a:p>
            <a:endParaRPr lang="en-GB"/>
          </a:p>
        </p:txBody>
      </p:sp>
      <p:sp>
        <p:nvSpPr>
          <p:cNvPr id="3" name="Text Placeholder 30">
            <a:extLst>
              <a:ext uri="{FF2B5EF4-FFF2-40B4-BE49-F238E27FC236}">
                <a16:creationId xmlns:a16="http://schemas.microsoft.com/office/drawing/2014/main" id="{29E44C4B-1608-1E8C-F06A-F979D0C2E23B}"/>
              </a:ext>
            </a:extLst>
          </p:cNvPr>
          <p:cNvSpPr>
            <a:spLocks noGrp="1"/>
          </p:cNvSpPr>
          <p:nvPr>
            <p:ph type="body" sz="quarter" idx="12"/>
          </p:nvPr>
        </p:nvSpPr>
        <p:spPr>
          <a:xfrm>
            <a:off x="522035" y="1501292"/>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30">
            <a:extLst>
              <a:ext uri="{FF2B5EF4-FFF2-40B4-BE49-F238E27FC236}">
                <a16:creationId xmlns:a16="http://schemas.microsoft.com/office/drawing/2014/main" id="{2D3EF228-368B-5DEA-FC9E-9246B8CADF18}"/>
              </a:ext>
            </a:extLst>
          </p:cNvPr>
          <p:cNvSpPr>
            <a:spLocks noGrp="1"/>
          </p:cNvSpPr>
          <p:nvPr>
            <p:ph type="body" sz="quarter" idx="13"/>
          </p:nvPr>
        </p:nvSpPr>
        <p:spPr>
          <a:xfrm>
            <a:off x="3087558" y="1501292"/>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130558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525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6D8AA932-8C71-869B-8642-131A25DD3125}"/>
              </a:ext>
            </a:extLst>
          </p:cNvPr>
          <p:cNvSpPr>
            <a:spLocks noGrp="1"/>
          </p:cNvSpPr>
          <p:nvPr>
            <p:ph type="title" hasCustomPrompt="1"/>
          </p:nvPr>
        </p:nvSpPr>
        <p:spPr>
          <a:xfrm>
            <a:off x="522034" y="1238855"/>
            <a:ext cx="5809317" cy="443198"/>
          </a:xfrm>
          <a:prstGeom prst="rect">
            <a:avLst/>
          </a:prstGeom>
        </p:spPr>
        <p:txBody>
          <a:bodyPr vert="horz" wrap="square" lIns="0" tIns="0" rIns="0" bIns="0" rtlCol="0" anchor="t" anchorCtr="0">
            <a:spAutoFit/>
          </a:bodyPr>
          <a:lstStyle>
            <a:lvl1pPr>
              <a:defRPr>
                <a:solidFill>
                  <a:schemeClr val="bg1"/>
                </a:solidFill>
              </a:defRPr>
            </a:lvl1pPr>
          </a:lstStyle>
          <a:p>
            <a:r>
              <a:rPr lang="en-GB" noProof="0" dirty="0"/>
              <a:t>Thank you for your attention!</a:t>
            </a:r>
          </a:p>
        </p:txBody>
      </p:sp>
      <p:pic>
        <p:nvPicPr>
          <p:cNvPr id="9" name="Picture 8">
            <a:extLst>
              <a:ext uri="{FF2B5EF4-FFF2-40B4-BE49-F238E27FC236}">
                <a16:creationId xmlns:a16="http://schemas.microsoft.com/office/drawing/2014/main" id="{B27E5FD5-F079-54FA-D9E0-0FA936434F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3114" y="4082278"/>
            <a:ext cx="1622064" cy="848537"/>
          </a:xfrm>
          <a:prstGeom prst="rect">
            <a:avLst/>
          </a:prstGeom>
        </p:spPr>
      </p:pic>
      <p:sp>
        <p:nvSpPr>
          <p:cNvPr id="11" name="TextBox 10">
            <a:extLst>
              <a:ext uri="{FF2B5EF4-FFF2-40B4-BE49-F238E27FC236}">
                <a16:creationId xmlns:a16="http://schemas.microsoft.com/office/drawing/2014/main" id="{1FBD5C94-9FB2-BF0E-4A51-9E13BF158F96}"/>
              </a:ext>
            </a:extLst>
          </p:cNvPr>
          <p:cNvSpPr txBox="1"/>
          <p:nvPr userDrawn="1"/>
        </p:nvSpPr>
        <p:spPr>
          <a:xfrm>
            <a:off x="512426" y="2127659"/>
            <a:ext cx="4626106" cy="1246495"/>
          </a:xfrm>
          <a:prstGeom prst="rect">
            <a:avLst/>
          </a:prstGeom>
          <a:noFill/>
        </p:spPr>
        <p:txBody>
          <a:bodyPr wrap="square" lIns="0" tIns="0" rIns="0" bIns="0">
            <a:spAutoFit/>
          </a:bodyPr>
          <a:lstStyle/>
          <a:p>
            <a:pPr algn="l"/>
            <a:r>
              <a:rPr lang="en-GB" sz="900" b="1" kern="1200" dirty="0">
                <a:solidFill>
                  <a:schemeClr val="bg1"/>
                </a:solidFill>
                <a:latin typeface="+mn-lt"/>
                <a:ea typeface="Roboto" panose="02000000000000000000" pitchFamily="2" charset="0"/>
                <a:cs typeface="+mn-cs"/>
              </a:rPr>
              <a:t>Secretariat of the Minamata Convention on Mercury</a:t>
            </a:r>
          </a:p>
          <a:p>
            <a:pPr algn="l"/>
            <a:r>
              <a:rPr lang="en-GB" sz="900" kern="1200" dirty="0">
                <a:solidFill>
                  <a:schemeClr val="bg1"/>
                </a:solidFill>
                <a:latin typeface="+mn-lt"/>
                <a:ea typeface="Roboto" panose="02000000000000000000" pitchFamily="2" charset="0"/>
                <a:cs typeface="+mn-cs"/>
              </a:rPr>
              <a:t>United Nations Environment Programme</a:t>
            </a:r>
          </a:p>
          <a:p>
            <a:pPr algn="l"/>
            <a:r>
              <a:rPr lang="en-GB" sz="900" kern="1200" dirty="0">
                <a:solidFill>
                  <a:schemeClr val="bg1"/>
                </a:solidFill>
                <a:latin typeface="+mn-lt"/>
                <a:ea typeface="Roboto" panose="02000000000000000000" pitchFamily="2" charset="0"/>
                <a:cs typeface="+mn-cs"/>
              </a:rPr>
              <a:t>11-13, Chemin des </a:t>
            </a:r>
            <a:r>
              <a:rPr lang="en-GB" sz="900" kern="1200" dirty="0" err="1">
                <a:solidFill>
                  <a:schemeClr val="bg1"/>
                </a:solidFill>
                <a:latin typeface="+mn-lt"/>
                <a:ea typeface="Roboto" panose="02000000000000000000" pitchFamily="2" charset="0"/>
                <a:cs typeface="+mn-cs"/>
              </a:rPr>
              <a:t>Anémones</a:t>
            </a:r>
            <a:r>
              <a:rPr lang="en-GB" sz="900" kern="1200" dirty="0">
                <a:solidFill>
                  <a:schemeClr val="bg1"/>
                </a:solidFill>
                <a:latin typeface="+mn-lt"/>
                <a:ea typeface="Roboto" panose="02000000000000000000" pitchFamily="2" charset="0"/>
                <a:cs typeface="+mn-cs"/>
              </a:rPr>
              <a:t> - 1219 </a:t>
            </a:r>
            <a:r>
              <a:rPr lang="en-GB" sz="900" kern="1200" dirty="0" err="1">
                <a:solidFill>
                  <a:schemeClr val="bg1"/>
                </a:solidFill>
                <a:latin typeface="+mn-lt"/>
                <a:ea typeface="Roboto" panose="02000000000000000000" pitchFamily="2" charset="0"/>
                <a:cs typeface="+mn-cs"/>
              </a:rPr>
              <a:t>Châtelaine</a:t>
            </a:r>
            <a:r>
              <a:rPr lang="en-GB" sz="900" kern="1200" dirty="0">
                <a:solidFill>
                  <a:schemeClr val="bg1"/>
                </a:solidFill>
                <a:latin typeface="+mn-lt"/>
                <a:ea typeface="Roboto" panose="02000000000000000000" pitchFamily="2" charset="0"/>
                <a:cs typeface="+mn-cs"/>
              </a:rPr>
              <a:t>, Switzerland</a:t>
            </a:r>
          </a:p>
          <a:p>
            <a:pPr algn="l"/>
            <a:endParaRPr lang="en-GB" sz="900" kern="1200" dirty="0">
              <a:solidFill>
                <a:schemeClr val="bg1"/>
              </a:solidFill>
              <a:latin typeface="+mn-lt"/>
              <a:ea typeface="Roboto" panose="02000000000000000000" pitchFamily="2" charset="0"/>
              <a:cs typeface="+mn-cs"/>
            </a:endParaRPr>
          </a:p>
          <a:p>
            <a:pPr algn="l"/>
            <a:r>
              <a:rPr lang="en-US" sz="900" b="1" dirty="0">
                <a:solidFill>
                  <a:schemeClr val="bg1"/>
                </a:solidFill>
                <a:latin typeface="+mn-lt"/>
                <a:ea typeface="Roboto" panose="02000000000000000000" pitchFamily="2" charset="0"/>
              </a:rPr>
              <a:t>WEB: </a:t>
            </a:r>
            <a:r>
              <a:rPr lang="en-US" sz="900" dirty="0">
                <a:solidFill>
                  <a:schemeClr val="bg1"/>
                </a:solidFill>
                <a:latin typeface="+mn-lt"/>
                <a:ea typeface="Roboto" panose="02000000000000000000" pitchFamily="2" charset="0"/>
              </a:rPr>
              <a:t>www</a:t>
            </a:r>
            <a:r>
              <a:rPr lang="en-US" sz="900" kern="1200" dirty="0">
                <a:solidFill>
                  <a:schemeClr val="bg1"/>
                </a:solidFill>
                <a:latin typeface="+mn-lt"/>
                <a:ea typeface="Roboto" panose="02000000000000000000" pitchFamily="2" charset="0"/>
                <a:cs typeface="+mn-cs"/>
              </a:rPr>
              <a:t>. </a:t>
            </a:r>
            <a:r>
              <a:rPr lang="en-US" sz="900" kern="1200" dirty="0" err="1">
                <a:solidFill>
                  <a:schemeClr val="bg1"/>
                </a:solidFill>
                <a:latin typeface="+mn-lt"/>
                <a:ea typeface="Roboto" panose="02000000000000000000" pitchFamily="2" charset="0"/>
                <a:cs typeface="+mn-cs"/>
              </a:rPr>
              <a:t>minamataconvention.org</a:t>
            </a:r>
            <a:endParaRPr lang="en-US" sz="900" kern="1200" dirty="0">
              <a:solidFill>
                <a:schemeClr val="bg1"/>
              </a:solidFill>
              <a:latin typeface="+mn-lt"/>
              <a:ea typeface="Roboto" panose="02000000000000000000" pitchFamily="2" charset="0"/>
              <a:cs typeface="+mn-cs"/>
            </a:endParaRPr>
          </a:p>
          <a:p>
            <a:pPr algn="l"/>
            <a:r>
              <a:rPr lang="en-US" sz="900" b="1" kern="1200" dirty="0">
                <a:solidFill>
                  <a:schemeClr val="bg1"/>
                </a:solidFill>
                <a:latin typeface="+mn-lt"/>
                <a:ea typeface="Roboto" panose="02000000000000000000" pitchFamily="2" charset="0"/>
                <a:cs typeface="+mn-cs"/>
              </a:rPr>
              <a:t>MAIL: </a:t>
            </a:r>
            <a:r>
              <a:rPr lang="en-US" sz="900" kern="1200" dirty="0" err="1">
                <a:solidFill>
                  <a:schemeClr val="bg1"/>
                </a:solidFill>
                <a:latin typeface="+mn-lt"/>
                <a:ea typeface="Roboto" panose="02000000000000000000" pitchFamily="2" charset="0"/>
                <a:cs typeface="+mn-cs"/>
              </a:rPr>
              <a:t>MEA-MinamataSecretariat@un.org</a:t>
            </a:r>
            <a:r>
              <a:rPr lang="en-US" sz="900" u="sng" kern="1200" dirty="0">
                <a:solidFill>
                  <a:schemeClr val="bg1"/>
                </a:solidFill>
                <a:latin typeface="+mn-lt"/>
                <a:ea typeface="Roboto" panose="02000000000000000000" pitchFamily="2" charset="0"/>
                <a:cs typeface="+mn-cs"/>
              </a:rPr>
              <a:t> </a:t>
            </a:r>
          </a:p>
          <a:p>
            <a:pPr algn="l" rtl="0" fontAlgn="base"/>
            <a:r>
              <a:rPr lang="en-US" sz="900" b="1" kern="1200" dirty="0">
                <a:solidFill>
                  <a:schemeClr val="bg1"/>
                </a:solidFill>
                <a:latin typeface="+mn-lt"/>
                <a:ea typeface="Roboto" panose="02000000000000000000" pitchFamily="2" charset="0"/>
                <a:cs typeface="+mn-cs"/>
              </a:rPr>
              <a:t>X: </a:t>
            </a:r>
            <a:r>
              <a:rPr lang="en-US" sz="900" kern="1200" dirty="0">
                <a:solidFill>
                  <a:schemeClr val="bg1"/>
                </a:solidFill>
                <a:latin typeface="+mn-lt"/>
                <a:ea typeface="Roboto" panose="02000000000000000000" pitchFamily="2" charset="0"/>
                <a:cs typeface="+mn-cs"/>
              </a:rPr>
              <a:t>@</a:t>
            </a:r>
            <a:r>
              <a:rPr lang="en-US" sz="900" kern="1200" dirty="0" err="1">
                <a:solidFill>
                  <a:schemeClr val="bg1"/>
                </a:solidFill>
                <a:latin typeface="+mn-lt"/>
                <a:ea typeface="Roboto" panose="02000000000000000000" pitchFamily="2" charset="0"/>
                <a:cs typeface="+mn-cs"/>
              </a:rPr>
              <a:t>minamataMEA</a:t>
            </a:r>
            <a:r>
              <a:rPr lang="en-US" sz="900" kern="1200" dirty="0">
                <a:solidFill>
                  <a:schemeClr val="bg1"/>
                </a:solidFill>
                <a:latin typeface="+mn-lt"/>
                <a:ea typeface="Roboto" panose="02000000000000000000" pitchFamily="2" charset="0"/>
                <a:cs typeface="+mn-cs"/>
              </a:rPr>
              <a:t>​</a:t>
            </a:r>
          </a:p>
          <a:p>
            <a:pPr algn="l" rtl="0" fontAlgn="base"/>
            <a:r>
              <a:rPr lang="en-US" sz="900" kern="1200" dirty="0">
                <a:solidFill>
                  <a:schemeClr val="accent4"/>
                </a:solidFill>
                <a:latin typeface="+mn-lt"/>
                <a:ea typeface="Roboto" panose="02000000000000000000" pitchFamily="2" charset="0"/>
                <a:cs typeface="+mn-cs"/>
                <a:hlinkClick r:id="rId4">
                  <a:extLst>
                    <a:ext uri="{A12FA001-AC4F-418D-AE19-62706E023703}">
                      <ahyp:hlinkClr xmlns:ahyp="http://schemas.microsoft.com/office/drawing/2018/hyperlinkcolor" val="tx"/>
                    </a:ext>
                  </a:extLst>
                </a:hlinkClick>
              </a:rPr>
              <a:t>#MakeMercuryHistory</a:t>
            </a:r>
            <a:endParaRPr lang="en-US" sz="900" kern="1200" dirty="0">
              <a:solidFill>
                <a:schemeClr val="accent4"/>
              </a:solidFill>
              <a:latin typeface="+mn-lt"/>
              <a:ea typeface="Roboto" panose="02000000000000000000" pitchFamily="2" charset="0"/>
              <a:cs typeface="+mn-cs"/>
            </a:endParaRPr>
          </a:p>
          <a:p>
            <a:pPr algn="l"/>
            <a:endParaRPr lang="en-GB" sz="900" kern="1200" dirty="0">
              <a:solidFill>
                <a:schemeClr val="bg1"/>
              </a:solidFill>
              <a:latin typeface="+mn-lt"/>
              <a:ea typeface="Roboto" panose="02000000000000000000" pitchFamily="2" charset="0"/>
              <a:cs typeface="+mn-cs"/>
            </a:endParaRPr>
          </a:p>
        </p:txBody>
      </p:sp>
      <p:sp>
        <p:nvSpPr>
          <p:cNvPr id="17" name="Freeform 3">
            <a:extLst>
              <a:ext uri="{FF2B5EF4-FFF2-40B4-BE49-F238E27FC236}">
                <a16:creationId xmlns:a16="http://schemas.microsoft.com/office/drawing/2014/main" id="{6708D13B-69CB-2AF4-6169-7C377117C9CD}"/>
              </a:ext>
            </a:extLst>
          </p:cNvPr>
          <p:cNvSpPr/>
          <p:nvPr userDrawn="1"/>
        </p:nvSpPr>
        <p:spPr>
          <a:xfrm>
            <a:off x="6516000" y="4226367"/>
            <a:ext cx="864000" cy="585626"/>
          </a:xfrm>
          <a:custGeom>
            <a:avLst/>
            <a:gdLst/>
            <a:ahLst/>
            <a:cxnLst/>
            <a:rect l="l" t="t" r="r" b="b"/>
            <a:pathLst>
              <a:path w="4352624" h="1171252">
                <a:moveTo>
                  <a:pt x="0" y="0"/>
                </a:moveTo>
                <a:lnTo>
                  <a:pt x="4352624" y="0"/>
                </a:lnTo>
                <a:lnTo>
                  <a:pt x="4352624" y="1171251"/>
                </a:lnTo>
                <a:lnTo>
                  <a:pt x="0" y="1171251"/>
                </a:lnTo>
                <a:lnTo>
                  <a:pt x="0" y="0"/>
                </a:lnTo>
                <a:close/>
              </a:path>
            </a:pathLst>
          </a:custGeom>
          <a:blipFill>
            <a:blip r:embed="rId5">
              <a:extLst>
                <a:ext uri="{96DAC541-7B7A-43D3-8B79-37D633B846F1}">
                  <asvg:svgBlip xmlns:asvg="http://schemas.microsoft.com/office/drawing/2016/SVG/main" r:embed="rId6"/>
                </a:ext>
              </a:extLst>
            </a:blip>
            <a:stretch>
              <a:fillRect l="5320" r="-157208"/>
            </a:stretch>
          </a:blipFill>
        </p:spPr>
        <p:txBody>
          <a:bodyPr rIns="90000"/>
          <a:lstStyle/>
          <a:p>
            <a:endParaRPr lang="sv-SE" sz="450" dirty="0"/>
          </a:p>
        </p:txBody>
      </p:sp>
    </p:spTree>
    <p:extLst>
      <p:ext uri="{BB962C8B-B14F-4D97-AF65-F5344CB8AC3E}">
        <p14:creationId xmlns:p14="http://schemas.microsoft.com/office/powerpoint/2010/main" val="1949164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Slide">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D2D36EEF-F418-2116-2E96-B23F350DB89C}"/>
              </a:ext>
            </a:extLst>
          </p:cNvPr>
          <p:cNvSpPr/>
          <p:nvPr userDrawn="1"/>
        </p:nvSpPr>
        <p:spPr>
          <a:xfrm>
            <a:off x="3251141" y="0"/>
            <a:ext cx="5956230" cy="5143500"/>
          </a:xfrm>
          <a:custGeom>
            <a:avLst/>
            <a:gdLst/>
            <a:ahLst/>
            <a:cxnLst/>
            <a:rect l="l" t="t" r="r" b="b"/>
            <a:pathLst>
              <a:path w="3137438" h="2709333">
                <a:moveTo>
                  <a:pt x="0" y="0"/>
                </a:moveTo>
                <a:lnTo>
                  <a:pt x="3137438" y="0"/>
                </a:lnTo>
                <a:lnTo>
                  <a:pt x="3137438" y="2709333"/>
                </a:lnTo>
                <a:lnTo>
                  <a:pt x="0" y="2709333"/>
                </a:lnTo>
                <a:close/>
              </a:path>
            </a:pathLst>
          </a:custGeom>
          <a:solidFill>
            <a:schemeClr val="accent2">
              <a:lumMod val="60000"/>
              <a:lumOff val="40000"/>
            </a:schemeClr>
          </a:solidFill>
        </p:spPr>
        <p:txBody>
          <a:bodyPr/>
          <a:lstStyle/>
          <a:p>
            <a:endParaRPr lang="sv-SE" sz="450" dirty="0"/>
          </a:p>
        </p:txBody>
      </p:sp>
      <p:sp>
        <p:nvSpPr>
          <p:cNvPr id="2" name="Rubrik 1">
            <a:extLst>
              <a:ext uri="{FF2B5EF4-FFF2-40B4-BE49-F238E27FC236}">
                <a16:creationId xmlns:a16="http://schemas.microsoft.com/office/drawing/2014/main" id="{6E55015C-3927-AA0A-E388-555F3BC18D69}"/>
              </a:ext>
            </a:extLst>
          </p:cNvPr>
          <p:cNvSpPr>
            <a:spLocks noGrp="1"/>
          </p:cNvSpPr>
          <p:nvPr>
            <p:ph type="title" hasCustomPrompt="1"/>
          </p:nvPr>
        </p:nvSpPr>
        <p:spPr/>
        <p:txBody>
          <a:bodyPr anchor="t" anchorCtr="0"/>
          <a:lstStyle>
            <a:lvl1pPr>
              <a:defRPr>
                <a:solidFill>
                  <a:schemeClr val="accent1"/>
                </a:solidFill>
              </a:defRPr>
            </a:lvl1pPr>
          </a:lstStyle>
          <a:p>
            <a:r>
              <a:rPr lang="sv-SE" dirty="0"/>
              <a:t>Arial 32pt</a:t>
            </a:r>
          </a:p>
        </p:txBody>
      </p:sp>
      <p:sp>
        <p:nvSpPr>
          <p:cNvPr id="31" name="Text Placeholder 30">
            <a:extLst>
              <a:ext uri="{FF2B5EF4-FFF2-40B4-BE49-F238E27FC236}">
                <a16:creationId xmlns:a16="http://schemas.microsoft.com/office/drawing/2014/main" id="{F26B59EC-08C4-83C5-BA3F-74B4963D9305}"/>
              </a:ext>
            </a:extLst>
          </p:cNvPr>
          <p:cNvSpPr>
            <a:spLocks noGrp="1"/>
          </p:cNvSpPr>
          <p:nvPr>
            <p:ph type="body" sz="quarter" idx="12"/>
          </p:nvPr>
        </p:nvSpPr>
        <p:spPr>
          <a:xfrm>
            <a:off x="3741281" y="1468439"/>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2" name="Text Placeholder 30">
            <a:extLst>
              <a:ext uri="{FF2B5EF4-FFF2-40B4-BE49-F238E27FC236}">
                <a16:creationId xmlns:a16="http://schemas.microsoft.com/office/drawing/2014/main" id="{D6C06E91-6192-7EDE-72A3-AF060373F148}"/>
              </a:ext>
            </a:extLst>
          </p:cNvPr>
          <p:cNvSpPr>
            <a:spLocks noGrp="1"/>
          </p:cNvSpPr>
          <p:nvPr>
            <p:ph type="body" sz="quarter" idx="13"/>
          </p:nvPr>
        </p:nvSpPr>
        <p:spPr>
          <a:xfrm>
            <a:off x="6306804" y="1468439"/>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917043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Slide">
    <p:spTree>
      <p:nvGrpSpPr>
        <p:cNvPr id="1" name=""/>
        <p:cNvGrpSpPr/>
        <p:nvPr/>
      </p:nvGrpSpPr>
      <p:grpSpPr>
        <a:xfrm>
          <a:off x="0" y="0"/>
          <a:ext cx="0" cy="0"/>
          <a:chOff x="0" y="0"/>
          <a:chExt cx="0" cy="0"/>
        </a:xfrm>
      </p:grpSpPr>
      <p:pic>
        <p:nvPicPr>
          <p:cNvPr id="10" name="Picture 9" descr="A red and blue abstract background&#10;&#10;Description automatically generated">
            <a:extLst>
              <a:ext uri="{FF2B5EF4-FFF2-40B4-BE49-F238E27FC236}">
                <a16:creationId xmlns:a16="http://schemas.microsoft.com/office/drawing/2014/main" id="{1305CA4A-8D52-7536-9C33-515E2F32476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3330" y="-2042"/>
            <a:ext cx="3252431" cy="5143500"/>
          </a:xfrm>
          <a:prstGeom prst="rect">
            <a:avLst/>
          </a:prstGeom>
        </p:spPr>
      </p:pic>
      <p:sp>
        <p:nvSpPr>
          <p:cNvPr id="37" name="Text Placeholder 31">
            <a:extLst>
              <a:ext uri="{FF2B5EF4-FFF2-40B4-BE49-F238E27FC236}">
                <a16:creationId xmlns:a16="http://schemas.microsoft.com/office/drawing/2014/main" id="{0ECE3CFB-71CF-E2AE-0E83-9382C6239E9A}"/>
              </a:ext>
            </a:extLst>
          </p:cNvPr>
          <p:cNvSpPr>
            <a:spLocks noGrp="1"/>
          </p:cNvSpPr>
          <p:nvPr>
            <p:ph type="body" sz="quarter" idx="14" hasCustomPrompt="1"/>
          </p:nvPr>
        </p:nvSpPr>
        <p:spPr>
          <a:xfrm>
            <a:off x="4728272" y="503411"/>
            <a:ext cx="352944" cy="974626"/>
          </a:xfrm>
        </p:spPr>
        <p:txBody>
          <a:bodyPr/>
          <a:lstStyle>
            <a:lvl1pPr>
              <a:lnSpc>
                <a:spcPts val="7639"/>
              </a:lnSpc>
              <a:defRPr sz="6530" b="1" i="0">
                <a:solidFill>
                  <a:schemeClr val="accent1"/>
                </a:solidFill>
                <a:latin typeface="+mn-lt"/>
                <a:ea typeface="Roboto Condensed" panose="02000000000000000000" pitchFamily="2" charset="0"/>
                <a:cs typeface="Roboto Condensed" panose="02000000000000000000" pitchFamily="2" charset="0"/>
              </a:defRPr>
            </a:lvl1pPr>
          </a:lstStyle>
          <a:p>
            <a:pPr lvl="0"/>
            <a:r>
              <a:rPr lang="en-GB" dirty="0"/>
              <a:t>1</a:t>
            </a:r>
          </a:p>
        </p:txBody>
      </p:sp>
      <p:sp>
        <p:nvSpPr>
          <p:cNvPr id="2" name="Title 1"/>
          <p:cNvSpPr>
            <a:spLocks noGrp="1"/>
          </p:cNvSpPr>
          <p:nvPr>
            <p:ph type="title" hasCustomPrompt="1"/>
          </p:nvPr>
        </p:nvSpPr>
        <p:spPr/>
        <p:txBody>
          <a:bodyPr/>
          <a:lstStyle/>
          <a:p>
            <a:r>
              <a:rPr lang="sv-SE" dirty="0"/>
              <a:t>Arial 32pt</a:t>
            </a:r>
            <a:endParaRPr lang="en-US" dirty="0"/>
          </a:p>
        </p:txBody>
      </p:sp>
      <p:sp>
        <p:nvSpPr>
          <p:cNvPr id="32" name="Text Placeholder 31">
            <a:extLst>
              <a:ext uri="{FF2B5EF4-FFF2-40B4-BE49-F238E27FC236}">
                <a16:creationId xmlns:a16="http://schemas.microsoft.com/office/drawing/2014/main" id="{F44BE731-4396-A759-D619-72E2A1B64BD1}"/>
              </a:ext>
            </a:extLst>
          </p:cNvPr>
          <p:cNvSpPr>
            <a:spLocks noGrp="1"/>
          </p:cNvSpPr>
          <p:nvPr>
            <p:ph type="body" sz="quarter" idx="10" hasCustomPrompt="1"/>
          </p:nvPr>
        </p:nvSpPr>
        <p:spPr>
          <a:xfrm>
            <a:off x="3755397" y="835157"/>
            <a:ext cx="1218374" cy="400815"/>
          </a:xfrm>
        </p:spPr>
        <p:txBody>
          <a:bodyPr/>
          <a:lstStyle>
            <a:lvl1pPr>
              <a:lnSpc>
                <a:spcPts val="3500"/>
              </a:lnSpc>
              <a:defRPr sz="2200" b="1" i="0">
                <a:solidFill>
                  <a:schemeClr val="tx1"/>
                </a:solidFill>
                <a:latin typeface="+mn-lt"/>
                <a:ea typeface="Roboto Condensed" panose="02000000000000000000" pitchFamily="2" charset="0"/>
                <a:cs typeface="Roboto Condensed" panose="02000000000000000000" pitchFamily="2" charset="0"/>
              </a:defRPr>
            </a:lvl1pPr>
          </a:lstStyle>
          <a:p>
            <a:pPr lvl="0"/>
            <a:r>
              <a:rPr lang="en-GB" dirty="0"/>
              <a:t>MODULE</a:t>
            </a:r>
          </a:p>
        </p:txBody>
      </p:sp>
      <p:sp>
        <p:nvSpPr>
          <p:cNvPr id="39" name="Text Placeholder 31">
            <a:extLst>
              <a:ext uri="{FF2B5EF4-FFF2-40B4-BE49-F238E27FC236}">
                <a16:creationId xmlns:a16="http://schemas.microsoft.com/office/drawing/2014/main" id="{C8D6C260-3521-A64A-1A29-8A8093A8E714}"/>
              </a:ext>
            </a:extLst>
          </p:cNvPr>
          <p:cNvSpPr>
            <a:spLocks noGrp="1"/>
          </p:cNvSpPr>
          <p:nvPr>
            <p:ph type="body" sz="quarter" idx="16" hasCustomPrompt="1"/>
          </p:nvPr>
        </p:nvSpPr>
        <p:spPr>
          <a:xfrm>
            <a:off x="3753440" y="1308695"/>
            <a:ext cx="1749386" cy="205184"/>
          </a:xfrm>
        </p:spPr>
        <p:txBody>
          <a:bodyPr/>
          <a:lstStyle>
            <a:lvl1pPr>
              <a:lnSpc>
                <a:spcPts val="1602"/>
              </a:lnSpc>
              <a:defRPr sz="1340" b="0" i="0">
                <a:solidFill>
                  <a:schemeClr val="accent1"/>
                </a:solidFill>
                <a:latin typeface="+mn-lt"/>
                <a:ea typeface="Roboto Condensed" panose="02000000000000000000" pitchFamily="2" charset="0"/>
                <a:cs typeface="Roboto Condensed" panose="02000000000000000000" pitchFamily="2" charset="0"/>
              </a:defRPr>
            </a:lvl1pPr>
          </a:lstStyle>
          <a:p>
            <a:pPr lvl="0"/>
            <a:r>
              <a:rPr lang="en-GB" dirty="0"/>
              <a:t>Arial 13,4pt</a:t>
            </a:r>
          </a:p>
        </p:txBody>
      </p:sp>
      <p:sp>
        <p:nvSpPr>
          <p:cNvPr id="43" name="Text Placeholder 31">
            <a:extLst>
              <a:ext uri="{FF2B5EF4-FFF2-40B4-BE49-F238E27FC236}">
                <a16:creationId xmlns:a16="http://schemas.microsoft.com/office/drawing/2014/main" id="{43AD0954-787E-65C6-55E7-0359F32B5AFD}"/>
              </a:ext>
            </a:extLst>
          </p:cNvPr>
          <p:cNvSpPr>
            <a:spLocks noGrp="1"/>
          </p:cNvSpPr>
          <p:nvPr>
            <p:ph type="body" sz="quarter" idx="17" hasCustomPrompt="1"/>
          </p:nvPr>
        </p:nvSpPr>
        <p:spPr>
          <a:xfrm>
            <a:off x="7278687" y="503219"/>
            <a:ext cx="352944" cy="974626"/>
          </a:xfrm>
        </p:spPr>
        <p:txBody>
          <a:bodyPr/>
          <a:lstStyle>
            <a:lvl1pPr>
              <a:lnSpc>
                <a:spcPts val="7639"/>
              </a:lnSpc>
              <a:defRPr sz="6530" b="1" i="0">
                <a:solidFill>
                  <a:schemeClr val="accent1"/>
                </a:solidFill>
                <a:latin typeface="+mn-lt"/>
                <a:ea typeface="Roboto Condensed" panose="02000000000000000000" pitchFamily="2" charset="0"/>
                <a:cs typeface="Roboto Condensed" panose="02000000000000000000" pitchFamily="2" charset="0"/>
              </a:defRPr>
            </a:lvl1pPr>
          </a:lstStyle>
          <a:p>
            <a:pPr lvl="0"/>
            <a:r>
              <a:rPr lang="en-GB" dirty="0"/>
              <a:t>4</a:t>
            </a:r>
          </a:p>
        </p:txBody>
      </p:sp>
      <p:sp>
        <p:nvSpPr>
          <p:cNvPr id="44" name="Text Placeholder 31">
            <a:extLst>
              <a:ext uri="{FF2B5EF4-FFF2-40B4-BE49-F238E27FC236}">
                <a16:creationId xmlns:a16="http://schemas.microsoft.com/office/drawing/2014/main" id="{8F9FF4AC-1F0B-A673-039D-522F50671F7D}"/>
              </a:ext>
            </a:extLst>
          </p:cNvPr>
          <p:cNvSpPr>
            <a:spLocks noGrp="1"/>
          </p:cNvSpPr>
          <p:nvPr>
            <p:ph type="body" sz="quarter" idx="18" hasCustomPrompt="1"/>
          </p:nvPr>
        </p:nvSpPr>
        <p:spPr>
          <a:xfrm>
            <a:off x="6305812" y="834965"/>
            <a:ext cx="1218374" cy="400815"/>
          </a:xfrm>
        </p:spPr>
        <p:txBody>
          <a:bodyPr/>
          <a:lstStyle>
            <a:lvl1pPr>
              <a:lnSpc>
                <a:spcPts val="3500"/>
              </a:lnSpc>
              <a:defRPr sz="2200" b="1" i="0">
                <a:solidFill>
                  <a:schemeClr val="tx1"/>
                </a:solidFill>
                <a:latin typeface="+mn-lt"/>
                <a:ea typeface="Roboto Condensed" panose="02000000000000000000" pitchFamily="2" charset="0"/>
                <a:cs typeface="Roboto Condensed" panose="02000000000000000000" pitchFamily="2" charset="0"/>
              </a:defRPr>
            </a:lvl1pPr>
          </a:lstStyle>
          <a:p>
            <a:pPr lvl="0"/>
            <a:r>
              <a:rPr lang="en-GB" dirty="0"/>
              <a:t>MODULE</a:t>
            </a:r>
          </a:p>
        </p:txBody>
      </p:sp>
      <p:sp>
        <p:nvSpPr>
          <p:cNvPr id="45" name="Text Placeholder 31">
            <a:extLst>
              <a:ext uri="{FF2B5EF4-FFF2-40B4-BE49-F238E27FC236}">
                <a16:creationId xmlns:a16="http://schemas.microsoft.com/office/drawing/2014/main" id="{98E1285E-7E5F-63F1-C722-500A8D9CB983}"/>
              </a:ext>
            </a:extLst>
          </p:cNvPr>
          <p:cNvSpPr>
            <a:spLocks noGrp="1"/>
          </p:cNvSpPr>
          <p:nvPr>
            <p:ph type="body" sz="quarter" idx="19" hasCustomPrompt="1"/>
          </p:nvPr>
        </p:nvSpPr>
        <p:spPr>
          <a:xfrm>
            <a:off x="6303855" y="1308503"/>
            <a:ext cx="1749386" cy="205184"/>
          </a:xfrm>
        </p:spPr>
        <p:txBody>
          <a:bodyPr/>
          <a:lstStyle>
            <a:lvl1pPr>
              <a:lnSpc>
                <a:spcPts val="1602"/>
              </a:lnSpc>
              <a:defRPr sz="1340" b="0" i="0">
                <a:solidFill>
                  <a:schemeClr val="accent1"/>
                </a:solidFill>
                <a:latin typeface="+mn-lt"/>
                <a:ea typeface="Roboto Condensed" panose="02000000000000000000" pitchFamily="2" charset="0"/>
                <a:cs typeface="Roboto Condensed" panose="02000000000000000000" pitchFamily="2" charset="0"/>
              </a:defRPr>
            </a:lvl1pPr>
          </a:lstStyle>
          <a:p>
            <a:pPr marL="0" marR="0" lvl="0" indent="0" algn="l" defTabSz="685800" rtl="0" eaLnBrk="1" fontAlgn="auto" latinLnBrk="0" hangingPunct="1">
              <a:lnSpc>
                <a:spcPts val="1602"/>
              </a:lnSpc>
              <a:spcBef>
                <a:spcPts val="0"/>
              </a:spcBef>
              <a:spcAft>
                <a:spcPts val="0"/>
              </a:spcAft>
              <a:buClrTx/>
              <a:buSzTx/>
              <a:buFont typeface="Arial" panose="020B0604020202020204" pitchFamily="34" charset="0"/>
              <a:buNone/>
              <a:tabLst/>
              <a:defRPr/>
            </a:pPr>
            <a:r>
              <a:rPr lang="en-GB" dirty="0"/>
              <a:t>Arial 13,4pt</a:t>
            </a:r>
          </a:p>
        </p:txBody>
      </p:sp>
      <p:sp>
        <p:nvSpPr>
          <p:cNvPr id="46" name="Text Placeholder 31">
            <a:extLst>
              <a:ext uri="{FF2B5EF4-FFF2-40B4-BE49-F238E27FC236}">
                <a16:creationId xmlns:a16="http://schemas.microsoft.com/office/drawing/2014/main" id="{77C41F7F-3900-9E17-82DE-C77CBB24CA56}"/>
              </a:ext>
            </a:extLst>
          </p:cNvPr>
          <p:cNvSpPr>
            <a:spLocks noGrp="1"/>
          </p:cNvSpPr>
          <p:nvPr>
            <p:ph type="body" sz="quarter" idx="20" hasCustomPrompt="1"/>
          </p:nvPr>
        </p:nvSpPr>
        <p:spPr>
          <a:xfrm>
            <a:off x="4727704" y="1849462"/>
            <a:ext cx="352944" cy="974626"/>
          </a:xfrm>
        </p:spPr>
        <p:txBody>
          <a:bodyPr/>
          <a:lstStyle>
            <a:lvl1pPr>
              <a:lnSpc>
                <a:spcPts val="7639"/>
              </a:lnSpc>
              <a:defRPr sz="6530" b="1" i="0">
                <a:solidFill>
                  <a:schemeClr val="accent1"/>
                </a:solidFill>
                <a:latin typeface="+mn-lt"/>
                <a:ea typeface="Roboto Condensed" panose="02000000000000000000" pitchFamily="2" charset="0"/>
                <a:cs typeface="Roboto Condensed" panose="02000000000000000000" pitchFamily="2" charset="0"/>
              </a:defRPr>
            </a:lvl1pPr>
          </a:lstStyle>
          <a:p>
            <a:pPr lvl="0"/>
            <a:r>
              <a:rPr lang="en-GB" dirty="0"/>
              <a:t>2</a:t>
            </a:r>
          </a:p>
        </p:txBody>
      </p:sp>
      <p:sp>
        <p:nvSpPr>
          <p:cNvPr id="47" name="Text Placeholder 31">
            <a:extLst>
              <a:ext uri="{FF2B5EF4-FFF2-40B4-BE49-F238E27FC236}">
                <a16:creationId xmlns:a16="http://schemas.microsoft.com/office/drawing/2014/main" id="{F4B18DA9-A750-D493-79D0-69F023B84193}"/>
              </a:ext>
            </a:extLst>
          </p:cNvPr>
          <p:cNvSpPr>
            <a:spLocks noGrp="1"/>
          </p:cNvSpPr>
          <p:nvPr>
            <p:ph type="body" sz="quarter" idx="21" hasCustomPrompt="1"/>
          </p:nvPr>
        </p:nvSpPr>
        <p:spPr>
          <a:xfrm>
            <a:off x="3754829" y="2181208"/>
            <a:ext cx="1218374" cy="400815"/>
          </a:xfrm>
        </p:spPr>
        <p:txBody>
          <a:bodyPr/>
          <a:lstStyle>
            <a:lvl1pPr>
              <a:lnSpc>
                <a:spcPts val="3500"/>
              </a:lnSpc>
              <a:defRPr sz="2200" b="1" i="0">
                <a:solidFill>
                  <a:schemeClr val="tx1"/>
                </a:solidFill>
                <a:latin typeface="+mn-lt"/>
                <a:ea typeface="Roboto Condensed" panose="02000000000000000000" pitchFamily="2" charset="0"/>
                <a:cs typeface="Roboto Condensed" panose="02000000000000000000" pitchFamily="2" charset="0"/>
              </a:defRPr>
            </a:lvl1pPr>
          </a:lstStyle>
          <a:p>
            <a:pPr lvl="0"/>
            <a:r>
              <a:rPr lang="en-GB" dirty="0"/>
              <a:t>MODULE</a:t>
            </a:r>
          </a:p>
        </p:txBody>
      </p:sp>
      <p:sp>
        <p:nvSpPr>
          <p:cNvPr id="48" name="Text Placeholder 31">
            <a:extLst>
              <a:ext uri="{FF2B5EF4-FFF2-40B4-BE49-F238E27FC236}">
                <a16:creationId xmlns:a16="http://schemas.microsoft.com/office/drawing/2014/main" id="{3C0A977F-ADE9-C253-8B07-7234F9FAD098}"/>
              </a:ext>
            </a:extLst>
          </p:cNvPr>
          <p:cNvSpPr>
            <a:spLocks noGrp="1"/>
          </p:cNvSpPr>
          <p:nvPr>
            <p:ph type="body" sz="quarter" idx="22" hasCustomPrompt="1"/>
          </p:nvPr>
        </p:nvSpPr>
        <p:spPr>
          <a:xfrm>
            <a:off x="3752872" y="2654746"/>
            <a:ext cx="1749386" cy="205184"/>
          </a:xfrm>
        </p:spPr>
        <p:txBody>
          <a:bodyPr/>
          <a:lstStyle>
            <a:lvl1pPr>
              <a:lnSpc>
                <a:spcPts val="1602"/>
              </a:lnSpc>
              <a:defRPr sz="1340" b="0" i="0">
                <a:solidFill>
                  <a:schemeClr val="accent1"/>
                </a:solidFill>
                <a:latin typeface="+mn-lt"/>
                <a:ea typeface="Roboto Condensed" panose="02000000000000000000" pitchFamily="2" charset="0"/>
                <a:cs typeface="Roboto Condensed" panose="02000000000000000000" pitchFamily="2" charset="0"/>
              </a:defRPr>
            </a:lvl1pPr>
          </a:lstStyle>
          <a:p>
            <a:pPr marL="0" marR="0" lvl="0" indent="0" algn="l" defTabSz="685800" rtl="0" eaLnBrk="1" fontAlgn="auto" latinLnBrk="0" hangingPunct="1">
              <a:lnSpc>
                <a:spcPts val="1602"/>
              </a:lnSpc>
              <a:spcBef>
                <a:spcPts val="0"/>
              </a:spcBef>
              <a:spcAft>
                <a:spcPts val="0"/>
              </a:spcAft>
              <a:buClrTx/>
              <a:buSzTx/>
              <a:buFont typeface="Arial" panose="020B0604020202020204" pitchFamily="34" charset="0"/>
              <a:buNone/>
              <a:tabLst/>
              <a:defRPr/>
            </a:pPr>
            <a:r>
              <a:rPr lang="en-GB" dirty="0"/>
              <a:t>Arial 13,4pt</a:t>
            </a:r>
          </a:p>
        </p:txBody>
      </p:sp>
      <p:sp>
        <p:nvSpPr>
          <p:cNvPr id="49" name="Text Placeholder 31">
            <a:extLst>
              <a:ext uri="{FF2B5EF4-FFF2-40B4-BE49-F238E27FC236}">
                <a16:creationId xmlns:a16="http://schemas.microsoft.com/office/drawing/2014/main" id="{C5EDD711-F353-082A-51DB-C180DEC7BC61}"/>
              </a:ext>
            </a:extLst>
          </p:cNvPr>
          <p:cNvSpPr>
            <a:spLocks noGrp="1"/>
          </p:cNvSpPr>
          <p:nvPr>
            <p:ph type="body" sz="quarter" idx="23" hasCustomPrompt="1"/>
          </p:nvPr>
        </p:nvSpPr>
        <p:spPr>
          <a:xfrm>
            <a:off x="7278119" y="1849270"/>
            <a:ext cx="352944" cy="974626"/>
          </a:xfrm>
        </p:spPr>
        <p:txBody>
          <a:bodyPr/>
          <a:lstStyle>
            <a:lvl1pPr>
              <a:lnSpc>
                <a:spcPts val="7639"/>
              </a:lnSpc>
              <a:defRPr sz="6530" b="1" i="0">
                <a:solidFill>
                  <a:schemeClr val="accent1"/>
                </a:solidFill>
                <a:latin typeface="+mn-lt"/>
                <a:ea typeface="Roboto Condensed" panose="02000000000000000000" pitchFamily="2" charset="0"/>
                <a:cs typeface="Roboto Condensed" panose="02000000000000000000" pitchFamily="2" charset="0"/>
              </a:defRPr>
            </a:lvl1pPr>
          </a:lstStyle>
          <a:p>
            <a:pPr lvl="0"/>
            <a:r>
              <a:rPr lang="en-GB" dirty="0"/>
              <a:t>5</a:t>
            </a:r>
          </a:p>
        </p:txBody>
      </p:sp>
      <p:sp>
        <p:nvSpPr>
          <p:cNvPr id="50" name="Text Placeholder 31">
            <a:extLst>
              <a:ext uri="{FF2B5EF4-FFF2-40B4-BE49-F238E27FC236}">
                <a16:creationId xmlns:a16="http://schemas.microsoft.com/office/drawing/2014/main" id="{76E4D0D2-EEDE-4A8C-9AD0-4D572AF176AC}"/>
              </a:ext>
            </a:extLst>
          </p:cNvPr>
          <p:cNvSpPr>
            <a:spLocks noGrp="1"/>
          </p:cNvSpPr>
          <p:nvPr>
            <p:ph type="body" sz="quarter" idx="24" hasCustomPrompt="1"/>
          </p:nvPr>
        </p:nvSpPr>
        <p:spPr>
          <a:xfrm>
            <a:off x="6305244" y="2181016"/>
            <a:ext cx="1218374" cy="400815"/>
          </a:xfrm>
        </p:spPr>
        <p:txBody>
          <a:bodyPr/>
          <a:lstStyle>
            <a:lvl1pPr>
              <a:lnSpc>
                <a:spcPts val="3500"/>
              </a:lnSpc>
              <a:defRPr sz="2200" b="1" i="0">
                <a:solidFill>
                  <a:schemeClr val="tx1"/>
                </a:solidFill>
                <a:latin typeface="+mn-lt"/>
                <a:ea typeface="Roboto Condensed" panose="02000000000000000000" pitchFamily="2" charset="0"/>
                <a:cs typeface="Roboto Condensed" panose="02000000000000000000" pitchFamily="2" charset="0"/>
              </a:defRPr>
            </a:lvl1pPr>
          </a:lstStyle>
          <a:p>
            <a:pPr lvl="0"/>
            <a:r>
              <a:rPr lang="en-GB" dirty="0"/>
              <a:t>MODULE</a:t>
            </a:r>
          </a:p>
        </p:txBody>
      </p:sp>
      <p:sp>
        <p:nvSpPr>
          <p:cNvPr id="51" name="Text Placeholder 31">
            <a:extLst>
              <a:ext uri="{FF2B5EF4-FFF2-40B4-BE49-F238E27FC236}">
                <a16:creationId xmlns:a16="http://schemas.microsoft.com/office/drawing/2014/main" id="{5995CC7D-DFDE-39D9-60A7-21A3723A5E01}"/>
              </a:ext>
            </a:extLst>
          </p:cNvPr>
          <p:cNvSpPr>
            <a:spLocks noGrp="1"/>
          </p:cNvSpPr>
          <p:nvPr>
            <p:ph type="body" sz="quarter" idx="25" hasCustomPrompt="1"/>
          </p:nvPr>
        </p:nvSpPr>
        <p:spPr>
          <a:xfrm>
            <a:off x="6303287" y="2654554"/>
            <a:ext cx="1749386" cy="205184"/>
          </a:xfrm>
        </p:spPr>
        <p:txBody>
          <a:bodyPr/>
          <a:lstStyle>
            <a:lvl1pPr>
              <a:lnSpc>
                <a:spcPts val="1602"/>
              </a:lnSpc>
              <a:defRPr sz="1340" b="0" i="0">
                <a:solidFill>
                  <a:schemeClr val="accent1"/>
                </a:solidFill>
                <a:latin typeface="+mn-lt"/>
                <a:ea typeface="Roboto Condensed" panose="02000000000000000000" pitchFamily="2" charset="0"/>
                <a:cs typeface="Roboto Condensed" panose="02000000000000000000" pitchFamily="2" charset="0"/>
              </a:defRPr>
            </a:lvl1pPr>
          </a:lstStyle>
          <a:p>
            <a:pPr marL="0" marR="0" lvl="0" indent="0" algn="l" defTabSz="685800" rtl="0" eaLnBrk="1" fontAlgn="auto" latinLnBrk="0" hangingPunct="1">
              <a:lnSpc>
                <a:spcPts val="1602"/>
              </a:lnSpc>
              <a:spcBef>
                <a:spcPts val="0"/>
              </a:spcBef>
              <a:spcAft>
                <a:spcPts val="0"/>
              </a:spcAft>
              <a:buClrTx/>
              <a:buSzTx/>
              <a:buFont typeface="Arial" panose="020B0604020202020204" pitchFamily="34" charset="0"/>
              <a:buNone/>
              <a:tabLst/>
              <a:defRPr/>
            </a:pPr>
            <a:r>
              <a:rPr lang="en-GB" dirty="0"/>
              <a:t>Arial 13,4pt</a:t>
            </a:r>
          </a:p>
        </p:txBody>
      </p:sp>
      <p:sp>
        <p:nvSpPr>
          <p:cNvPr id="52" name="Text Placeholder 31">
            <a:extLst>
              <a:ext uri="{FF2B5EF4-FFF2-40B4-BE49-F238E27FC236}">
                <a16:creationId xmlns:a16="http://schemas.microsoft.com/office/drawing/2014/main" id="{89F5395E-0B7E-75FC-615D-82478AE70328}"/>
              </a:ext>
            </a:extLst>
          </p:cNvPr>
          <p:cNvSpPr>
            <a:spLocks noGrp="1"/>
          </p:cNvSpPr>
          <p:nvPr>
            <p:ph type="body" sz="quarter" idx="26" hasCustomPrompt="1"/>
          </p:nvPr>
        </p:nvSpPr>
        <p:spPr>
          <a:xfrm>
            <a:off x="4725747" y="3169605"/>
            <a:ext cx="352944" cy="974626"/>
          </a:xfrm>
        </p:spPr>
        <p:txBody>
          <a:bodyPr/>
          <a:lstStyle>
            <a:lvl1pPr>
              <a:lnSpc>
                <a:spcPts val="7639"/>
              </a:lnSpc>
              <a:defRPr sz="6530" b="1" i="0">
                <a:solidFill>
                  <a:schemeClr val="accent1"/>
                </a:solidFill>
                <a:latin typeface="+mn-lt"/>
                <a:ea typeface="Roboto Condensed" panose="02000000000000000000" pitchFamily="2" charset="0"/>
                <a:cs typeface="Roboto Condensed" panose="02000000000000000000" pitchFamily="2" charset="0"/>
              </a:defRPr>
            </a:lvl1pPr>
          </a:lstStyle>
          <a:p>
            <a:pPr lvl="0"/>
            <a:r>
              <a:rPr lang="en-GB" dirty="0"/>
              <a:t>3</a:t>
            </a:r>
          </a:p>
        </p:txBody>
      </p:sp>
      <p:sp>
        <p:nvSpPr>
          <p:cNvPr id="53" name="Text Placeholder 31">
            <a:extLst>
              <a:ext uri="{FF2B5EF4-FFF2-40B4-BE49-F238E27FC236}">
                <a16:creationId xmlns:a16="http://schemas.microsoft.com/office/drawing/2014/main" id="{9DB9467B-C307-DDB7-D96C-D326CE39746D}"/>
              </a:ext>
            </a:extLst>
          </p:cNvPr>
          <p:cNvSpPr>
            <a:spLocks noGrp="1"/>
          </p:cNvSpPr>
          <p:nvPr>
            <p:ph type="body" sz="quarter" idx="27" hasCustomPrompt="1"/>
          </p:nvPr>
        </p:nvSpPr>
        <p:spPr>
          <a:xfrm>
            <a:off x="3752872" y="3501351"/>
            <a:ext cx="1218374" cy="400815"/>
          </a:xfrm>
        </p:spPr>
        <p:txBody>
          <a:bodyPr/>
          <a:lstStyle>
            <a:lvl1pPr>
              <a:lnSpc>
                <a:spcPts val="3500"/>
              </a:lnSpc>
              <a:defRPr sz="2200" b="1" i="0">
                <a:solidFill>
                  <a:schemeClr val="tx1"/>
                </a:solidFill>
                <a:latin typeface="+mn-lt"/>
                <a:ea typeface="Roboto Condensed" panose="02000000000000000000" pitchFamily="2" charset="0"/>
                <a:cs typeface="Roboto Condensed" panose="02000000000000000000" pitchFamily="2" charset="0"/>
              </a:defRPr>
            </a:lvl1pPr>
          </a:lstStyle>
          <a:p>
            <a:pPr lvl="0"/>
            <a:r>
              <a:rPr lang="en-GB" dirty="0"/>
              <a:t>MODULE</a:t>
            </a:r>
          </a:p>
        </p:txBody>
      </p:sp>
      <p:sp>
        <p:nvSpPr>
          <p:cNvPr id="54" name="Text Placeholder 31">
            <a:extLst>
              <a:ext uri="{FF2B5EF4-FFF2-40B4-BE49-F238E27FC236}">
                <a16:creationId xmlns:a16="http://schemas.microsoft.com/office/drawing/2014/main" id="{201D3708-86B2-79BB-7796-053860478E1B}"/>
              </a:ext>
            </a:extLst>
          </p:cNvPr>
          <p:cNvSpPr>
            <a:spLocks noGrp="1"/>
          </p:cNvSpPr>
          <p:nvPr>
            <p:ph type="body" sz="quarter" idx="28" hasCustomPrompt="1"/>
          </p:nvPr>
        </p:nvSpPr>
        <p:spPr>
          <a:xfrm>
            <a:off x="3750915" y="3974889"/>
            <a:ext cx="1749386" cy="205184"/>
          </a:xfrm>
        </p:spPr>
        <p:txBody>
          <a:bodyPr/>
          <a:lstStyle>
            <a:lvl1pPr>
              <a:lnSpc>
                <a:spcPts val="1602"/>
              </a:lnSpc>
              <a:defRPr sz="1340" b="0" i="0">
                <a:solidFill>
                  <a:schemeClr val="accent1"/>
                </a:solidFill>
                <a:latin typeface="+mn-lt"/>
                <a:ea typeface="Roboto Condensed" panose="02000000000000000000" pitchFamily="2" charset="0"/>
                <a:cs typeface="Roboto Condensed" panose="02000000000000000000" pitchFamily="2" charset="0"/>
              </a:defRPr>
            </a:lvl1pPr>
          </a:lstStyle>
          <a:p>
            <a:pPr marL="0" marR="0" lvl="0" indent="0" algn="l" defTabSz="685800" rtl="0" eaLnBrk="1" fontAlgn="auto" latinLnBrk="0" hangingPunct="1">
              <a:lnSpc>
                <a:spcPts val="1602"/>
              </a:lnSpc>
              <a:spcBef>
                <a:spcPts val="0"/>
              </a:spcBef>
              <a:spcAft>
                <a:spcPts val="0"/>
              </a:spcAft>
              <a:buClrTx/>
              <a:buSzTx/>
              <a:buFont typeface="Arial" panose="020B0604020202020204" pitchFamily="34" charset="0"/>
              <a:buNone/>
              <a:tabLst/>
              <a:defRPr/>
            </a:pPr>
            <a:r>
              <a:rPr lang="en-GB" dirty="0"/>
              <a:t>Arial 13,4pt</a:t>
            </a:r>
          </a:p>
        </p:txBody>
      </p:sp>
      <p:sp>
        <p:nvSpPr>
          <p:cNvPr id="55" name="Text Placeholder 31">
            <a:extLst>
              <a:ext uri="{FF2B5EF4-FFF2-40B4-BE49-F238E27FC236}">
                <a16:creationId xmlns:a16="http://schemas.microsoft.com/office/drawing/2014/main" id="{12F6F899-A953-9C2D-CB94-C561B0ADDA1F}"/>
              </a:ext>
            </a:extLst>
          </p:cNvPr>
          <p:cNvSpPr>
            <a:spLocks noGrp="1"/>
          </p:cNvSpPr>
          <p:nvPr>
            <p:ph type="body" sz="quarter" idx="29" hasCustomPrompt="1"/>
          </p:nvPr>
        </p:nvSpPr>
        <p:spPr>
          <a:xfrm>
            <a:off x="7276162" y="3169413"/>
            <a:ext cx="352944" cy="974626"/>
          </a:xfrm>
        </p:spPr>
        <p:txBody>
          <a:bodyPr/>
          <a:lstStyle>
            <a:lvl1pPr>
              <a:lnSpc>
                <a:spcPts val="7639"/>
              </a:lnSpc>
              <a:defRPr sz="6530" b="1" i="0">
                <a:solidFill>
                  <a:schemeClr val="accent1"/>
                </a:solidFill>
                <a:latin typeface="+mn-lt"/>
                <a:ea typeface="Roboto Condensed" panose="02000000000000000000" pitchFamily="2" charset="0"/>
                <a:cs typeface="Roboto Condensed" panose="02000000000000000000" pitchFamily="2" charset="0"/>
              </a:defRPr>
            </a:lvl1pPr>
          </a:lstStyle>
          <a:p>
            <a:pPr lvl="0"/>
            <a:r>
              <a:rPr lang="en-GB" dirty="0"/>
              <a:t>6</a:t>
            </a:r>
          </a:p>
        </p:txBody>
      </p:sp>
      <p:sp>
        <p:nvSpPr>
          <p:cNvPr id="56" name="Text Placeholder 31">
            <a:extLst>
              <a:ext uri="{FF2B5EF4-FFF2-40B4-BE49-F238E27FC236}">
                <a16:creationId xmlns:a16="http://schemas.microsoft.com/office/drawing/2014/main" id="{85DC595B-F7FC-5FE9-90CB-F71A7EDB53BD}"/>
              </a:ext>
            </a:extLst>
          </p:cNvPr>
          <p:cNvSpPr>
            <a:spLocks noGrp="1"/>
          </p:cNvSpPr>
          <p:nvPr>
            <p:ph type="body" sz="quarter" idx="30" hasCustomPrompt="1"/>
          </p:nvPr>
        </p:nvSpPr>
        <p:spPr>
          <a:xfrm>
            <a:off x="6303287" y="3501159"/>
            <a:ext cx="1218374" cy="400815"/>
          </a:xfrm>
        </p:spPr>
        <p:txBody>
          <a:bodyPr/>
          <a:lstStyle>
            <a:lvl1pPr>
              <a:lnSpc>
                <a:spcPts val="3500"/>
              </a:lnSpc>
              <a:defRPr sz="2200" b="1" i="0">
                <a:solidFill>
                  <a:schemeClr val="tx1"/>
                </a:solidFill>
                <a:latin typeface="+mn-lt"/>
                <a:ea typeface="Roboto Condensed" panose="02000000000000000000" pitchFamily="2" charset="0"/>
                <a:cs typeface="Roboto Condensed" panose="02000000000000000000" pitchFamily="2" charset="0"/>
              </a:defRPr>
            </a:lvl1pPr>
          </a:lstStyle>
          <a:p>
            <a:pPr lvl="0"/>
            <a:r>
              <a:rPr lang="en-GB" dirty="0"/>
              <a:t>MODULE</a:t>
            </a:r>
          </a:p>
        </p:txBody>
      </p:sp>
      <p:sp>
        <p:nvSpPr>
          <p:cNvPr id="57" name="Text Placeholder 31">
            <a:extLst>
              <a:ext uri="{FF2B5EF4-FFF2-40B4-BE49-F238E27FC236}">
                <a16:creationId xmlns:a16="http://schemas.microsoft.com/office/drawing/2014/main" id="{C3128104-6BC1-730B-0163-19BEC31F0D93}"/>
              </a:ext>
            </a:extLst>
          </p:cNvPr>
          <p:cNvSpPr>
            <a:spLocks noGrp="1"/>
          </p:cNvSpPr>
          <p:nvPr>
            <p:ph type="body" sz="quarter" idx="31" hasCustomPrompt="1"/>
          </p:nvPr>
        </p:nvSpPr>
        <p:spPr>
          <a:xfrm>
            <a:off x="6301330" y="3974697"/>
            <a:ext cx="1749386" cy="205184"/>
          </a:xfrm>
        </p:spPr>
        <p:txBody>
          <a:bodyPr/>
          <a:lstStyle>
            <a:lvl1pPr>
              <a:lnSpc>
                <a:spcPts val="1602"/>
              </a:lnSpc>
              <a:defRPr sz="1340" b="0" i="0">
                <a:solidFill>
                  <a:schemeClr val="accent1"/>
                </a:solidFill>
                <a:latin typeface="+mn-lt"/>
                <a:ea typeface="Roboto Condensed" panose="02000000000000000000" pitchFamily="2" charset="0"/>
                <a:cs typeface="Roboto Condensed" panose="02000000000000000000" pitchFamily="2" charset="0"/>
              </a:defRPr>
            </a:lvl1pPr>
          </a:lstStyle>
          <a:p>
            <a:pPr marL="0" marR="0" lvl="0" indent="0" algn="l" defTabSz="685800" rtl="0" eaLnBrk="1" fontAlgn="auto" latinLnBrk="0" hangingPunct="1">
              <a:lnSpc>
                <a:spcPts val="1602"/>
              </a:lnSpc>
              <a:spcBef>
                <a:spcPts val="0"/>
              </a:spcBef>
              <a:spcAft>
                <a:spcPts val="0"/>
              </a:spcAft>
              <a:buClrTx/>
              <a:buSzTx/>
              <a:buFont typeface="Arial" panose="020B0604020202020204" pitchFamily="34" charset="0"/>
              <a:buNone/>
              <a:tabLst/>
              <a:defRPr/>
            </a:pPr>
            <a:r>
              <a:rPr lang="en-GB" dirty="0"/>
              <a:t>Arial 13,4pt</a:t>
            </a:r>
          </a:p>
        </p:txBody>
      </p:sp>
    </p:spTree>
    <p:extLst>
      <p:ext uri="{BB962C8B-B14F-4D97-AF65-F5344CB8AC3E}">
        <p14:creationId xmlns:p14="http://schemas.microsoft.com/office/powerpoint/2010/main" val="4136132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Slide">
    <p:spTree>
      <p:nvGrpSpPr>
        <p:cNvPr id="1" name=""/>
        <p:cNvGrpSpPr/>
        <p:nvPr/>
      </p:nvGrpSpPr>
      <p:grpSpPr>
        <a:xfrm>
          <a:off x="0" y="0"/>
          <a:ext cx="0" cy="0"/>
          <a:chOff x="0" y="0"/>
          <a:chExt cx="0" cy="0"/>
        </a:xfrm>
      </p:grpSpPr>
      <p:sp>
        <p:nvSpPr>
          <p:cNvPr id="18" name="Text Placeholder 31">
            <a:extLst>
              <a:ext uri="{FF2B5EF4-FFF2-40B4-BE49-F238E27FC236}">
                <a16:creationId xmlns:a16="http://schemas.microsoft.com/office/drawing/2014/main" id="{3E725ED0-C15E-3C31-AF38-80A615B4AB50}"/>
              </a:ext>
            </a:extLst>
          </p:cNvPr>
          <p:cNvSpPr>
            <a:spLocks noGrp="1"/>
          </p:cNvSpPr>
          <p:nvPr>
            <p:ph type="body" sz="quarter" idx="14" hasCustomPrompt="1"/>
          </p:nvPr>
        </p:nvSpPr>
        <p:spPr>
          <a:xfrm>
            <a:off x="5983866" y="857250"/>
            <a:ext cx="840155" cy="2257028"/>
          </a:xfrm>
        </p:spPr>
        <p:txBody>
          <a:bodyPr/>
          <a:lstStyle>
            <a:lvl1pPr>
              <a:lnSpc>
                <a:spcPts val="17550"/>
              </a:lnSpc>
              <a:defRPr sz="15000" b="1" i="0">
                <a:solidFill>
                  <a:schemeClr val="accent1"/>
                </a:solidFill>
                <a:latin typeface="+mn-lt"/>
                <a:ea typeface="Roboto Condensed" panose="02000000000000000000" pitchFamily="2" charset="0"/>
                <a:cs typeface="Roboto Condensed" panose="02000000000000000000" pitchFamily="2" charset="0"/>
              </a:defRPr>
            </a:lvl1pPr>
          </a:lstStyle>
          <a:p>
            <a:pPr lvl="0"/>
            <a:r>
              <a:rPr lang="en-GB" dirty="0"/>
              <a:t>1</a:t>
            </a:r>
          </a:p>
        </p:txBody>
      </p:sp>
      <p:sp>
        <p:nvSpPr>
          <p:cNvPr id="16" name="Text Placeholder 15">
            <a:extLst>
              <a:ext uri="{FF2B5EF4-FFF2-40B4-BE49-F238E27FC236}">
                <a16:creationId xmlns:a16="http://schemas.microsoft.com/office/drawing/2014/main" id="{C57963D2-07DA-8557-F78B-F47860EB15EC}"/>
              </a:ext>
            </a:extLst>
          </p:cNvPr>
          <p:cNvSpPr>
            <a:spLocks noGrp="1"/>
          </p:cNvSpPr>
          <p:nvPr>
            <p:ph type="body" sz="quarter" idx="10" hasCustomPrompt="1"/>
          </p:nvPr>
        </p:nvSpPr>
        <p:spPr>
          <a:xfrm>
            <a:off x="3720617" y="1765381"/>
            <a:ext cx="3324225" cy="779893"/>
          </a:xfrm>
        </p:spPr>
        <p:txBody>
          <a:bodyPr/>
          <a:lstStyle>
            <a:lvl1pPr>
              <a:lnSpc>
                <a:spcPts val="6529"/>
              </a:lnSpc>
              <a:defRPr sz="5300" b="1" i="0">
                <a:latin typeface="+mn-lt"/>
                <a:ea typeface="Roboto Condensed" panose="02000000000000000000" pitchFamily="2" charset="0"/>
                <a:cs typeface="Roboto Condensed" panose="02000000000000000000" pitchFamily="2" charset="0"/>
              </a:defRPr>
            </a:lvl1pPr>
          </a:lstStyle>
          <a:p>
            <a:pPr lvl="0"/>
            <a:r>
              <a:rPr lang="en-GB" dirty="0"/>
              <a:t>MODULE</a:t>
            </a:r>
          </a:p>
        </p:txBody>
      </p:sp>
      <p:sp>
        <p:nvSpPr>
          <p:cNvPr id="19" name="Text Placeholder 31">
            <a:extLst>
              <a:ext uri="{FF2B5EF4-FFF2-40B4-BE49-F238E27FC236}">
                <a16:creationId xmlns:a16="http://schemas.microsoft.com/office/drawing/2014/main" id="{B85F8F6B-98E7-F086-A9E2-0F8CA35025BE}"/>
              </a:ext>
            </a:extLst>
          </p:cNvPr>
          <p:cNvSpPr>
            <a:spLocks noGrp="1"/>
          </p:cNvSpPr>
          <p:nvPr>
            <p:ph type="body" sz="quarter" idx="16" hasCustomPrompt="1"/>
          </p:nvPr>
        </p:nvSpPr>
        <p:spPr>
          <a:xfrm>
            <a:off x="3720617" y="2626474"/>
            <a:ext cx="1749386" cy="359073"/>
          </a:xfrm>
        </p:spPr>
        <p:txBody>
          <a:bodyPr/>
          <a:lstStyle>
            <a:lvl1pPr>
              <a:lnSpc>
                <a:spcPts val="2822"/>
              </a:lnSpc>
              <a:defRPr sz="2350" b="1" i="0">
                <a:solidFill>
                  <a:schemeClr val="accent1"/>
                </a:solidFill>
                <a:latin typeface="+mn-lt"/>
                <a:ea typeface="Roboto Condensed" panose="02000000000000000000" pitchFamily="2" charset="0"/>
                <a:cs typeface="Roboto Condensed" panose="02000000000000000000" pitchFamily="2" charset="0"/>
              </a:defRPr>
            </a:lvl1pPr>
          </a:lstStyle>
          <a:p>
            <a:pPr lvl="0"/>
            <a:r>
              <a:rPr lang="en-GB" dirty="0"/>
              <a:t>Arial 23,5pt</a:t>
            </a:r>
          </a:p>
        </p:txBody>
      </p:sp>
      <p:pic>
        <p:nvPicPr>
          <p:cNvPr id="9" name="Picture 8" descr="A red and blue bird&#10;&#10;Description automatically generated">
            <a:extLst>
              <a:ext uri="{FF2B5EF4-FFF2-40B4-BE49-F238E27FC236}">
                <a16:creationId xmlns:a16="http://schemas.microsoft.com/office/drawing/2014/main" id="{F81BC323-A50F-B41A-4D0E-7E8C748B8A58}"/>
              </a:ext>
            </a:extLst>
          </p:cNvPr>
          <p:cNvPicPr>
            <a:picLocks noChangeAspect="1"/>
          </p:cNvPicPr>
          <p:nvPr userDrawn="1"/>
        </p:nvPicPr>
        <p:blipFill>
          <a:blip r:embed="rId2"/>
          <a:stretch>
            <a:fillRect/>
          </a:stretch>
        </p:blipFill>
        <p:spPr>
          <a:xfrm>
            <a:off x="-12325" y="0"/>
            <a:ext cx="3412749" cy="5143500"/>
          </a:xfrm>
          <a:prstGeom prst="rect">
            <a:avLst/>
          </a:prstGeom>
        </p:spPr>
      </p:pic>
    </p:spTree>
    <p:extLst>
      <p:ext uri="{BB962C8B-B14F-4D97-AF65-F5344CB8AC3E}">
        <p14:creationId xmlns:p14="http://schemas.microsoft.com/office/powerpoint/2010/main" val="686988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and Content Type A">
    <p:spTree>
      <p:nvGrpSpPr>
        <p:cNvPr id="1" name=""/>
        <p:cNvGrpSpPr/>
        <p:nvPr/>
      </p:nvGrpSpPr>
      <p:grpSpPr>
        <a:xfrm>
          <a:off x="0" y="0"/>
          <a:ext cx="0" cy="0"/>
          <a:chOff x="0" y="0"/>
          <a:chExt cx="0" cy="0"/>
        </a:xfrm>
      </p:grpSpPr>
      <p:sp>
        <p:nvSpPr>
          <p:cNvPr id="12" name="Freeform 3">
            <a:extLst>
              <a:ext uri="{FF2B5EF4-FFF2-40B4-BE49-F238E27FC236}">
                <a16:creationId xmlns:a16="http://schemas.microsoft.com/office/drawing/2014/main" id="{5E99922F-10A2-F0E9-F523-00DAE4CAF218}"/>
              </a:ext>
            </a:extLst>
          </p:cNvPr>
          <p:cNvSpPr/>
          <p:nvPr userDrawn="1"/>
        </p:nvSpPr>
        <p:spPr>
          <a:xfrm>
            <a:off x="0" y="0"/>
            <a:ext cx="3251140" cy="5143500"/>
          </a:xfrm>
          <a:custGeom>
            <a:avLst/>
            <a:gdLst/>
            <a:ahLst/>
            <a:cxnLst/>
            <a:rect l="l" t="t" r="r" b="b"/>
            <a:pathLst>
              <a:path w="1712535" h="2709333">
                <a:moveTo>
                  <a:pt x="0" y="0"/>
                </a:moveTo>
                <a:lnTo>
                  <a:pt x="1712535" y="0"/>
                </a:lnTo>
                <a:lnTo>
                  <a:pt x="1712535" y="2709333"/>
                </a:lnTo>
                <a:lnTo>
                  <a:pt x="0" y="2709333"/>
                </a:lnTo>
                <a:close/>
              </a:path>
            </a:pathLst>
          </a:custGeom>
          <a:solidFill>
            <a:srgbClr val="706F6F"/>
          </a:solidFill>
        </p:spPr>
        <p:txBody>
          <a:bodyPr/>
          <a:lstStyle/>
          <a:p>
            <a:endParaRPr lang="sv-SE" sz="450" dirty="0"/>
          </a:p>
        </p:txBody>
      </p:sp>
      <p:sp>
        <p:nvSpPr>
          <p:cNvPr id="13" name="Title 12">
            <a:extLst>
              <a:ext uri="{FF2B5EF4-FFF2-40B4-BE49-F238E27FC236}">
                <a16:creationId xmlns:a16="http://schemas.microsoft.com/office/drawing/2014/main" id="{C9630946-AB9B-3645-EDC4-14F1B2D301E9}"/>
              </a:ext>
            </a:extLst>
          </p:cNvPr>
          <p:cNvSpPr>
            <a:spLocks noGrp="1"/>
          </p:cNvSpPr>
          <p:nvPr>
            <p:ph type="title" hasCustomPrompt="1"/>
          </p:nvPr>
        </p:nvSpPr>
        <p:spPr>
          <a:xfrm>
            <a:off x="522035" y="588711"/>
            <a:ext cx="2514599" cy="443198"/>
          </a:xfrm>
        </p:spPr>
        <p:txBody>
          <a:bodyPr/>
          <a:lstStyle>
            <a:lvl1pPr>
              <a:defRPr>
                <a:solidFill>
                  <a:schemeClr val="bg1"/>
                </a:solidFill>
              </a:defRPr>
            </a:lvl1pPr>
          </a:lstStyle>
          <a:p>
            <a:r>
              <a:rPr lang="sv-SE" dirty="0"/>
              <a:t>Arial 32pt</a:t>
            </a:r>
            <a:endParaRPr lang="en-GB" dirty="0"/>
          </a:p>
        </p:txBody>
      </p:sp>
      <p:sp>
        <p:nvSpPr>
          <p:cNvPr id="14" name="Text Placeholder 30">
            <a:extLst>
              <a:ext uri="{FF2B5EF4-FFF2-40B4-BE49-F238E27FC236}">
                <a16:creationId xmlns:a16="http://schemas.microsoft.com/office/drawing/2014/main" id="{30A1F08C-BFA9-6247-FB75-E2CDEE20B972}"/>
              </a:ext>
            </a:extLst>
          </p:cNvPr>
          <p:cNvSpPr>
            <a:spLocks noGrp="1"/>
          </p:cNvSpPr>
          <p:nvPr>
            <p:ph type="body" sz="quarter" idx="12"/>
          </p:nvPr>
        </p:nvSpPr>
        <p:spPr>
          <a:xfrm>
            <a:off x="3741281" y="1468439"/>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Text Placeholder 30">
            <a:extLst>
              <a:ext uri="{FF2B5EF4-FFF2-40B4-BE49-F238E27FC236}">
                <a16:creationId xmlns:a16="http://schemas.microsoft.com/office/drawing/2014/main" id="{E0BC9B26-6041-74DB-7903-F95CC96F579F}"/>
              </a:ext>
            </a:extLst>
          </p:cNvPr>
          <p:cNvSpPr>
            <a:spLocks noGrp="1"/>
          </p:cNvSpPr>
          <p:nvPr>
            <p:ph type="body" sz="quarter" idx="13"/>
          </p:nvPr>
        </p:nvSpPr>
        <p:spPr>
          <a:xfrm>
            <a:off x="6306804" y="1468439"/>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834059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and Content Type B">
    <p:spTree>
      <p:nvGrpSpPr>
        <p:cNvPr id="1" name=""/>
        <p:cNvGrpSpPr/>
        <p:nvPr/>
      </p:nvGrpSpPr>
      <p:grpSpPr>
        <a:xfrm>
          <a:off x="0" y="0"/>
          <a:ext cx="0" cy="0"/>
          <a:chOff x="0" y="0"/>
          <a:chExt cx="0" cy="0"/>
        </a:xfrm>
      </p:grpSpPr>
      <p:pic>
        <p:nvPicPr>
          <p:cNvPr id="6" name="Picture 5" descr="A close-up of a red and white liquid&#10;&#10;Description automatically generated">
            <a:extLst>
              <a:ext uri="{FF2B5EF4-FFF2-40B4-BE49-F238E27FC236}">
                <a16:creationId xmlns:a16="http://schemas.microsoft.com/office/drawing/2014/main" id="{D129BFD3-3414-5551-882B-84CA03F2C6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3251140" cy="5143500"/>
          </a:xfrm>
          <a:prstGeom prst="rect">
            <a:avLst/>
          </a:prstGeom>
        </p:spPr>
      </p:pic>
      <p:sp>
        <p:nvSpPr>
          <p:cNvPr id="11" name="Title 10">
            <a:extLst>
              <a:ext uri="{FF2B5EF4-FFF2-40B4-BE49-F238E27FC236}">
                <a16:creationId xmlns:a16="http://schemas.microsoft.com/office/drawing/2014/main" id="{9FB3E2F1-EA34-2BF0-63EA-2AF54031A70D}"/>
              </a:ext>
            </a:extLst>
          </p:cNvPr>
          <p:cNvSpPr>
            <a:spLocks noGrp="1"/>
          </p:cNvSpPr>
          <p:nvPr>
            <p:ph type="title" hasCustomPrompt="1"/>
          </p:nvPr>
        </p:nvSpPr>
        <p:spPr/>
        <p:txBody>
          <a:bodyPr/>
          <a:lstStyle>
            <a:lvl1pPr>
              <a:defRPr>
                <a:solidFill>
                  <a:schemeClr val="bg1"/>
                </a:solidFill>
              </a:defRPr>
            </a:lvl1pPr>
          </a:lstStyle>
          <a:p>
            <a:r>
              <a:rPr lang="sv-SE" dirty="0"/>
              <a:t>Arial 32pt</a:t>
            </a:r>
            <a:endParaRPr lang="en-GB" dirty="0"/>
          </a:p>
        </p:txBody>
      </p:sp>
      <p:sp>
        <p:nvSpPr>
          <p:cNvPr id="13" name="Text Placeholder 30">
            <a:extLst>
              <a:ext uri="{FF2B5EF4-FFF2-40B4-BE49-F238E27FC236}">
                <a16:creationId xmlns:a16="http://schemas.microsoft.com/office/drawing/2014/main" id="{C1899E73-CE59-CAF4-4389-6608DA765D06}"/>
              </a:ext>
            </a:extLst>
          </p:cNvPr>
          <p:cNvSpPr>
            <a:spLocks noGrp="1"/>
          </p:cNvSpPr>
          <p:nvPr>
            <p:ph type="body" sz="quarter" idx="13"/>
          </p:nvPr>
        </p:nvSpPr>
        <p:spPr>
          <a:xfrm>
            <a:off x="6306804" y="1468439"/>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ext Placeholder 30">
            <a:extLst>
              <a:ext uri="{FF2B5EF4-FFF2-40B4-BE49-F238E27FC236}">
                <a16:creationId xmlns:a16="http://schemas.microsoft.com/office/drawing/2014/main" id="{AFB17FC0-BA0E-DFF2-2A2C-989EBDD54926}"/>
              </a:ext>
            </a:extLst>
          </p:cNvPr>
          <p:cNvSpPr>
            <a:spLocks noGrp="1"/>
          </p:cNvSpPr>
          <p:nvPr>
            <p:ph type="body" sz="quarter" idx="14"/>
          </p:nvPr>
        </p:nvSpPr>
        <p:spPr>
          <a:xfrm>
            <a:off x="3741281" y="1468438"/>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911991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ub-title and Content Type B">
    <p:spTree>
      <p:nvGrpSpPr>
        <p:cNvPr id="1" name=""/>
        <p:cNvGrpSpPr/>
        <p:nvPr/>
      </p:nvGrpSpPr>
      <p:grpSpPr>
        <a:xfrm>
          <a:off x="0" y="0"/>
          <a:ext cx="0" cy="0"/>
          <a:chOff x="0" y="0"/>
          <a:chExt cx="0" cy="0"/>
        </a:xfrm>
      </p:grpSpPr>
      <p:sp>
        <p:nvSpPr>
          <p:cNvPr id="10" name="Freeform 18">
            <a:extLst>
              <a:ext uri="{FF2B5EF4-FFF2-40B4-BE49-F238E27FC236}">
                <a16:creationId xmlns:a16="http://schemas.microsoft.com/office/drawing/2014/main" id="{15496A41-95BB-7F82-AFCF-42341729EE35}"/>
              </a:ext>
            </a:extLst>
          </p:cNvPr>
          <p:cNvSpPr/>
          <p:nvPr userDrawn="1"/>
        </p:nvSpPr>
        <p:spPr>
          <a:xfrm>
            <a:off x="0" y="0"/>
            <a:ext cx="3251140" cy="5143500"/>
          </a:xfrm>
          <a:custGeom>
            <a:avLst/>
            <a:gdLst/>
            <a:ahLst/>
            <a:cxnLst/>
            <a:rect l="l" t="t" r="r" b="b"/>
            <a:pathLst>
              <a:path w="1712535" h="2709333">
                <a:moveTo>
                  <a:pt x="0" y="0"/>
                </a:moveTo>
                <a:lnTo>
                  <a:pt x="1712535" y="0"/>
                </a:lnTo>
                <a:lnTo>
                  <a:pt x="1712535" y="2709333"/>
                </a:lnTo>
                <a:lnTo>
                  <a:pt x="0" y="2709333"/>
                </a:lnTo>
                <a:close/>
              </a:path>
            </a:pathLst>
          </a:custGeom>
          <a:solidFill>
            <a:schemeClr val="accent2">
              <a:lumMod val="60000"/>
              <a:lumOff val="40000"/>
            </a:schemeClr>
          </a:solidFill>
        </p:spPr>
        <p:txBody>
          <a:bodyPr/>
          <a:lstStyle/>
          <a:p>
            <a:endParaRPr lang="sv-SE" sz="450" dirty="0"/>
          </a:p>
        </p:txBody>
      </p:sp>
      <p:sp>
        <p:nvSpPr>
          <p:cNvPr id="11" name="Title 10">
            <a:extLst>
              <a:ext uri="{FF2B5EF4-FFF2-40B4-BE49-F238E27FC236}">
                <a16:creationId xmlns:a16="http://schemas.microsoft.com/office/drawing/2014/main" id="{9FB3E2F1-EA34-2BF0-63EA-2AF54031A70D}"/>
              </a:ext>
            </a:extLst>
          </p:cNvPr>
          <p:cNvSpPr>
            <a:spLocks noGrp="1"/>
          </p:cNvSpPr>
          <p:nvPr>
            <p:ph type="title" hasCustomPrompt="1"/>
          </p:nvPr>
        </p:nvSpPr>
        <p:spPr/>
        <p:txBody>
          <a:bodyPr/>
          <a:lstStyle/>
          <a:p>
            <a:r>
              <a:rPr lang="sv-SE" dirty="0"/>
              <a:t>Arial 32pt</a:t>
            </a:r>
            <a:endParaRPr lang="en-GB" dirty="0"/>
          </a:p>
        </p:txBody>
      </p:sp>
      <p:sp>
        <p:nvSpPr>
          <p:cNvPr id="12" name="Text Placeholder 30">
            <a:extLst>
              <a:ext uri="{FF2B5EF4-FFF2-40B4-BE49-F238E27FC236}">
                <a16:creationId xmlns:a16="http://schemas.microsoft.com/office/drawing/2014/main" id="{BC13ECA3-70B5-990C-6EC8-691220A7C02A}"/>
              </a:ext>
            </a:extLst>
          </p:cNvPr>
          <p:cNvSpPr>
            <a:spLocks noGrp="1"/>
          </p:cNvSpPr>
          <p:nvPr>
            <p:ph type="body" sz="quarter" idx="12"/>
          </p:nvPr>
        </p:nvSpPr>
        <p:spPr>
          <a:xfrm>
            <a:off x="3741281" y="1468439"/>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30">
            <a:extLst>
              <a:ext uri="{FF2B5EF4-FFF2-40B4-BE49-F238E27FC236}">
                <a16:creationId xmlns:a16="http://schemas.microsoft.com/office/drawing/2014/main" id="{C1899E73-CE59-CAF4-4389-6608DA765D06}"/>
              </a:ext>
            </a:extLst>
          </p:cNvPr>
          <p:cNvSpPr>
            <a:spLocks noGrp="1"/>
          </p:cNvSpPr>
          <p:nvPr>
            <p:ph type="body" sz="quarter" idx="13"/>
          </p:nvPr>
        </p:nvSpPr>
        <p:spPr>
          <a:xfrm>
            <a:off x="6306804" y="1468439"/>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46600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ub-title and Content Type B">
    <p:spTree>
      <p:nvGrpSpPr>
        <p:cNvPr id="1" name=""/>
        <p:cNvGrpSpPr/>
        <p:nvPr/>
      </p:nvGrpSpPr>
      <p:grpSpPr>
        <a:xfrm>
          <a:off x="0" y="0"/>
          <a:ext cx="0" cy="0"/>
          <a:chOff x="0" y="0"/>
          <a:chExt cx="0" cy="0"/>
        </a:xfrm>
      </p:grpSpPr>
      <p:sp>
        <p:nvSpPr>
          <p:cNvPr id="10" name="Freeform 18">
            <a:extLst>
              <a:ext uri="{FF2B5EF4-FFF2-40B4-BE49-F238E27FC236}">
                <a16:creationId xmlns:a16="http://schemas.microsoft.com/office/drawing/2014/main" id="{15496A41-95BB-7F82-AFCF-42341729EE35}"/>
              </a:ext>
            </a:extLst>
          </p:cNvPr>
          <p:cNvSpPr/>
          <p:nvPr userDrawn="1"/>
        </p:nvSpPr>
        <p:spPr>
          <a:xfrm>
            <a:off x="0" y="0"/>
            <a:ext cx="3251140" cy="5143500"/>
          </a:xfrm>
          <a:custGeom>
            <a:avLst/>
            <a:gdLst/>
            <a:ahLst/>
            <a:cxnLst/>
            <a:rect l="l" t="t" r="r" b="b"/>
            <a:pathLst>
              <a:path w="1712535" h="2709333">
                <a:moveTo>
                  <a:pt x="0" y="0"/>
                </a:moveTo>
                <a:lnTo>
                  <a:pt x="1712535" y="0"/>
                </a:lnTo>
                <a:lnTo>
                  <a:pt x="1712535" y="2709333"/>
                </a:lnTo>
                <a:lnTo>
                  <a:pt x="0" y="2709333"/>
                </a:lnTo>
                <a:close/>
              </a:path>
            </a:pathLst>
          </a:custGeom>
          <a:solidFill>
            <a:schemeClr val="tx2">
              <a:lumMod val="10000"/>
              <a:lumOff val="90000"/>
            </a:schemeClr>
          </a:solidFill>
        </p:spPr>
        <p:txBody>
          <a:bodyPr/>
          <a:lstStyle/>
          <a:p>
            <a:endParaRPr lang="sv-SE" sz="450" dirty="0"/>
          </a:p>
        </p:txBody>
      </p:sp>
      <p:sp>
        <p:nvSpPr>
          <p:cNvPr id="11" name="Title 10">
            <a:extLst>
              <a:ext uri="{FF2B5EF4-FFF2-40B4-BE49-F238E27FC236}">
                <a16:creationId xmlns:a16="http://schemas.microsoft.com/office/drawing/2014/main" id="{9FB3E2F1-EA34-2BF0-63EA-2AF54031A70D}"/>
              </a:ext>
            </a:extLst>
          </p:cNvPr>
          <p:cNvSpPr>
            <a:spLocks noGrp="1"/>
          </p:cNvSpPr>
          <p:nvPr>
            <p:ph type="title" hasCustomPrompt="1"/>
          </p:nvPr>
        </p:nvSpPr>
        <p:spPr/>
        <p:txBody>
          <a:bodyPr/>
          <a:lstStyle/>
          <a:p>
            <a:r>
              <a:rPr lang="sv-SE" dirty="0"/>
              <a:t>Arial 32pt</a:t>
            </a:r>
            <a:endParaRPr lang="en-GB" dirty="0"/>
          </a:p>
        </p:txBody>
      </p:sp>
      <p:sp>
        <p:nvSpPr>
          <p:cNvPr id="12" name="Text Placeholder 30">
            <a:extLst>
              <a:ext uri="{FF2B5EF4-FFF2-40B4-BE49-F238E27FC236}">
                <a16:creationId xmlns:a16="http://schemas.microsoft.com/office/drawing/2014/main" id="{BC13ECA3-70B5-990C-6EC8-691220A7C02A}"/>
              </a:ext>
            </a:extLst>
          </p:cNvPr>
          <p:cNvSpPr>
            <a:spLocks noGrp="1"/>
          </p:cNvSpPr>
          <p:nvPr>
            <p:ph type="body" sz="quarter" idx="12"/>
          </p:nvPr>
        </p:nvSpPr>
        <p:spPr>
          <a:xfrm>
            <a:off x="3741281" y="1468439"/>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30">
            <a:extLst>
              <a:ext uri="{FF2B5EF4-FFF2-40B4-BE49-F238E27FC236}">
                <a16:creationId xmlns:a16="http://schemas.microsoft.com/office/drawing/2014/main" id="{C1899E73-CE59-CAF4-4389-6608DA765D06}"/>
              </a:ext>
            </a:extLst>
          </p:cNvPr>
          <p:cNvSpPr>
            <a:spLocks noGrp="1"/>
          </p:cNvSpPr>
          <p:nvPr>
            <p:ph type="body" sz="quarter" idx="13"/>
          </p:nvPr>
        </p:nvSpPr>
        <p:spPr>
          <a:xfrm>
            <a:off x="6306804" y="1468439"/>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564839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ub-title and Content Type B">
    <p:spTree>
      <p:nvGrpSpPr>
        <p:cNvPr id="1" name=""/>
        <p:cNvGrpSpPr/>
        <p:nvPr/>
      </p:nvGrpSpPr>
      <p:grpSpPr>
        <a:xfrm>
          <a:off x="0" y="0"/>
          <a:ext cx="0" cy="0"/>
          <a:chOff x="0" y="0"/>
          <a:chExt cx="0" cy="0"/>
        </a:xfrm>
      </p:grpSpPr>
      <p:sp>
        <p:nvSpPr>
          <p:cNvPr id="10" name="Freeform 18">
            <a:extLst>
              <a:ext uri="{FF2B5EF4-FFF2-40B4-BE49-F238E27FC236}">
                <a16:creationId xmlns:a16="http://schemas.microsoft.com/office/drawing/2014/main" id="{15496A41-95BB-7F82-AFCF-42341729EE35}"/>
              </a:ext>
            </a:extLst>
          </p:cNvPr>
          <p:cNvSpPr/>
          <p:nvPr userDrawn="1"/>
        </p:nvSpPr>
        <p:spPr>
          <a:xfrm>
            <a:off x="0" y="0"/>
            <a:ext cx="3251140" cy="5143500"/>
          </a:xfrm>
          <a:custGeom>
            <a:avLst/>
            <a:gdLst/>
            <a:ahLst/>
            <a:cxnLst/>
            <a:rect l="l" t="t" r="r" b="b"/>
            <a:pathLst>
              <a:path w="1712535" h="2709333">
                <a:moveTo>
                  <a:pt x="0" y="0"/>
                </a:moveTo>
                <a:lnTo>
                  <a:pt x="1712535" y="0"/>
                </a:lnTo>
                <a:lnTo>
                  <a:pt x="1712535" y="2709333"/>
                </a:lnTo>
                <a:lnTo>
                  <a:pt x="0" y="2709333"/>
                </a:lnTo>
                <a:close/>
              </a:path>
            </a:pathLst>
          </a:custGeom>
          <a:solidFill>
            <a:schemeClr val="tx2">
              <a:lumMod val="10000"/>
              <a:lumOff val="90000"/>
            </a:schemeClr>
          </a:solidFill>
        </p:spPr>
        <p:txBody>
          <a:bodyPr/>
          <a:lstStyle/>
          <a:p>
            <a:endParaRPr lang="sv-SE" sz="450" dirty="0"/>
          </a:p>
        </p:txBody>
      </p:sp>
      <p:sp>
        <p:nvSpPr>
          <p:cNvPr id="11" name="Title 10">
            <a:extLst>
              <a:ext uri="{FF2B5EF4-FFF2-40B4-BE49-F238E27FC236}">
                <a16:creationId xmlns:a16="http://schemas.microsoft.com/office/drawing/2014/main" id="{9FB3E2F1-EA34-2BF0-63EA-2AF54031A70D}"/>
              </a:ext>
            </a:extLst>
          </p:cNvPr>
          <p:cNvSpPr>
            <a:spLocks noGrp="1"/>
          </p:cNvSpPr>
          <p:nvPr>
            <p:ph type="title" hasCustomPrompt="1"/>
          </p:nvPr>
        </p:nvSpPr>
        <p:spPr/>
        <p:txBody>
          <a:bodyPr/>
          <a:lstStyle/>
          <a:p>
            <a:r>
              <a:rPr lang="sv-SE" dirty="0"/>
              <a:t>Arial 32pt</a:t>
            </a:r>
            <a:endParaRPr lang="en-GB" dirty="0"/>
          </a:p>
        </p:txBody>
      </p:sp>
      <p:sp>
        <p:nvSpPr>
          <p:cNvPr id="12" name="Text Placeholder 30">
            <a:extLst>
              <a:ext uri="{FF2B5EF4-FFF2-40B4-BE49-F238E27FC236}">
                <a16:creationId xmlns:a16="http://schemas.microsoft.com/office/drawing/2014/main" id="{BC13ECA3-70B5-990C-6EC8-691220A7C02A}"/>
              </a:ext>
            </a:extLst>
          </p:cNvPr>
          <p:cNvSpPr>
            <a:spLocks noGrp="1"/>
          </p:cNvSpPr>
          <p:nvPr>
            <p:ph type="body" sz="quarter" idx="12"/>
          </p:nvPr>
        </p:nvSpPr>
        <p:spPr>
          <a:xfrm>
            <a:off x="3741281" y="1468439"/>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30">
            <a:extLst>
              <a:ext uri="{FF2B5EF4-FFF2-40B4-BE49-F238E27FC236}">
                <a16:creationId xmlns:a16="http://schemas.microsoft.com/office/drawing/2014/main" id="{C1899E73-CE59-CAF4-4389-6608DA765D06}"/>
              </a:ext>
            </a:extLst>
          </p:cNvPr>
          <p:cNvSpPr>
            <a:spLocks noGrp="1"/>
          </p:cNvSpPr>
          <p:nvPr>
            <p:ph type="body" sz="quarter" idx="13"/>
          </p:nvPr>
        </p:nvSpPr>
        <p:spPr>
          <a:xfrm>
            <a:off x="6306804" y="1468439"/>
            <a:ext cx="2322847" cy="14465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946816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035" y="588711"/>
            <a:ext cx="2514599" cy="443198"/>
          </a:xfrm>
          <a:prstGeom prst="rect">
            <a:avLst/>
          </a:prstGeom>
        </p:spPr>
        <p:txBody>
          <a:bodyPr vert="horz" lIns="0" tIns="0" rIns="0" bIns="0" rtlCol="0" anchor="t" anchorCtr="0">
            <a:spAutoFit/>
          </a:bodyPr>
          <a:lstStyle/>
          <a:p>
            <a:r>
              <a:rPr lang="sv-SE" dirty="0" err="1"/>
              <a:t>Slide</a:t>
            </a:r>
            <a:r>
              <a:rPr lang="sv-SE" dirty="0"/>
              <a:t> </a:t>
            </a:r>
            <a:r>
              <a:rPr lang="sv-SE" dirty="0" err="1"/>
              <a:t>title</a:t>
            </a:r>
            <a:endParaRPr lang="en-US" dirty="0"/>
          </a:p>
        </p:txBody>
      </p:sp>
      <p:sp>
        <p:nvSpPr>
          <p:cNvPr id="3" name="Text Placeholder 2"/>
          <p:cNvSpPr>
            <a:spLocks noGrp="1"/>
          </p:cNvSpPr>
          <p:nvPr>
            <p:ph type="body" idx="1"/>
          </p:nvPr>
        </p:nvSpPr>
        <p:spPr>
          <a:xfrm>
            <a:off x="3556800" y="1369218"/>
            <a:ext cx="4958550" cy="522900"/>
          </a:xfrm>
          <a:prstGeom prst="rect">
            <a:avLst/>
          </a:prstGeom>
        </p:spPr>
        <p:txBody>
          <a:bodyPr vert="horz" lIns="0" tIns="0" rIns="0" bIns="0" rtlCol="0">
            <a:spAutoFit/>
          </a:bodyPr>
          <a:lstStyle/>
          <a:p>
            <a:pPr lvl="0"/>
            <a:r>
              <a:rPr lang="sv-SE" dirty="0"/>
              <a:t>Body text</a:t>
            </a:r>
          </a:p>
          <a:p>
            <a:pPr lvl="1"/>
            <a:r>
              <a:rPr lang="sv-SE" dirty="0" err="1"/>
              <a:t>Module</a:t>
            </a:r>
            <a:r>
              <a:rPr lang="sv-SE" dirty="0"/>
              <a:t> </a:t>
            </a:r>
            <a:r>
              <a:rPr lang="sv-SE" dirty="0" err="1"/>
              <a:t>Subtitle</a:t>
            </a:r>
            <a:endParaRPr lang="sv-SE" dirty="0"/>
          </a:p>
          <a:p>
            <a:pPr lvl="2"/>
            <a:r>
              <a:rPr lang="sv-SE" dirty="0"/>
              <a:t>Body text</a:t>
            </a:r>
          </a:p>
        </p:txBody>
      </p:sp>
      <p:sp>
        <p:nvSpPr>
          <p:cNvPr id="6" name="Slide Number Placeholder 5"/>
          <p:cNvSpPr>
            <a:spLocks noGrp="1"/>
          </p:cNvSpPr>
          <p:nvPr>
            <p:ph type="sldNum" sz="quarter" idx="4"/>
          </p:nvPr>
        </p:nvSpPr>
        <p:spPr>
          <a:xfrm>
            <a:off x="426012" y="4395719"/>
            <a:ext cx="351985" cy="484748"/>
          </a:xfrm>
          <a:prstGeom prst="rect">
            <a:avLst/>
          </a:prstGeom>
        </p:spPr>
        <p:txBody>
          <a:bodyPr vert="horz" lIns="0" tIns="0" rIns="0" bIns="0" rtlCol="0" anchor="ctr"/>
          <a:lstStyle>
            <a:lvl1pPr algn="l">
              <a:defRPr sz="4780" b="1">
                <a:solidFill>
                  <a:schemeClr val="bg1"/>
                </a:solidFill>
                <a:latin typeface="+mn-lt"/>
              </a:defRPr>
            </a:lvl1pPr>
          </a:lstStyle>
          <a:p>
            <a:r>
              <a:rPr lang="sv-SE"/>
              <a:t>1</a:t>
            </a:r>
            <a:endParaRPr lang="sv-SE" dirty="0"/>
          </a:p>
        </p:txBody>
      </p:sp>
      <p:sp>
        <p:nvSpPr>
          <p:cNvPr id="5" name="Footer Placeholder 4"/>
          <p:cNvSpPr>
            <a:spLocks noGrp="1"/>
          </p:cNvSpPr>
          <p:nvPr>
            <p:ph type="ftr" sz="quarter" idx="3"/>
          </p:nvPr>
        </p:nvSpPr>
        <p:spPr>
          <a:xfrm>
            <a:off x="255693" y="4611398"/>
            <a:ext cx="571580" cy="119390"/>
          </a:xfrm>
          <a:prstGeom prst="rect">
            <a:avLst/>
          </a:prstGeom>
        </p:spPr>
        <p:txBody>
          <a:bodyPr vert="horz" lIns="0" tIns="0" rIns="0" bIns="0" rtlCol="0" anchor="ctr"/>
          <a:lstStyle>
            <a:lvl1pPr algn="l">
              <a:defRPr sz="900" b="1" i="0">
                <a:solidFill>
                  <a:schemeClr val="tx1"/>
                </a:solidFill>
                <a:latin typeface="+mn-lt"/>
                <a:ea typeface="Roboto Condensed" panose="02000000000000000000" pitchFamily="2" charset="0"/>
                <a:cs typeface="Roboto Condensed" panose="02000000000000000000" pitchFamily="2" charset="0"/>
              </a:defRPr>
            </a:lvl1pPr>
          </a:lstStyle>
          <a:p>
            <a:r>
              <a:rPr lang="sv-SE"/>
              <a:t>MODULE</a:t>
            </a:r>
            <a:endParaRPr lang="sv-SE" dirty="0"/>
          </a:p>
        </p:txBody>
      </p:sp>
    </p:spTree>
    <p:extLst>
      <p:ext uri="{BB962C8B-B14F-4D97-AF65-F5344CB8AC3E}">
        <p14:creationId xmlns:p14="http://schemas.microsoft.com/office/powerpoint/2010/main" val="3814573413"/>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2" r:id="rId3"/>
    <p:sldLayoutId id="2147483663" r:id="rId4"/>
    <p:sldLayoutId id="2147483664" r:id="rId5"/>
    <p:sldLayoutId id="2147483665" r:id="rId6"/>
    <p:sldLayoutId id="2147483681" r:id="rId7"/>
    <p:sldLayoutId id="2147483677" r:id="rId8"/>
    <p:sldLayoutId id="2147483680" r:id="rId9"/>
    <p:sldLayoutId id="2147483678" r:id="rId10"/>
    <p:sldLayoutId id="2147483666" r:id="rId11"/>
    <p:sldLayoutId id="2147483674" r:id="rId12"/>
    <p:sldLayoutId id="2147483675" r:id="rId13"/>
    <p:sldLayoutId id="2147483679" r:id="rId14"/>
    <p:sldLayoutId id="2147483682" r:id="rId15"/>
    <p:sldLayoutId id="2147483676" r:id="rId16"/>
    <p:sldLayoutId id="2147483667" r:id="rId17"/>
  </p:sldLayoutIdLst>
  <p:hf sldNum="0" hdr="0" dt="0"/>
  <p:txStyles>
    <p:titleStyle>
      <a:lvl1pPr algn="l" defTabSz="685800" rtl="0" eaLnBrk="1" latinLnBrk="0" hangingPunct="1">
        <a:lnSpc>
          <a:spcPct val="90000"/>
        </a:lnSpc>
        <a:spcBef>
          <a:spcPct val="0"/>
        </a:spcBef>
        <a:buNone/>
        <a:defRPr sz="3200" b="1" i="0" kern="1200">
          <a:solidFill>
            <a:schemeClr val="tx1"/>
          </a:solidFill>
          <a:latin typeface="+mn-lt"/>
          <a:ea typeface="Roboto Condensed" panose="02000000000000000000" pitchFamily="2" charset="0"/>
          <a:cs typeface="Roboto Condensed" panose="02000000000000000000" pitchFamily="2" charset="0"/>
        </a:defRPr>
      </a:lvl1pPr>
    </p:titleStyle>
    <p:body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19">
            <a:extLst>
              <a:ext uri="{96DAC541-7B7A-43D3-8B79-37D633B846F1}">
                <asvg:svgBlip xmlns:asvg="http://schemas.microsoft.com/office/drawing/2016/SVG/main" r:embed="rId20"/>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sv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minamataconvention.org/sites/default/files/documents/2021-08/Gender_Equality_Mercury_May_2021.pdf"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m.youtube.com/watch?v=CiM0dmGr1Gs"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hyperlink" Target="https://express.adobe.com/page/ST41U0lhYM8oT/#a-gender-perspective-on-artisanal-and-small-scale-gold-mining-under-the-minamata-convention-on-mercury" TargetMode="External"/><Relationship Id="rId3" Type="http://schemas.openxmlformats.org/officeDocument/2006/relationships/image" Target="../media/image1.png"/><Relationship Id="rId7" Type="http://schemas.openxmlformats.org/officeDocument/2006/relationships/hyperlink" Target="https://elearning.informea.org/course/search.php?q=mercury%20gender&amp;areaids=core_course-course%22%20\t%20%22_blank"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minamataconvention.org/en/events/promoting-gender-equality-implementation-convention" TargetMode="External"/><Relationship Id="rId5" Type="http://schemas.openxmlformats.org/officeDocument/2006/relationships/hyperlink" Target="https://minamataconvention.org/sites/default/files/documents/2021-08/Gender_Equality_Mercury_May_2021.pdf" TargetMode="External"/><Relationship Id="rId4" Type="http://schemas.openxmlformats.org/officeDocument/2006/relationships/image" Target="../media/image2.svg"/><Relationship Id="rId9"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5.xml"/><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35.sv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37.sv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1.xml"/><Relationship Id="rId4" Type="http://schemas.openxmlformats.org/officeDocument/2006/relationships/hyperlink" Target="https://www.unep.org/globalmercurypartnership/resources/guidance/incorporating-gender-dimensions-national-strategy-setting-chemicals-managemen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hyperlink" Target="https://minamataconvention.org/en/resources/programme-work-and-budget-biennium-2024-2025" TargetMode="External"/><Relationship Id="rId3" Type="http://schemas.openxmlformats.org/officeDocument/2006/relationships/hyperlink" Target="https://minamataconvention.org/en/documents/decisions-adopted-conference-parties-minamata-convention-mercury-its-fifth-meeting" TargetMode="External"/><Relationship Id="rId7" Type="http://schemas.openxmlformats.org/officeDocument/2006/relationships/hyperlink" Target="https://minamataconvention.org/en/documents/mainstreaming-gender-0" TargetMode="External"/><Relationship Id="rId2" Type="http://schemas.openxmlformats.org/officeDocument/2006/relationships/hyperlink" Target="https://minamataconvention.org/en/meetings/cop5" TargetMode="External"/><Relationship Id="rId1" Type="http://schemas.openxmlformats.org/officeDocument/2006/relationships/slideLayout" Target="../slideLayouts/slideLayout8.xml"/><Relationship Id="rId6" Type="http://schemas.openxmlformats.org/officeDocument/2006/relationships/hyperlink" Target="https://minamataconvention.org/en/documents/gender-action-plan" TargetMode="External"/><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minamataconvention.org/en/documents/mainstreaming-gender-0" TargetMode="Externa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sv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Layout" Target="../slideLayouts/slideLayout15.xml"/><Relationship Id="rId4" Type="http://schemas.openxmlformats.org/officeDocument/2006/relationships/image" Target="../media/image2.sv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svg"/></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40.sv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8" Type="http://schemas.openxmlformats.org/officeDocument/2006/relationships/hyperlink" Target="https://minamataconvention.org/en/implementation/specific-international-programme" TargetMode="External"/><Relationship Id="rId3" Type="http://schemas.openxmlformats.org/officeDocument/2006/relationships/image" Target="../media/image43.png"/><Relationship Id="rId7" Type="http://schemas.openxmlformats.org/officeDocument/2006/relationships/hyperlink" Target="https://minamataconvention.org/en/events/mainstreaming-gender-capacity-building-projects-practical-approaches"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4.sv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minamataconvention.org/en/documents/applications-guidelines-third-round-applications-specific-international-programme-support" TargetMode="Externa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2.svg"/></Relationships>
</file>

<file path=ppt/slides/_rels/slide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51.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2.emf"/></Relationships>
</file>

<file path=ppt/slides/_rels/slide5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png"/><Relationship Id="rId7"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2.svg"/><Relationship Id="rId9" Type="http://schemas.openxmlformats.org/officeDocument/2006/relationships/image" Target="../media/image55.jpeg"/></Relationships>
</file>

<file path=ppt/slides/_rels/slide5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56.jpeg"/><Relationship Id="rId7"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9.emf"/><Relationship Id="rId5" Type="http://schemas.openxmlformats.org/officeDocument/2006/relationships/image" Target="../media/image58.png"/><Relationship Id="rId10" Type="http://schemas.openxmlformats.org/officeDocument/2006/relationships/image" Target="../media/image44.svg"/><Relationship Id="rId4" Type="http://schemas.openxmlformats.org/officeDocument/2006/relationships/image" Target="../media/image57.png"/><Relationship Id="rId9" Type="http://schemas.openxmlformats.org/officeDocument/2006/relationships/image" Target="../media/image43.png"/></Relationships>
</file>

<file path=ppt/slides/_rels/slide5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2.sv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2.sv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64.sv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s://minamataconvention.org/en/documents/guidelines-conducting-sip-project-terminal-evaluation" TargetMode="External"/><Relationship Id="rId7" Type="http://schemas.openxmlformats.org/officeDocument/2006/relationships/image" Target="../media/image68.png"/><Relationship Id="rId2" Type="http://schemas.openxmlformats.org/officeDocument/2006/relationships/hyperlink" Target="https://minamataconvention.org/en/documents/guidelines-conducting-sip-project-terminal-review" TargetMode="Externa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4.svg"/></Relationships>
</file>

<file path=ppt/slides/_rels/slide59.xml.rels><?xml version="1.0" encoding="UTF-8" standalone="yes"?>
<Relationships xmlns="http://schemas.openxmlformats.org/package/2006/relationships"><Relationship Id="rId8" Type="http://schemas.openxmlformats.org/officeDocument/2006/relationships/hyperlink" Target="https://minamataconvention.org/sites/default/files/documents/2021-08/Gender_Equality_%20Mercury_May_2021.pdf" TargetMode="External"/><Relationship Id="rId13" Type="http://schemas.openxmlformats.org/officeDocument/2006/relationships/hyperlink" Target="https://minamataconvention.org/en/events/mainstreaming-gender-capacity-building-projects-practical-approaches" TargetMode="External"/><Relationship Id="rId3" Type="http://schemas.openxmlformats.org/officeDocument/2006/relationships/image" Target="../media/image1.png"/><Relationship Id="rId7" Type="http://schemas.openxmlformats.org/officeDocument/2006/relationships/image" Target="../media/image44.svg"/><Relationship Id="rId12" Type="http://schemas.openxmlformats.org/officeDocument/2006/relationships/hyperlink" Target="https://minamataconvention.org/en/events/promoting-gender-equality-implementation-convention"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43.png"/><Relationship Id="rId11" Type="http://schemas.openxmlformats.org/officeDocument/2006/relationships/hyperlink" Target="https://nam11.safelinks.protection.outlook.com/?url=https%3A%2F%2Fminamataconvention.org%2Fen%2Fevents%2Fpromoting-gender-equality-implementation-convention&amp;data=05%7C02%7CJSEAGER%40bentley.edu%7C221a000e04084f9ccd4808dcffd8655c%7C9030beae3cfc4788a9e2130204ff1f10%7C0%7C0%7C638666552432166346%7CUnknown%7CTWFpbGZsb3d8eyJFbXB0eU1hcGkiOnRydWUsIlYiOiIwLjAuMDAwMCIsIlAiOiJXaW4zMiIsIkFOIjoiTWFpbCIsIldUIjoyfQ%3D%3D%7C0%7C%7C%7C&amp;sdata=LnECa9DC03XylV016tf4%2F3y9kUfZQfgrHaBZ0Cop%2FQ8%3D&amp;reserved=0" TargetMode="External"/><Relationship Id="rId5" Type="http://schemas.openxmlformats.org/officeDocument/2006/relationships/hyperlink" Target="https://minamataconvention.org/en/gender" TargetMode="External"/><Relationship Id="rId15" Type="http://schemas.openxmlformats.org/officeDocument/2006/relationships/hyperlink" Target="mailto:lara.ognibene@un.org" TargetMode="External"/><Relationship Id="rId10" Type="http://schemas.openxmlformats.org/officeDocument/2006/relationships/hyperlink" Target="https://www.planetgold.org/sites/default/files/Gender%20guide%20visual%20summary_080221.pdf" TargetMode="External"/><Relationship Id="rId4" Type="http://schemas.openxmlformats.org/officeDocument/2006/relationships/image" Target="../media/image2.svg"/><Relationship Id="rId9" Type="http://schemas.openxmlformats.org/officeDocument/2006/relationships/hyperlink" Target="https://elearning.informea.org/course/search.php?q=mercury%20gender&amp;areaids=core_course-course%22%20\t%20%22_blankand" TargetMode="External"/><Relationship Id="rId14" Type="http://schemas.openxmlformats.org/officeDocument/2006/relationships/hyperlink" Target="https://www.youtube.com/watch?v=CiM0dmGr1G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7A8F1-D228-5E80-127E-EDA0497D6A0B}"/>
              </a:ext>
            </a:extLst>
          </p:cNvPr>
          <p:cNvSpPr>
            <a:spLocks noGrp="1"/>
          </p:cNvSpPr>
          <p:nvPr>
            <p:ph type="ctrTitle"/>
          </p:nvPr>
        </p:nvSpPr>
        <p:spPr>
          <a:xfrm>
            <a:off x="628564" y="903412"/>
            <a:ext cx="6858000" cy="3046988"/>
          </a:xfrm>
        </p:spPr>
        <p:txBody>
          <a:bodyPr/>
          <a:lstStyle/>
          <a:p>
            <a:pPr marL="0" indent="0"/>
            <a:r>
              <a:rPr lang="en-US" sz="4400" b="1" dirty="0"/>
              <a:t>Training module:</a:t>
            </a:r>
            <a:br>
              <a:rPr lang="en-US" sz="4400" b="1" dirty="0">
                <a:solidFill>
                  <a:schemeClr val="accent1"/>
                </a:solidFill>
              </a:rPr>
            </a:br>
            <a:r>
              <a:rPr lang="en-US" sz="4400" b="1" dirty="0">
                <a:solidFill>
                  <a:schemeClr val="accent1"/>
                </a:solidFill>
              </a:rPr>
              <a:t>Bringing a gender lens into work </a:t>
            </a:r>
            <a:r>
              <a:rPr lang="en-US" sz="4400" b="1" dirty="0" err="1">
                <a:solidFill>
                  <a:schemeClr val="accent1"/>
                </a:solidFill>
              </a:rPr>
              <a:t>programmes</a:t>
            </a:r>
            <a:r>
              <a:rPr lang="en-US" sz="4400" b="1" dirty="0">
                <a:solidFill>
                  <a:schemeClr val="accent1"/>
                </a:solidFill>
              </a:rPr>
              <a:t> of the Minamata Convention</a:t>
            </a:r>
            <a:br>
              <a:rPr lang="en-US" sz="4400" b="1" dirty="0">
                <a:solidFill>
                  <a:schemeClr val="accent1"/>
                </a:solidFill>
              </a:rPr>
            </a:br>
            <a:endParaRPr lang="en-GB" dirty="0">
              <a:solidFill>
                <a:schemeClr val="accent1"/>
              </a:solidFill>
            </a:endParaRPr>
          </a:p>
        </p:txBody>
      </p:sp>
      <p:sp>
        <p:nvSpPr>
          <p:cNvPr id="3" name="Subtitle 2">
            <a:extLst>
              <a:ext uri="{FF2B5EF4-FFF2-40B4-BE49-F238E27FC236}">
                <a16:creationId xmlns:a16="http://schemas.microsoft.com/office/drawing/2014/main" id="{02ACB763-7D2F-0F42-1E58-DC0BB5F81BF6}"/>
              </a:ext>
            </a:extLst>
          </p:cNvPr>
          <p:cNvSpPr>
            <a:spLocks noGrp="1"/>
          </p:cNvSpPr>
          <p:nvPr>
            <p:ph type="subTitle" idx="1"/>
          </p:nvPr>
        </p:nvSpPr>
        <p:spPr/>
        <p:txBody>
          <a:bodyPr/>
          <a:lstStyle/>
          <a:p>
            <a:r>
              <a:rPr lang="en-US" sz="1400" b="1" dirty="0"/>
              <a:t>November 2024</a:t>
            </a:r>
          </a:p>
          <a:p>
            <a:endParaRPr lang="en-GB" dirty="0"/>
          </a:p>
        </p:txBody>
      </p:sp>
      <p:sp>
        <p:nvSpPr>
          <p:cNvPr id="4" name="Text Placeholder 3">
            <a:extLst>
              <a:ext uri="{FF2B5EF4-FFF2-40B4-BE49-F238E27FC236}">
                <a16:creationId xmlns:a16="http://schemas.microsoft.com/office/drawing/2014/main" id="{E9E64B1D-85BA-5792-C14A-FC75791E6488}"/>
              </a:ext>
            </a:extLst>
          </p:cNvPr>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4222852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143D1-52B6-CBED-2E8F-38C81CAA9660}"/>
              </a:ext>
            </a:extLst>
          </p:cNvPr>
          <p:cNvSpPr>
            <a:spLocks noGrp="1"/>
          </p:cNvSpPr>
          <p:nvPr>
            <p:ph type="title"/>
          </p:nvPr>
        </p:nvSpPr>
        <p:spPr/>
        <p:txBody>
          <a:bodyPr/>
          <a:lstStyle/>
          <a:p>
            <a:r>
              <a:rPr lang="en-US" dirty="0">
                <a:solidFill>
                  <a:schemeClr val="accent1"/>
                </a:solidFill>
              </a:rPr>
              <a:t>Gender mainstreaming</a:t>
            </a:r>
            <a:endParaRPr lang="en-GB" dirty="0">
              <a:solidFill>
                <a:schemeClr val="accent1"/>
              </a:solidFill>
            </a:endParaRPr>
          </a:p>
        </p:txBody>
      </p:sp>
      <p:sp>
        <p:nvSpPr>
          <p:cNvPr id="3" name="Text Placeholder 2">
            <a:extLst>
              <a:ext uri="{FF2B5EF4-FFF2-40B4-BE49-F238E27FC236}">
                <a16:creationId xmlns:a16="http://schemas.microsoft.com/office/drawing/2014/main" id="{C42ACA53-D9E4-F4B2-D102-0840612999BE}"/>
              </a:ext>
            </a:extLst>
          </p:cNvPr>
          <p:cNvSpPr>
            <a:spLocks noGrp="1"/>
          </p:cNvSpPr>
          <p:nvPr>
            <p:ph type="body" sz="quarter" idx="12"/>
          </p:nvPr>
        </p:nvSpPr>
        <p:spPr>
          <a:xfrm>
            <a:off x="522034" y="1468440"/>
            <a:ext cx="5300915" cy="2057679"/>
          </a:xfrm>
        </p:spPr>
        <p:txBody>
          <a:bodyPr/>
          <a:lstStyle/>
          <a:p>
            <a:pPr marL="0" marR="0" indent="0">
              <a:lnSpc>
                <a:spcPts val="1800"/>
              </a:lnSpc>
              <a:buNone/>
            </a:pPr>
            <a:r>
              <a:rPr lang="en-US" sz="1300" dirty="0">
                <a:effectLst/>
                <a:ea typeface="Times New Roman" panose="02020603050405020304" pitchFamily="18" charset="0"/>
              </a:rPr>
              <a:t>Assessing the implications for women and men of a planned action, including legislation, policies, or programs. It is a way to make women’s, as well as men’s, concerns and experiences an integral dimension of the design, implementation, monitoring, and evaluation of policies and programs so that women and men benefit equally and that inequality is not perpetuated.</a:t>
            </a:r>
            <a:endParaRPr lang="en-US" sz="1300" dirty="0"/>
          </a:p>
          <a:p>
            <a:pPr marL="0" marR="0" indent="0">
              <a:lnSpc>
                <a:spcPts val="1800"/>
              </a:lnSpc>
              <a:buNone/>
            </a:pPr>
            <a:endParaRPr lang="en-US" sz="1300" dirty="0">
              <a:effectLst/>
              <a:ea typeface="Times New Roman" panose="02020603050405020304" pitchFamily="18" charset="0"/>
            </a:endParaRPr>
          </a:p>
          <a:p>
            <a:pPr marL="0" marR="0" indent="0">
              <a:lnSpc>
                <a:spcPts val="1800"/>
              </a:lnSpc>
              <a:buNone/>
            </a:pPr>
            <a:r>
              <a:rPr lang="en-US" sz="1300" dirty="0">
                <a:effectLst/>
                <a:ea typeface="Times New Roman" panose="02020603050405020304" pitchFamily="18" charset="0"/>
              </a:rPr>
              <a:t>The ultimate goal is to achieve gender equality.</a:t>
            </a:r>
          </a:p>
          <a:p>
            <a:pPr>
              <a:lnSpc>
                <a:spcPts val="1800"/>
              </a:lnSpc>
            </a:pPr>
            <a:endParaRPr lang="en-GB" sz="1300" dirty="0"/>
          </a:p>
        </p:txBody>
      </p:sp>
      <p:sp>
        <p:nvSpPr>
          <p:cNvPr id="7" name="Freeform 6">
            <a:extLst>
              <a:ext uri="{FF2B5EF4-FFF2-40B4-BE49-F238E27FC236}">
                <a16:creationId xmlns:a16="http://schemas.microsoft.com/office/drawing/2014/main" id="{FC2AE786-276E-050C-8A98-2113DC74E761}"/>
              </a:ext>
            </a:extLst>
          </p:cNvPr>
          <p:cNvSpPr/>
          <p:nvPr/>
        </p:nvSpPr>
        <p:spPr>
          <a:xfrm>
            <a:off x="224954" y="4339754"/>
            <a:ext cx="578794" cy="57879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sv-SE" sz="450" dirty="0">
              <a:solidFill>
                <a:schemeClr val="accent2"/>
              </a:solidFill>
            </a:endParaRPr>
          </a:p>
        </p:txBody>
      </p:sp>
      <p:sp>
        <p:nvSpPr>
          <p:cNvPr id="8" name="TextBox 11">
            <a:extLst>
              <a:ext uri="{FF2B5EF4-FFF2-40B4-BE49-F238E27FC236}">
                <a16:creationId xmlns:a16="http://schemas.microsoft.com/office/drawing/2014/main" id="{D536D74D-A28B-4DCC-BE3E-18DE4A08EC72}"/>
              </a:ext>
            </a:extLst>
          </p:cNvPr>
          <p:cNvSpPr txBox="1"/>
          <p:nvPr/>
        </p:nvSpPr>
        <p:spPr>
          <a:xfrm>
            <a:off x="475287" y="4210052"/>
            <a:ext cx="240284" cy="799258"/>
          </a:xfrm>
          <a:prstGeom prst="rect">
            <a:avLst/>
          </a:prstGeom>
        </p:spPr>
        <p:txBody>
          <a:bodyPr lIns="0" tIns="0" rIns="0" bIns="0" rtlCol="0" anchor="t">
            <a:spAutoFit/>
          </a:bodyPr>
          <a:lstStyle/>
          <a:p>
            <a:pPr algn="ctr">
              <a:lnSpc>
                <a:spcPts val="6689"/>
              </a:lnSpc>
              <a:spcBef>
                <a:spcPct val="0"/>
              </a:spcBef>
            </a:pPr>
            <a:r>
              <a:rPr lang="en-US" sz="4777" b="1" dirty="0">
                <a:solidFill>
                  <a:schemeClr val="accent5"/>
                </a:solidFill>
                <a:ea typeface="DIN Condensed" panose="020B0606040000020204" pitchFamily="34" charset="77"/>
              </a:rPr>
              <a:t>1</a:t>
            </a:r>
          </a:p>
        </p:txBody>
      </p:sp>
      <p:sp>
        <p:nvSpPr>
          <p:cNvPr id="9" name="TextBox 12">
            <a:extLst>
              <a:ext uri="{FF2B5EF4-FFF2-40B4-BE49-F238E27FC236}">
                <a16:creationId xmlns:a16="http://schemas.microsoft.com/office/drawing/2014/main" id="{E54B14B2-CF4E-C669-FC03-633FA1595922}"/>
              </a:ext>
            </a:extLst>
          </p:cNvPr>
          <p:cNvSpPr txBox="1"/>
          <p:nvPr/>
        </p:nvSpPr>
        <p:spPr>
          <a:xfrm>
            <a:off x="224954" y="4582716"/>
            <a:ext cx="578794" cy="184538"/>
          </a:xfrm>
          <a:prstGeom prst="rect">
            <a:avLst/>
          </a:prstGeom>
        </p:spPr>
        <p:txBody>
          <a:bodyPr wrap="square" lIns="0" tIns="0" rIns="0" bIns="0" rtlCol="0" anchor="t">
            <a:spAutoFit/>
          </a:bodyPr>
          <a:lstStyle/>
          <a:p>
            <a:pPr algn="ctr">
              <a:lnSpc>
                <a:spcPts val="1610"/>
              </a:lnSpc>
              <a:spcBef>
                <a:spcPct val="0"/>
              </a:spcBef>
            </a:pPr>
            <a:r>
              <a:rPr lang="en-US" sz="900" b="1" dirty="0">
                <a:solidFill>
                  <a:srgbClr val="000000"/>
                </a:solidFill>
              </a:rPr>
              <a:t>MODULE</a:t>
            </a:r>
          </a:p>
        </p:txBody>
      </p:sp>
      <p:pic>
        <p:nvPicPr>
          <p:cNvPr id="15" name="Graphic 14">
            <a:extLst>
              <a:ext uri="{FF2B5EF4-FFF2-40B4-BE49-F238E27FC236}">
                <a16:creationId xmlns:a16="http://schemas.microsoft.com/office/drawing/2014/main" id="{3E5D7836-1F46-9BBE-5748-60D733BB8F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25996" y="2669605"/>
            <a:ext cx="3595970" cy="2097649"/>
          </a:xfrm>
          <a:prstGeom prst="rect">
            <a:avLst/>
          </a:prstGeom>
        </p:spPr>
      </p:pic>
    </p:spTree>
    <p:extLst>
      <p:ext uri="{BB962C8B-B14F-4D97-AF65-F5344CB8AC3E}">
        <p14:creationId xmlns:p14="http://schemas.microsoft.com/office/powerpoint/2010/main" val="801392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F844B-81BF-8BC6-0585-01B84FBF3CE0}"/>
              </a:ext>
            </a:extLst>
          </p:cNvPr>
          <p:cNvSpPr>
            <a:spLocks noGrp="1"/>
          </p:cNvSpPr>
          <p:nvPr>
            <p:ph type="title"/>
          </p:nvPr>
        </p:nvSpPr>
        <p:spPr>
          <a:xfrm>
            <a:off x="522035" y="588711"/>
            <a:ext cx="3354226" cy="886397"/>
          </a:xfrm>
        </p:spPr>
        <p:txBody>
          <a:bodyPr/>
          <a:lstStyle/>
          <a:p>
            <a:r>
              <a:rPr lang="en-US" b="1" dirty="0"/>
              <a:t>Exercise 1</a:t>
            </a:r>
            <a:br>
              <a:rPr lang="en-US" dirty="0"/>
            </a:br>
            <a:endParaRPr lang="en-GB" dirty="0"/>
          </a:p>
        </p:txBody>
      </p:sp>
      <p:sp>
        <p:nvSpPr>
          <p:cNvPr id="3" name="Text Placeholder 2">
            <a:extLst>
              <a:ext uri="{FF2B5EF4-FFF2-40B4-BE49-F238E27FC236}">
                <a16:creationId xmlns:a16="http://schemas.microsoft.com/office/drawing/2014/main" id="{99601BD7-752E-C619-29CC-177DD7E8FAC4}"/>
              </a:ext>
            </a:extLst>
          </p:cNvPr>
          <p:cNvSpPr>
            <a:spLocks noGrp="1"/>
          </p:cNvSpPr>
          <p:nvPr>
            <p:ph type="body" sz="quarter" idx="12"/>
          </p:nvPr>
        </p:nvSpPr>
        <p:spPr>
          <a:xfrm>
            <a:off x="522035" y="1501292"/>
            <a:ext cx="2322847" cy="2677336"/>
          </a:xfrm>
        </p:spPr>
        <p:txBody>
          <a:bodyPr/>
          <a:lstStyle/>
          <a:p>
            <a:pPr marL="0" indent="0">
              <a:buNone/>
            </a:pPr>
            <a:r>
              <a:rPr lang="en-US" dirty="0"/>
              <a:t>1. </a:t>
            </a:r>
            <a:r>
              <a:rPr lang="en-US" b="1" dirty="0">
                <a:solidFill>
                  <a:srgbClr val="FF0000"/>
                </a:solidFill>
              </a:rPr>
              <a:t>Ask</a:t>
            </a:r>
            <a:r>
              <a:rPr lang="en-US" b="1" dirty="0"/>
              <a:t> participants to make a list of some gender norms they encounter in their everyday lives</a:t>
            </a:r>
            <a:r>
              <a:rPr lang="en-US" dirty="0"/>
              <a:t>.  (the presenter might provide examples: are bank tellers overwhelmingly men or women?  are girls in school required to learn about “home economics” while boys are taught wood-working or carpentry? are girls in most households expected to help with housework while boys are not? women aren’t “supposed to” operate heavy machinery such as tractors or bulldozers)</a:t>
            </a:r>
          </a:p>
          <a:p>
            <a:pPr marL="0" indent="0">
              <a:buNone/>
            </a:pPr>
            <a:endParaRPr lang="en-US" dirty="0"/>
          </a:p>
          <a:p>
            <a:pPr marL="0" indent="0">
              <a:buNone/>
            </a:pPr>
            <a:r>
              <a:rPr lang="en-US" dirty="0"/>
              <a:t>and</a:t>
            </a:r>
          </a:p>
          <a:p>
            <a:endParaRPr lang="en-GB" dirty="0"/>
          </a:p>
        </p:txBody>
      </p:sp>
      <p:sp>
        <p:nvSpPr>
          <p:cNvPr id="4" name="Text Placeholder 3">
            <a:extLst>
              <a:ext uri="{FF2B5EF4-FFF2-40B4-BE49-F238E27FC236}">
                <a16:creationId xmlns:a16="http://schemas.microsoft.com/office/drawing/2014/main" id="{31B89695-486A-38B2-1528-A93AC2214686}"/>
              </a:ext>
            </a:extLst>
          </p:cNvPr>
          <p:cNvSpPr>
            <a:spLocks noGrp="1"/>
          </p:cNvSpPr>
          <p:nvPr>
            <p:ph type="body" sz="quarter" idx="13"/>
          </p:nvPr>
        </p:nvSpPr>
        <p:spPr>
          <a:xfrm>
            <a:off x="3087558" y="1501292"/>
            <a:ext cx="2322847" cy="3395481"/>
          </a:xfrm>
        </p:spPr>
        <p:txBody>
          <a:bodyPr/>
          <a:lstStyle/>
          <a:p>
            <a:pPr marL="0" indent="0">
              <a:buNone/>
            </a:pPr>
            <a:r>
              <a:rPr lang="en-US" dirty="0"/>
              <a:t>2. </a:t>
            </a:r>
            <a:r>
              <a:rPr lang="en-US" b="1" dirty="0">
                <a:solidFill>
                  <a:srgbClr val="FF0000"/>
                </a:solidFill>
              </a:rPr>
              <a:t>Ask</a:t>
            </a:r>
            <a:r>
              <a:rPr lang="en-US" b="1" dirty="0"/>
              <a:t> participants if they are aware of gender roles that have changed in recent year</a:t>
            </a:r>
            <a:r>
              <a:rPr lang="en-US" dirty="0"/>
              <a:t>s</a:t>
            </a:r>
            <a:r>
              <a:rPr lang="en-US" dirty="0">
                <a:sym typeface="Wingdings" pitchFamily="2" charset="2"/>
              </a:rPr>
              <a:t> (again, ‘nudge’ examples might include: it’s not unusual now for women to be police officers; it’s not unusual now for men to be nurses; bartenders used to be all men but now women are bartenders too; women and men are now almost equally represented in the national Olympic teams, </a:t>
            </a:r>
            <a:r>
              <a:rPr lang="en-US" dirty="0" err="1">
                <a:sym typeface="Wingdings" pitchFamily="2" charset="2"/>
              </a:rPr>
              <a:t>etc</a:t>
            </a:r>
            <a:r>
              <a:rPr lang="en-US" dirty="0">
                <a:sym typeface="Wingdings" pitchFamily="2" charset="2"/>
              </a:rPr>
              <a:t>) </a:t>
            </a:r>
          </a:p>
          <a:p>
            <a:pPr>
              <a:lnSpc>
                <a:spcPts val="600"/>
              </a:lnSpc>
            </a:pPr>
            <a:endParaRPr lang="en-US" dirty="0"/>
          </a:p>
          <a:p>
            <a:pPr marL="171450" indent="-171450">
              <a:buBlip>
                <a:blip r:embed="rId3">
                  <a:extLst>
                    <a:ext uri="{96DAC541-7B7A-43D3-8B79-37D633B846F1}">
                      <asvg:svgBlip xmlns:asvg="http://schemas.microsoft.com/office/drawing/2016/SVG/main" r:embed="rId4"/>
                    </a:ext>
                  </a:extLst>
                </a:blip>
              </a:buBlip>
            </a:pPr>
            <a:r>
              <a:rPr lang="en-US" i="1" dirty="0">
                <a:sym typeface="Wingdings" pitchFamily="2" charset="2"/>
              </a:rPr>
              <a:t>divide the participants into small groups to do this exercise -- having 3 or 4 people at the same table can stimulate ideas for everyone. put these lists on flip charts, and go around the room to go through them very quickly. </a:t>
            </a:r>
          </a:p>
          <a:p>
            <a:endParaRPr lang="en-GB" dirty="0"/>
          </a:p>
        </p:txBody>
      </p:sp>
      <p:sp>
        <p:nvSpPr>
          <p:cNvPr id="5" name="Text Placeholder 4">
            <a:extLst>
              <a:ext uri="{FF2B5EF4-FFF2-40B4-BE49-F238E27FC236}">
                <a16:creationId xmlns:a16="http://schemas.microsoft.com/office/drawing/2014/main" id="{1183E388-9449-D093-6E5F-DA7E10104F23}"/>
              </a:ext>
            </a:extLst>
          </p:cNvPr>
          <p:cNvSpPr txBox="1">
            <a:spLocks/>
          </p:cNvSpPr>
          <p:nvPr/>
        </p:nvSpPr>
        <p:spPr>
          <a:xfrm>
            <a:off x="5660443" y="1501727"/>
            <a:ext cx="2322847" cy="1600118"/>
          </a:xfrm>
          <a:prstGeom prst="rect">
            <a:avLst/>
          </a:prstGeom>
        </p:spPr>
        <p:txBody>
          <a:bodyPr vert="horz"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3">
                  <a:extLst>
                    <a:ext uri="{96DAC541-7B7A-43D3-8B79-37D633B846F1}">
                      <asvg:svgBlip xmlns:asvg="http://schemas.microsoft.com/office/drawing/2016/SVG/main" r:embed="rId4"/>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Blip>
                <a:blip r:embed="rId3">
                  <a:extLst>
                    <a:ext uri="{96DAC541-7B7A-43D3-8B79-37D633B846F1}">
                      <asvg:svgBlip xmlns:asvg="http://schemas.microsoft.com/office/drawing/2016/SVG/main" r:embed="rId4"/>
                    </a:ext>
                  </a:extLst>
                </a:blip>
              </a:buBlip>
            </a:pPr>
            <a:r>
              <a:rPr lang="en-US" i="1" dirty="0">
                <a:sym typeface="Wingdings" pitchFamily="2" charset="2"/>
              </a:rPr>
              <a:t>A good discussion to follow up might be to ask people to explain WHY they think these gender norms have changed and what influences produced these changes? WHAT ARE/ WERE THE DRIVERS OF GENDER ROLES CHANGES? (laws? organizing by women’s groups? </a:t>
            </a:r>
            <a:r>
              <a:rPr lang="en-US" i="1" dirty="0" err="1">
                <a:sym typeface="Wingdings" pitchFamily="2" charset="2"/>
              </a:rPr>
              <a:t>eTc</a:t>
            </a:r>
            <a:r>
              <a:rPr lang="en-US" i="1" dirty="0">
                <a:sym typeface="Wingdings" pitchFamily="2" charset="2"/>
              </a:rPr>
              <a:t>)</a:t>
            </a:r>
            <a:endParaRPr lang="en-US" i="1" dirty="0"/>
          </a:p>
          <a:p>
            <a:endParaRPr lang="en-GB" dirty="0"/>
          </a:p>
        </p:txBody>
      </p:sp>
    </p:spTree>
    <p:extLst>
      <p:ext uri="{BB962C8B-B14F-4D97-AF65-F5344CB8AC3E}">
        <p14:creationId xmlns:p14="http://schemas.microsoft.com/office/powerpoint/2010/main" val="824425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C915D9-01D5-CF41-06E2-EA6FA2D57DB1}"/>
              </a:ext>
            </a:extLst>
          </p:cNvPr>
          <p:cNvSpPr>
            <a:spLocks noGrp="1"/>
          </p:cNvSpPr>
          <p:nvPr>
            <p:ph type="body" sz="quarter" idx="14"/>
          </p:nvPr>
        </p:nvSpPr>
        <p:spPr/>
        <p:txBody>
          <a:bodyPr/>
          <a:lstStyle/>
          <a:p>
            <a:r>
              <a:rPr lang="en-GB" dirty="0">
                <a:solidFill>
                  <a:schemeClr val="accent5"/>
                </a:solidFill>
              </a:rPr>
              <a:t>2</a:t>
            </a:r>
          </a:p>
        </p:txBody>
      </p:sp>
      <p:sp>
        <p:nvSpPr>
          <p:cNvPr id="3" name="Text Placeholder 2">
            <a:extLst>
              <a:ext uri="{FF2B5EF4-FFF2-40B4-BE49-F238E27FC236}">
                <a16:creationId xmlns:a16="http://schemas.microsoft.com/office/drawing/2014/main" id="{31158955-F78A-C697-D886-F895D43D7872}"/>
              </a:ext>
            </a:extLst>
          </p:cNvPr>
          <p:cNvSpPr>
            <a:spLocks noGrp="1"/>
          </p:cNvSpPr>
          <p:nvPr>
            <p:ph type="body" sz="quarter" idx="10"/>
          </p:nvPr>
        </p:nvSpPr>
        <p:spPr/>
        <p:txBody>
          <a:bodyPr/>
          <a:lstStyle/>
          <a:p>
            <a:r>
              <a:rPr lang="en-GB" dirty="0"/>
              <a:t>MODULE</a:t>
            </a:r>
          </a:p>
        </p:txBody>
      </p:sp>
      <p:sp>
        <p:nvSpPr>
          <p:cNvPr id="4" name="Text Placeholder 3">
            <a:extLst>
              <a:ext uri="{FF2B5EF4-FFF2-40B4-BE49-F238E27FC236}">
                <a16:creationId xmlns:a16="http://schemas.microsoft.com/office/drawing/2014/main" id="{D8912094-4E66-5775-A4A4-A8B6F399B3CF}"/>
              </a:ext>
            </a:extLst>
          </p:cNvPr>
          <p:cNvSpPr>
            <a:spLocks noGrp="1"/>
          </p:cNvSpPr>
          <p:nvPr>
            <p:ph type="body" sz="quarter" idx="16"/>
          </p:nvPr>
        </p:nvSpPr>
        <p:spPr>
          <a:xfrm>
            <a:off x="3720616" y="2626474"/>
            <a:ext cx="3324225" cy="1077218"/>
          </a:xfrm>
        </p:spPr>
        <p:txBody>
          <a:bodyPr/>
          <a:lstStyle/>
          <a:p>
            <a:r>
              <a:rPr lang="en-US" b="1" dirty="0">
                <a:effectLst/>
                <a:ea typeface="Times New Roman" panose="02020603050405020304" pitchFamily="18" charset="0"/>
              </a:rPr>
              <a:t>Gender and the Minamata </a:t>
            </a:r>
            <a:r>
              <a:rPr lang="en-US" dirty="0">
                <a:ea typeface="Times New Roman" panose="02020603050405020304" pitchFamily="18" charset="0"/>
              </a:rPr>
              <a:t>C</a:t>
            </a:r>
            <a:r>
              <a:rPr lang="en-US" b="1" dirty="0">
                <a:effectLst/>
                <a:ea typeface="Times New Roman" panose="02020603050405020304" pitchFamily="18" charset="0"/>
              </a:rPr>
              <a:t>onvention</a:t>
            </a:r>
          </a:p>
          <a:p>
            <a:endParaRPr lang="en-GB" dirty="0"/>
          </a:p>
        </p:txBody>
      </p:sp>
    </p:spTree>
    <p:extLst>
      <p:ext uri="{BB962C8B-B14F-4D97-AF65-F5344CB8AC3E}">
        <p14:creationId xmlns:p14="http://schemas.microsoft.com/office/powerpoint/2010/main" val="458948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891E-B055-B9A2-AF57-CA6A6C8EF552}"/>
              </a:ext>
            </a:extLst>
          </p:cNvPr>
          <p:cNvSpPr>
            <a:spLocks noGrp="1"/>
          </p:cNvSpPr>
          <p:nvPr>
            <p:ph type="title"/>
          </p:nvPr>
        </p:nvSpPr>
        <p:spPr/>
        <p:txBody>
          <a:bodyPr/>
          <a:lstStyle/>
          <a:p>
            <a:r>
              <a:rPr lang="en-US" sz="3200" b="1" dirty="0">
                <a:solidFill>
                  <a:schemeClr val="accent1"/>
                </a:solidFill>
              </a:rPr>
              <a:t>So, why are we talking about gender in our work under the umbrella of the Minamata Convention?</a:t>
            </a:r>
            <a:br>
              <a:rPr lang="en-US" sz="3200" b="1" dirty="0">
                <a:solidFill>
                  <a:schemeClr val="accent1"/>
                </a:solidFill>
              </a:rPr>
            </a:br>
            <a:endParaRPr lang="en-GB" dirty="0">
              <a:solidFill>
                <a:schemeClr val="accent1"/>
              </a:solidFill>
            </a:endParaRPr>
          </a:p>
        </p:txBody>
      </p:sp>
      <p:sp>
        <p:nvSpPr>
          <p:cNvPr id="6" name="Freeform 5">
            <a:extLst>
              <a:ext uri="{FF2B5EF4-FFF2-40B4-BE49-F238E27FC236}">
                <a16:creationId xmlns:a16="http://schemas.microsoft.com/office/drawing/2014/main" id="{21C36776-80B8-CFA3-99C9-80802DAD090D}"/>
              </a:ext>
            </a:extLst>
          </p:cNvPr>
          <p:cNvSpPr/>
          <p:nvPr/>
        </p:nvSpPr>
        <p:spPr>
          <a:xfrm>
            <a:off x="224954" y="4339754"/>
            <a:ext cx="578794" cy="57879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sv-SE" sz="450" dirty="0">
              <a:solidFill>
                <a:schemeClr val="accent2"/>
              </a:solidFill>
            </a:endParaRPr>
          </a:p>
        </p:txBody>
      </p:sp>
      <p:sp>
        <p:nvSpPr>
          <p:cNvPr id="7" name="TextBox 11">
            <a:extLst>
              <a:ext uri="{FF2B5EF4-FFF2-40B4-BE49-F238E27FC236}">
                <a16:creationId xmlns:a16="http://schemas.microsoft.com/office/drawing/2014/main" id="{36996691-DCE7-FE5A-C721-749013E61D6D}"/>
              </a:ext>
            </a:extLst>
          </p:cNvPr>
          <p:cNvSpPr txBox="1"/>
          <p:nvPr/>
        </p:nvSpPr>
        <p:spPr>
          <a:xfrm>
            <a:off x="475287" y="4210052"/>
            <a:ext cx="240284" cy="799258"/>
          </a:xfrm>
          <a:prstGeom prst="rect">
            <a:avLst/>
          </a:prstGeom>
        </p:spPr>
        <p:txBody>
          <a:bodyPr lIns="0" tIns="0" rIns="0" bIns="0" rtlCol="0" anchor="t">
            <a:spAutoFit/>
          </a:bodyPr>
          <a:lstStyle/>
          <a:p>
            <a:pPr algn="ctr">
              <a:lnSpc>
                <a:spcPts val="6689"/>
              </a:lnSpc>
              <a:spcBef>
                <a:spcPct val="0"/>
              </a:spcBef>
            </a:pPr>
            <a:r>
              <a:rPr lang="en-US" sz="4777" b="1" dirty="0">
                <a:solidFill>
                  <a:schemeClr val="accent5"/>
                </a:solidFill>
                <a:ea typeface="DIN Condensed" panose="020B0606040000020204" pitchFamily="34" charset="77"/>
              </a:rPr>
              <a:t>2</a:t>
            </a:r>
          </a:p>
        </p:txBody>
      </p:sp>
      <p:sp>
        <p:nvSpPr>
          <p:cNvPr id="8" name="TextBox 12">
            <a:extLst>
              <a:ext uri="{FF2B5EF4-FFF2-40B4-BE49-F238E27FC236}">
                <a16:creationId xmlns:a16="http://schemas.microsoft.com/office/drawing/2014/main" id="{5FBB9868-F539-5704-4BC3-654F5CE36081}"/>
              </a:ext>
            </a:extLst>
          </p:cNvPr>
          <p:cNvSpPr txBox="1"/>
          <p:nvPr/>
        </p:nvSpPr>
        <p:spPr>
          <a:xfrm>
            <a:off x="224954" y="4582716"/>
            <a:ext cx="578794" cy="184538"/>
          </a:xfrm>
          <a:prstGeom prst="rect">
            <a:avLst/>
          </a:prstGeom>
        </p:spPr>
        <p:txBody>
          <a:bodyPr wrap="square" lIns="0" tIns="0" rIns="0" bIns="0" rtlCol="0" anchor="t">
            <a:spAutoFit/>
          </a:bodyPr>
          <a:lstStyle/>
          <a:p>
            <a:pPr algn="ctr">
              <a:lnSpc>
                <a:spcPts val="1610"/>
              </a:lnSpc>
              <a:spcBef>
                <a:spcPct val="0"/>
              </a:spcBef>
            </a:pPr>
            <a:r>
              <a:rPr lang="en-US" sz="900" b="1" dirty="0">
                <a:solidFill>
                  <a:srgbClr val="000000"/>
                </a:solidFill>
              </a:rPr>
              <a:t>MODULE</a:t>
            </a:r>
          </a:p>
        </p:txBody>
      </p:sp>
    </p:spTree>
    <p:extLst>
      <p:ext uri="{BB962C8B-B14F-4D97-AF65-F5344CB8AC3E}">
        <p14:creationId xmlns:p14="http://schemas.microsoft.com/office/powerpoint/2010/main" val="3925566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white swirly design&#10;&#10;Description automatically generated">
            <a:extLst>
              <a:ext uri="{FF2B5EF4-FFF2-40B4-BE49-F238E27FC236}">
                <a16:creationId xmlns:a16="http://schemas.microsoft.com/office/drawing/2014/main" id="{4609AA36-0F6B-9CA6-AFCE-6C3601F346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3416" y="0"/>
            <a:ext cx="5938074" cy="5143500"/>
          </a:xfrm>
          <a:prstGeom prst="rect">
            <a:avLst/>
          </a:prstGeom>
        </p:spPr>
      </p:pic>
      <p:sp>
        <p:nvSpPr>
          <p:cNvPr id="2" name="Title 1">
            <a:extLst>
              <a:ext uri="{FF2B5EF4-FFF2-40B4-BE49-F238E27FC236}">
                <a16:creationId xmlns:a16="http://schemas.microsoft.com/office/drawing/2014/main" id="{F148D7AF-F4B1-159A-FCF1-98A70AAB29D3}"/>
              </a:ext>
            </a:extLst>
          </p:cNvPr>
          <p:cNvSpPr>
            <a:spLocks noGrp="1"/>
          </p:cNvSpPr>
          <p:nvPr>
            <p:ph type="title"/>
          </p:nvPr>
        </p:nvSpPr>
        <p:spPr>
          <a:xfrm>
            <a:off x="522035" y="588711"/>
            <a:ext cx="2514599" cy="443198"/>
          </a:xfrm>
        </p:spPr>
        <p:txBody>
          <a:bodyPr/>
          <a:lstStyle/>
          <a:p>
            <a:r>
              <a:rPr lang="en-US" dirty="0"/>
              <a:t>International mandates and expectations</a:t>
            </a:r>
            <a:endParaRPr lang="en-GB" dirty="0"/>
          </a:p>
        </p:txBody>
      </p:sp>
      <p:sp>
        <p:nvSpPr>
          <p:cNvPr id="12" name="Text Placeholder 11">
            <a:extLst>
              <a:ext uri="{FF2B5EF4-FFF2-40B4-BE49-F238E27FC236}">
                <a16:creationId xmlns:a16="http://schemas.microsoft.com/office/drawing/2014/main" id="{3C8464E9-48DD-8A3D-06A9-F45CFC14DD71}"/>
              </a:ext>
            </a:extLst>
          </p:cNvPr>
          <p:cNvSpPr>
            <a:spLocks noGrp="1"/>
          </p:cNvSpPr>
          <p:nvPr>
            <p:ph type="body" sz="quarter" idx="12"/>
          </p:nvPr>
        </p:nvSpPr>
        <p:spPr>
          <a:xfrm>
            <a:off x="3581997" y="300959"/>
            <a:ext cx="2473219" cy="634597"/>
          </a:xfrm>
        </p:spPr>
        <p:txBody>
          <a:bodyPr/>
          <a:lstStyle/>
          <a:p>
            <a:pPr lvl="0">
              <a:lnSpc>
                <a:spcPts val="1700"/>
              </a:lnSpc>
            </a:pPr>
            <a:r>
              <a:rPr lang="en-US" sz="1200" b="1" dirty="0">
                <a:solidFill>
                  <a:schemeClr val="bg1"/>
                </a:solidFill>
              </a:rPr>
              <a:t>Gender equality is at the core of global human rights aspirations and United Nations values </a:t>
            </a:r>
            <a:endParaRPr lang="en-GB" sz="1200" b="1" dirty="0">
              <a:solidFill>
                <a:schemeClr val="bg1"/>
              </a:solidFill>
            </a:endParaRPr>
          </a:p>
        </p:txBody>
      </p:sp>
      <p:sp>
        <p:nvSpPr>
          <p:cNvPr id="9" name="Freeform 8">
            <a:extLst>
              <a:ext uri="{FF2B5EF4-FFF2-40B4-BE49-F238E27FC236}">
                <a16:creationId xmlns:a16="http://schemas.microsoft.com/office/drawing/2014/main" id="{5777A92E-3A74-2669-4846-6368F25C1E96}"/>
              </a:ext>
            </a:extLst>
          </p:cNvPr>
          <p:cNvSpPr/>
          <p:nvPr/>
        </p:nvSpPr>
        <p:spPr>
          <a:xfrm>
            <a:off x="224954" y="4339754"/>
            <a:ext cx="578794" cy="57879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sv-SE" sz="450" dirty="0">
              <a:solidFill>
                <a:schemeClr val="accent2"/>
              </a:solidFill>
            </a:endParaRPr>
          </a:p>
        </p:txBody>
      </p:sp>
      <p:sp>
        <p:nvSpPr>
          <p:cNvPr id="10" name="TextBox 11">
            <a:extLst>
              <a:ext uri="{FF2B5EF4-FFF2-40B4-BE49-F238E27FC236}">
                <a16:creationId xmlns:a16="http://schemas.microsoft.com/office/drawing/2014/main" id="{97D2FAA6-264C-6DDF-77AB-473DA7388C40}"/>
              </a:ext>
            </a:extLst>
          </p:cNvPr>
          <p:cNvSpPr txBox="1"/>
          <p:nvPr/>
        </p:nvSpPr>
        <p:spPr>
          <a:xfrm>
            <a:off x="475287" y="4210052"/>
            <a:ext cx="240284" cy="799258"/>
          </a:xfrm>
          <a:prstGeom prst="rect">
            <a:avLst/>
          </a:prstGeom>
        </p:spPr>
        <p:txBody>
          <a:bodyPr lIns="0" tIns="0" rIns="0" bIns="0" rtlCol="0" anchor="t">
            <a:spAutoFit/>
          </a:bodyPr>
          <a:lstStyle/>
          <a:p>
            <a:pPr algn="ctr">
              <a:lnSpc>
                <a:spcPts val="6689"/>
              </a:lnSpc>
              <a:spcBef>
                <a:spcPct val="0"/>
              </a:spcBef>
            </a:pPr>
            <a:r>
              <a:rPr lang="en-US" sz="4777" b="1" dirty="0">
                <a:solidFill>
                  <a:schemeClr val="accent5"/>
                </a:solidFill>
                <a:ea typeface="DIN Condensed" panose="020B0606040000020204" pitchFamily="34" charset="77"/>
              </a:rPr>
              <a:t>2</a:t>
            </a:r>
          </a:p>
        </p:txBody>
      </p:sp>
      <p:sp>
        <p:nvSpPr>
          <p:cNvPr id="11" name="TextBox 12">
            <a:extLst>
              <a:ext uri="{FF2B5EF4-FFF2-40B4-BE49-F238E27FC236}">
                <a16:creationId xmlns:a16="http://schemas.microsoft.com/office/drawing/2014/main" id="{29691C13-A212-9EAF-9E25-CC571DA6BC5C}"/>
              </a:ext>
            </a:extLst>
          </p:cNvPr>
          <p:cNvSpPr txBox="1"/>
          <p:nvPr/>
        </p:nvSpPr>
        <p:spPr>
          <a:xfrm>
            <a:off x="224954" y="4582716"/>
            <a:ext cx="578794" cy="184538"/>
          </a:xfrm>
          <a:prstGeom prst="rect">
            <a:avLst/>
          </a:prstGeom>
        </p:spPr>
        <p:txBody>
          <a:bodyPr wrap="square" lIns="0" tIns="0" rIns="0" bIns="0" rtlCol="0" anchor="t">
            <a:spAutoFit/>
          </a:bodyPr>
          <a:lstStyle/>
          <a:p>
            <a:pPr algn="ctr">
              <a:lnSpc>
                <a:spcPts val="1610"/>
              </a:lnSpc>
              <a:spcBef>
                <a:spcPct val="0"/>
              </a:spcBef>
            </a:pPr>
            <a:r>
              <a:rPr lang="en-US" sz="900" b="1" dirty="0">
                <a:solidFill>
                  <a:srgbClr val="000000"/>
                </a:solidFill>
              </a:rPr>
              <a:t>MODULE</a:t>
            </a:r>
          </a:p>
        </p:txBody>
      </p:sp>
      <p:sp>
        <p:nvSpPr>
          <p:cNvPr id="29" name="Text Placeholder 11">
            <a:extLst>
              <a:ext uri="{FF2B5EF4-FFF2-40B4-BE49-F238E27FC236}">
                <a16:creationId xmlns:a16="http://schemas.microsoft.com/office/drawing/2014/main" id="{255F47F4-A4BE-9D52-C7B4-427C8FE2E904}"/>
              </a:ext>
            </a:extLst>
          </p:cNvPr>
          <p:cNvSpPr txBox="1">
            <a:spLocks/>
          </p:cNvSpPr>
          <p:nvPr/>
        </p:nvSpPr>
        <p:spPr>
          <a:xfrm>
            <a:off x="6445114" y="1375482"/>
            <a:ext cx="2503714" cy="2378664"/>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4">
                  <a:extLst>
                    <a:ext uri="{96DAC541-7B7A-43D3-8B79-37D633B846F1}">
                      <asvg:svgBlip xmlns:asvg="http://schemas.microsoft.com/office/drawing/2016/SVG/main" r:embed="rId5"/>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700"/>
              </a:lnSpc>
            </a:pPr>
            <a:r>
              <a:rPr lang="en-US" sz="1200" b="1" dirty="0">
                <a:solidFill>
                  <a:schemeClr val="bg1"/>
                </a:solidFill>
              </a:rPr>
              <a:t>More specifically, within the UN system special mandates require member states to work towards gender equality and women’s empowerment, including the SDGs, CEDAW (to which most states in the world are signatories), and “whole </a:t>
            </a:r>
          </a:p>
          <a:p>
            <a:pPr>
              <a:lnSpc>
                <a:spcPts val="1700"/>
              </a:lnSpc>
            </a:pPr>
            <a:r>
              <a:rPr lang="en-US" sz="1200" b="1" dirty="0">
                <a:solidFill>
                  <a:schemeClr val="bg1"/>
                </a:solidFill>
              </a:rPr>
              <a:t>of society” commitments </a:t>
            </a:r>
          </a:p>
          <a:p>
            <a:pPr>
              <a:lnSpc>
                <a:spcPts val="1700"/>
              </a:lnSpc>
            </a:pPr>
            <a:endParaRPr lang="en-US" sz="1200" b="1" dirty="0">
              <a:solidFill>
                <a:schemeClr val="bg1"/>
              </a:solidFill>
            </a:endParaRPr>
          </a:p>
          <a:p>
            <a:pPr>
              <a:lnSpc>
                <a:spcPts val="1700"/>
              </a:lnSpc>
            </a:pPr>
            <a:endParaRPr lang="en-GB" sz="1200" b="1" dirty="0">
              <a:solidFill>
                <a:schemeClr val="bg1"/>
              </a:solidFill>
            </a:endParaRPr>
          </a:p>
        </p:txBody>
      </p:sp>
      <p:sp>
        <p:nvSpPr>
          <p:cNvPr id="30" name="Text Placeholder 11">
            <a:extLst>
              <a:ext uri="{FF2B5EF4-FFF2-40B4-BE49-F238E27FC236}">
                <a16:creationId xmlns:a16="http://schemas.microsoft.com/office/drawing/2014/main" id="{9D222E1A-C0F7-5729-01D4-4E110D43E703}"/>
              </a:ext>
            </a:extLst>
          </p:cNvPr>
          <p:cNvSpPr txBox="1">
            <a:spLocks/>
          </p:cNvSpPr>
          <p:nvPr/>
        </p:nvSpPr>
        <p:spPr>
          <a:xfrm>
            <a:off x="3581997" y="3282900"/>
            <a:ext cx="2630456" cy="1724639"/>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4">
                  <a:extLst>
                    <a:ext uri="{96DAC541-7B7A-43D3-8B79-37D633B846F1}">
                      <asvg:svgBlip xmlns:asvg="http://schemas.microsoft.com/office/drawing/2016/SVG/main" r:embed="rId5"/>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700"/>
              </a:lnSpc>
            </a:pPr>
            <a:r>
              <a:rPr lang="en-US" sz="1200" b="1" dirty="0">
                <a:solidFill>
                  <a:schemeClr val="bg1"/>
                </a:solidFill>
              </a:rPr>
              <a:t>In environmental domains, </a:t>
            </a:r>
          </a:p>
          <a:p>
            <a:pPr>
              <a:lnSpc>
                <a:spcPts val="1700"/>
              </a:lnSpc>
            </a:pPr>
            <a:r>
              <a:rPr lang="en-US" sz="1200" b="1" dirty="0">
                <a:solidFill>
                  <a:schemeClr val="bg1"/>
                </a:solidFill>
              </a:rPr>
              <a:t>the Global Environmental Facility (GEF) and UNEP maintain robust gender equality expectations </a:t>
            </a:r>
          </a:p>
          <a:p>
            <a:pPr>
              <a:lnSpc>
                <a:spcPts val="1700"/>
              </a:lnSpc>
            </a:pPr>
            <a:r>
              <a:rPr lang="en-US" sz="1200" b="1" dirty="0">
                <a:solidFill>
                  <a:schemeClr val="bg1"/>
                </a:solidFill>
              </a:rPr>
              <a:t>for any project they fund or collaborate with</a:t>
            </a:r>
          </a:p>
          <a:p>
            <a:pPr>
              <a:lnSpc>
                <a:spcPts val="1700"/>
              </a:lnSpc>
            </a:pPr>
            <a:endParaRPr lang="en-US" sz="1200" b="1" dirty="0">
              <a:solidFill>
                <a:schemeClr val="bg1"/>
              </a:solidFill>
            </a:endParaRPr>
          </a:p>
          <a:p>
            <a:pPr>
              <a:lnSpc>
                <a:spcPts val="1700"/>
              </a:lnSpc>
            </a:pPr>
            <a:endParaRPr lang="en-GB" sz="1200" b="1" dirty="0">
              <a:solidFill>
                <a:schemeClr val="bg1"/>
              </a:solidFill>
            </a:endParaRPr>
          </a:p>
        </p:txBody>
      </p:sp>
    </p:spTree>
    <p:extLst>
      <p:ext uri="{BB962C8B-B14F-4D97-AF65-F5344CB8AC3E}">
        <p14:creationId xmlns:p14="http://schemas.microsoft.com/office/powerpoint/2010/main" val="54249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E6563-C7C1-9D36-5F7D-5B908F335CF9}"/>
              </a:ext>
            </a:extLst>
          </p:cNvPr>
          <p:cNvSpPr>
            <a:spLocks noGrp="1"/>
          </p:cNvSpPr>
          <p:nvPr>
            <p:ph type="title"/>
          </p:nvPr>
        </p:nvSpPr>
        <p:spPr/>
        <p:txBody>
          <a:bodyPr/>
          <a:lstStyle/>
          <a:p>
            <a:r>
              <a:rPr lang="en-US" dirty="0"/>
              <a:t>Gender equality is embedded within the Minamata Convention</a:t>
            </a:r>
            <a:endParaRPr lang="en-GB" dirty="0"/>
          </a:p>
        </p:txBody>
      </p:sp>
      <p:sp>
        <p:nvSpPr>
          <p:cNvPr id="3" name="Text Placeholder 2">
            <a:extLst>
              <a:ext uri="{FF2B5EF4-FFF2-40B4-BE49-F238E27FC236}">
                <a16:creationId xmlns:a16="http://schemas.microsoft.com/office/drawing/2014/main" id="{423ACC71-8F82-222A-CC5E-DF28BE4D2B9B}"/>
              </a:ext>
            </a:extLst>
          </p:cNvPr>
          <p:cNvSpPr>
            <a:spLocks noGrp="1"/>
          </p:cNvSpPr>
          <p:nvPr>
            <p:ph type="body" sz="quarter" idx="12"/>
          </p:nvPr>
        </p:nvSpPr>
        <p:spPr>
          <a:xfrm>
            <a:off x="3741281" y="588711"/>
            <a:ext cx="4888370" cy="3442674"/>
          </a:xfrm>
        </p:spPr>
        <p:txBody>
          <a:bodyPr/>
          <a:lstStyle/>
          <a:p>
            <a:pPr marL="0" indent="0">
              <a:lnSpc>
                <a:spcPts val="1800"/>
              </a:lnSpc>
              <a:buNone/>
            </a:pPr>
            <a:r>
              <a:rPr lang="en-US" sz="1300" b="1" dirty="0">
                <a:solidFill>
                  <a:schemeClr val="accent1"/>
                </a:solidFill>
              </a:rPr>
              <a:t>Preamble</a:t>
            </a:r>
          </a:p>
          <a:p>
            <a:pPr marL="0" indent="0">
              <a:lnSpc>
                <a:spcPts val="1800"/>
              </a:lnSpc>
              <a:buNone/>
            </a:pPr>
            <a:r>
              <a:rPr lang="en-US" sz="1300" dirty="0"/>
              <a:t>The preamble to the Minamata Convention on Mercury notes the Parties’ awareness “health concerns, especially in developing countries, resulting from exposure to mercury of vulnerable populations, especially women, children, and, through them, future generations”</a:t>
            </a:r>
          </a:p>
          <a:p>
            <a:pPr marL="0" indent="0">
              <a:lnSpc>
                <a:spcPts val="1800"/>
              </a:lnSpc>
              <a:buNone/>
            </a:pPr>
            <a:endParaRPr lang="en-US" sz="1300" b="1" dirty="0">
              <a:solidFill>
                <a:schemeClr val="accent1"/>
              </a:solidFill>
            </a:endParaRPr>
          </a:p>
          <a:p>
            <a:pPr marL="0" indent="0">
              <a:lnSpc>
                <a:spcPts val="1800"/>
              </a:lnSpc>
              <a:buNone/>
            </a:pPr>
            <a:r>
              <a:rPr lang="en-US" sz="1300" b="1" dirty="0">
                <a:solidFill>
                  <a:schemeClr val="accent1"/>
                </a:solidFill>
              </a:rPr>
              <a:t>Convention Articles</a:t>
            </a:r>
          </a:p>
          <a:p>
            <a:pPr marL="0" indent="0">
              <a:lnSpc>
                <a:spcPts val="1800"/>
              </a:lnSpc>
              <a:buNone/>
            </a:pPr>
            <a:r>
              <a:rPr lang="en-US" sz="1300" dirty="0"/>
              <a:t>In addition, Article 16 on health aspects, </a:t>
            </a:r>
          </a:p>
          <a:p>
            <a:pPr marL="0" indent="0">
              <a:lnSpc>
                <a:spcPts val="1800"/>
              </a:lnSpc>
              <a:buNone/>
            </a:pPr>
            <a:r>
              <a:rPr lang="en-US" sz="1300" dirty="0"/>
              <a:t>Article 18 on public information, awareness </a:t>
            </a:r>
          </a:p>
          <a:p>
            <a:pPr marL="0" indent="0">
              <a:lnSpc>
                <a:spcPts val="1800"/>
              </a:lnSpc>
              <a:buNone/>
            </a:pPr>
            <a:r>
              <a:rPr lang="en-US" sz="1300" dirty="0"/>
              <a:t>and education, Article 19 on research, </a:t>
            </a:r>
          </a:p>
          <a:p>
            <a:pPr marL="0" indent="0">
              <a:lnSpc>
                <a:spcPts val="1800"/>
              </a:lnSpc>
              <a:buNone/>
            </a:pPr>
            <a:r>
              <a:rPr lang="en-US" sz="1300" dirty="0"/>
              <a:t>development and monitoring and Article 22 </a:t>
            </a:r>
          </a:p>
          <a:p>
            <a:pPr marL="0" indent="0">
              <a:lnSpc>
                <a:spcPts val="1800"/>
              </a:lnSpc>
              <a:buNone/>
            </a:pPr>
            <a:r>
              <a:rPr lang="en-US" sz="1300" dirty="0"/>
              <a:t>on effectiveness evaluation all refer to </a:t>
            </a:r>
          </a:p>
          <a:p>
            <a:pPr marL="0" indent="0">
              <a:lnSpc>
                <a:spcPts val="1800"/>
              </a:lnSpc>
              <a:buNone/>
            </a:pPr>
            <a:r>
              <a:rPr lang="en-US" sz="1300" dirty="0"/>
              <a:t>the needs of vulnerable populations.</a:t>
            </a:r>
          </a:p>
          <a:p>
            <a:pPr>
              <a:lnSpc>
                <a:spcPts val="1800"/>
              </a:lnSpc>
            </a:pPr>
            <a:endParaRPr lang="en-GB" sz="1300" dirty="0"/>
          </a:p>
        </p:txBody>
      </p:sp>
      <p:sp>
        <p:nvSpPr>
          <p:cNvPr id="9" name="Freeform 8">
            <a:extLst>
              <a:ext uri="{FF2B5EF4-FFF2-40B4-BE49-F238E27FC236}">
                <a16:creationId xmlns:a16="http://schemas.microsoft.com/office/drawing/2014/main" id="{025C0E23-E32B-072A-D594-E33EAA266445}"/>
              </a:ext>
            </a:extLst>
          </p:cNvPr>
          <p:cNvSpPr/>
          <p:nvPr/>
        </p:nvSpPr>
        <p:spPr>
          <a:xfrm>
            <a:off x="224954" y="4339754"/>
            <a:ext cx="578794" cy="57879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sv-SE" sz="450" dirty="0">
              <a:solidFill>
                <a:schemeClr val="accent2"/>
              </a:solidFill>
            </a:endParaRPr>
          </a:p>
        </p:txBody>
      </p:sp>
      <p:sp>
        <p:nvSpPr>
          <p:cNvPr id="10" name="TextBox 11">
            <a:extLst>
              <a:ext uri="{FF2B5EF4-FFF2-40B4-BE49-F238E27FC236}">
                <a16:creationId xmlns:a16="http://schemas.microsoft.com/office/drawing/2014/main" id="{FB532966-4994-AF45-5F73-A588DFB55242}"/>
              </a:ext>
            </a:extLst>
          </p:cNvPr>
          <p:cNvSpPr txBox="1"/>
          <p:nvPr/>
        </p:nvSpPr>
        <p:spPr>
          <a:xfrm>
            <a:off x="475287" y="4210052"/>
            <a:ext cx="240284" cy="799258"/>
          </a:xfrm>
          <a:prstGeom prst="rect">
            <a:avLst/>
          </a:prstGeom>
        </p:spPr>
        <p:txBody>
          <a:bodyPr lIns="0" tIns="0" rIns="0" bIns="0" rtlCol="0" anchor="t">
            <a:spAutoFit/>
          </a:bodyPr>
          <a:lstStyle/>
          <a:p>
            <a:pPr algn="ctr">
              <a:lnSpc>
                <a:spcPts val="6689"/>
              </a:lnSpc>
              <a:spcBef>
                <a:spcPct val="0"/>
              </a:spcBef>
            </a:pPr>
            <a:r>
              <a:rPr lang="en-US" sz="4777" b="1" dirty="0">
                <a:solidFill>
                  <a:schemeClr val="accent5"/>
                </a:solidFill>
                <a:ea typeface="DIN Condensed" panose="020B0606040000020204" pitchFamily="34" charset="77"/>
              </a:rPr>
              <a:t>2</a:t>
            </a:r>
          </a:p>
        </p:txBody>
      </p:sp>
      <p:sp>
        <p:nvSpPr>
          <p:cNvPr id="11" name="TextBox 12">
            <a:extLst>
              <a:ext uri="{FF2B5EF4-FFF2-40B4-BE49-F238E27FC236}">
                <a16:creationId xmlns:a16="http://schemas.microsoft.com/office/drawing/2014/main" id="{67003764-7C5D-76BD-F49D-BFCAE5291A4B}"/>
              </a:ext>
            </a:extLst>
          </p:cNvPr>
          <p:cNvSpPr txBox="1"/>
          <p:nvPr/>
        </p:nvSpPr>
        <p:spPr>
          <a:xfrm>
            <a:off x="224954" y="4582716"/>
            <a:ext cx="578794" cy="184538"/>
          </a:xfrm>
          <a:prstGeom prst="rect">
            <a:avLst/>
          </a:prstGeom>
        </p:spPr>
        <p:txBody>
          <a:bodyPr wrap="square" lIns="0" tIns="0" rIns="0" bIns="0" rtlCol="0" anchor="t">
            <a:spAutoFit/>
          </a:bodyPr>
          <a:lstStyle/>
          <a:p>
            <a:pPr algn="ctr">
              <a:lnSpc>
                <a:spcPts val="1610"/>
              </a:lnSpc>
              <a:spcBef>
                <a:spcPct val="0"/>
              </a:spcBef>
            </a:pPr>
            <a:r>
              <a:rPr lang="en-US" sz="900" b="1" dirty="0">
                <a:solidFill>
                  <a:srgbClr val="000000"/>
                </a:solidFill>
              </a:rPr>
              <a:t>MODULE</a:t>
            </a:r>
          </a:p>
        </p:txBody>
      </p:sp>
      <p:pic>
        <p:nvPicPr>
          <p:cNvPr id="16" name="Graphic 15">
            <a:extLst>
              <a:ext uri="{FF2B5EF4-FFF2-40B4-BE49-F238E27FC236}">
                <a16:creationId xmlns:a16="http://schemas.microsoft.com/office/drawing/2014/main" id="{C7374E54-DE4F-4DF2-4CCB-35C69E0D83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92604" y="2248602"/>
            <a:ext cx="1637047" cy="2669946"/>
          </a:xfrm>
          <a:prstGeom prst="rect">
            <a:avLst/>
          </a:prstGeom>
        </p:spPr>
      </p:pic>
    </p:spTree>
    <p:extLst>
      <p:ext uri="{BB962C8B-B14F-4D97-AF65-F5344CB8AC3E}">
        <p14:creationId xmlns:p14="http://schemas.microsoft.com/office/powerpoint/2010/main" val="603203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449A-87B6-123F-2D04-8BE8BB42ACD2}"/>
              </a:ext>
            </a:extLst>
          </p:cNvPr>
          <p:cNvSpPr>
            <a:spLocks noGrp="1"/>
          </p:cNvSpPr>
          <p:nvPr>
            <p:ph type="title"/>
          </p:nvPr>
        </p:nvSpPr>
        <p:spPr/>
        <p:txBody>
          <a:bodyPr/>
          <a:lstStyle/>
          <a:p>
            <a:r>
              <a:rPr lang="en-US" dirty="0"/>
              <a:t>National Action Plans for ASGM</a:t>
            </a:r>
            <a:endParaRPr lang="en-GB" dirty="0"/>
          </a:p>
        </p:txBody>
      </p:sp>
      <p:sp>
        <p:nvSpPr>
          <p:cNvPr id="3" name="Text Placeholder 2">
            <a:extLst>
              <a:ext uri="{FF2B5EF4-FFF2-40B4-BE49-F238E27FC236}">
                <a16:creationId xmlns:a16="http://schemas.microsoft.com/office/drawing/2014/main" id="{960AE174-C5AD-5FDC-16F6-07C4DB453215}"/>
              </a:ext>
            </a:extLst>
          </p:cNvPr>
          <p:cNvSpPr>
            <a:spLocks noGrp="1"/>
          </p:cNvSpPr>
          <p:nvPr>
            <p:ph type="body" sz="quarter" idx="12"/>
          </p:nvPr>
        </p:nvSpPr>
        <p:spPr>
          <a:xfrm>
            <a:off x="3741280" y="588711"/>
            <a:ext cx="4959375" cy="2634760"/>
          </a:xfrm>
        </p:spPr>
        <p:txBody>
          <a:bodyPr/>
          <a:lstStyle/>
          <a:p>
            <a:pPr marL="0" indent="0">
              <a:lnSpc>
                <a:spcPts val="1800"/>
              </a:lnSpc>
              <a:spcBef>
                <a:spcPts val="0"/>
              </a:spcBef>
              <a:buNone/>
            </a:pPr>
            <a:r>
              <a:rPr lang="en-US" sz="1300" dirty="0"/>
              <a:t>National action plans to address artisanal and small-scale gold mining (ASGM) must </a:t>
            </a:r>
            <a:r>
              <a:rPr lang="en-US" sz="1300" b="1" dirty="0">
                <a:solidFill>
                  <a:schemeClr val="accent1"/>
                </a:solidFill>
              </a:rPr>
              <a:t>include strategies to prevent the exposure of vulnerable population</a:t>
            </a:r>
            <a:r>
              <a:rPr lang="en-US" sz="1300" dirty="0">
                <a:solidFill>
                  <a:schemeClr val="accent1"/>
                </a:solidFill>
              </a:rPr>
              <a:t>s</a:t>
            </a:r>
            <a:r>
              <a:rPr lang="en-US" sz="1300" dirty="0"/>
              <a:t>, particularly children and women of childbearing age, especially pregnant women, to mercury used in ASGM.</a:t>
            </a:r>
          </a:p>
          <a:p>
            <a:pPr>
              <a:lnSpc>
                <a:spcPts val="900"/>
              </a:lnSpc>
            </a:pPr>
            <a:endParaRPr lang="en-US" sz="13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ea typeface="Roboto" pitchFamily="2" charset="0"/>
              </a:rPr>
              <a:t>Unique among MEAs in the treatment of an informal sector</a:t>
            </a:r>
          </a:p>
          <a:p>
            <a:pPr>
              <a:lnSpc>
                <a:spcPts val="900"/>
              </a:lnSpc>
            </a:pPr>
            <a:endParaRPr lang="en-US" sz="13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ea typeface="Roboto" pitchFamily="2" charset="0"/>
              </a:rPr>
              <a:t>Recognizes women’s particular vulnerabilities to ASGM occupational hazards </a:t>
            </a:r>
          </a:p>
          <a:p>
            <a:pPr>
              <a:lnSpc>
                <a:spcPts val="900"/>
              </a:lnSpc>
            </a:pPr>
            <a:endParaRPr lang="en-US" sz="13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ea typeface="Roboto" pitchFamily="2" charset="0"/>
              </a:rPr>
              <a:t>Flexible approach to meet national and local circumstances</a:t>
            </a:r>
          </a:p>
          <a:p>
            <a:pPr>
              <a:lnSpc>
                <a:spcPts val="1800"/>
              </a:lnSpc>
            </a:pPr>
            <a:endParaRPr lang="en-GB" sz="1300" dirty="0"/>
          </a:p>
        </p:txBody>
      </p:sp>
      <p:sp>
        <p:nvSpPr>
          <p:cNvPr id="10" name="Freeform 9">
            <a:extLst>
              <a:ext uri="{FF2B5EF4-FFF2-40B4-BE49-F238E27FC236}">
                <a16:creationId xmlns:a16="http://schemas.microsoft.com/office/drawing/2014/main" id="{12AD2935-E9C7-985F-D843-89D76B5BD213}"/>
              </a:ext>
            </a:extLst>
          </p:cNvPr>
          <p:cNvSpPr/>
          <p:nvPr/>
        </p:nvSpPr>
        <p:spPr>
          <a:xfrm>
            <a:off x="224954" y="4339754"/>
            <a:ext cx="578794" cy="57879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sv-SE" sz="450" dirty="0">
              <a:solidFill>
                <a:schemeClr val="accent2"/>
              </a:solidFill>
            </a:endParaRPr>
          </a:p>
        </p:txBody>
      </p:sp>
      <p:sp>
        <p:nvSpPr>
          <p:cNvPr id="11" name="TextBox 11">
            <a:extLst>
              <a:ext uri="{FF2B5EF4-FFF2-40B4-BE49-F238E27FC236}">
                <a16:creationId xmlns:a16="http://schemas.microsoft.com/office/drawing/2014/main" id="{67E32EC8-D411-B228-45B7-29D31286A6D6}"/>
              </a:ext>
            </a:extLst>
          </p:cNvPr>
          <p:cNvSpPr txBox="1"/>
          <p:nvPr/>
        </p:nvSpPr>
        <p:spPr>
          <a:xfrm>
            <a:off x="475287" y="4210052"/>
            <a:ext cx="240284" cy="799258"/>
          </a:xfrm>
          <a:prstGeom prst="rect">
            <a:avLst/>
          </a:prstGeom>
        </p:spPr>
        <p:txBody>
          <a:bodyPr lIns="0" tIns="0" rIns="0" bIns="0" rtlCol="0" anchor="t">
            <a:spAutoFit/>
          </a:bodyPr>
          <a:lstStyle/>
          <a:p>
            <a:pPr algn="ctr">
              <a:lnSpc>
                <a:spcPts val="6689"/>
              </a:lnSpc>
              <a:spcBef>
                <a:spcPct val="0"/>
              </a:spcBef>
            </a:pPr>
            <a:r>
              <a:rPr lang="en-US" sz="4777" b="1" dirty="0">
                <a:solidFill>
                  <a:schemeClr val="accent5"/>
                </a:solidFill>
                <a:ea typeface="DIN Condensed" panose="020B0606040000020204" pitchFamily="34" charset="77"/>
              </a:rPr>
              <a:t>2</a:t>
            </a:r>
          </a:p>
        </p:txBody>
      </p:sp>
      <p:sp>
        <p:nvSpPr>
          <p:cNvPr id="12" name="TextBox 12">
            <a:extLst>
              <a:ext uri="{FF2B5EF4-FFF2-40B4-BE49-F238E27FC236}">
                <a16:creationId xmlns:a16="http://schemas.microsoft.com/office/drawing/2014/main" id="{CF244F50-7E4A-2592-C1A4-057D132A0868}"/>
              </a:ext>
            </a:extLst>
          </p:cNvPr>
          <p:cNvSpPr txBox="1"/>
          <p:nvPr/>
        </p:nvSpPr>
        <p:spPr>
          <a:xfrm>
            <a:off x="224954" y="4582716"/>
            <a:ext cx="578794" cy="184538"/>
          </a:xfrm>
          <a:prstGeom prst="rect">
            <a:avLst/>
          </a:prstGeom>
        </p:spPr>
        <p:txBody>
          <a:bodyPr wrap="square" lIns="0" tIns="0" rIns="0" bIns="0" rtlCol="0" anchor="t">
            <a:spAutoFit/>
          </a:bodyPr>
          <a:lstStyle/>
          <a:p>
            <a:pPr algn="ctr">
              <a:lnSpc>
                <a:spcPts val="1610"/>
              </a:lnSpc>
              <a:spcBef>
                <a:spcPct val="0"/>
              </a:spcBef>
            </a:pPr>
            <a:r>
              <a:rPr lang="en-US" sz="900" b="1" dirty="0">
                <a:solidFill>
                  <a:srgbClr val="000000"/>
                </a:solidFill>
              </a:rPr>
              <a:t>MODULE</a:t>
            </a:r>
          </a:p>
        </p:txBody>
      </p:sp>
      <p:pic>
        <p:nvPicPr>
          <p:cNvPr id="15" name="Picture 14" descr="A map of the world&#10;&#10;Description automatically generated">
            <a:extLst>
              <a:ext uri="{FF2B5EF4-FFF2-40B4-BE49-F238E27FC236}">
                <a16:creationId xmlns:a16="http://schemas.microsoft.com/office/drawing/2014/main" id="{5A78ABA5-C9CA-5D90-4498-EF5FDC8DDDA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94570" y="3089564"/>
            <a:ext cx="4153517" cy="1747121"/>
          </a:xfrm>
          <a:prstGeom prst="rect">
            <a:avLst/>
          </a:prstGeom>
          <a:ln>
            <a:noFill/>
          </a:ln>
        </p:spPr>
      </p:pic>
      <p:pic>
        <p:nvPicPr>
          <p:cNvPr id="4" name="Picture 3">
            <a:extLst>
              <a:ext uri="{FF2B5EF4-FFF2-40B4-BE49-F238E27FC236}">
                <a16:creationId xmlns:a16="http://schemas.microsoft.com/office/drawing/2014/main" id="{B94D6B08-E795-8366-54FB-35198685D2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84836" y="2452836"/>
            <a:ext cx="1538179" cy="2229285"/>
          </a:xfrm>
          <a:prstGeom prst="rect">
            <a:avLst/>
          </a:prstGeom>
          <a:ln>
            <a:solidFill>
              <a:schemeClr val="accent4"/>
            </a:solidFill>
          </a:ln>
        </p:spPr>
      </p:pic>
    </p:spTree>
    <p:extLst>
      <p:ext uri="{BB962C8B-B14F-4D97-AF65-F5344CB8AC3E}">
        <p14:creationId xmlns:p14="http://schemas.microsoft.com/office/powerpoint/2010/main" val="1856331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blue and white background&#10;&#10;Description automatically generated">
            <a:extLst>
              <a:ext uri="{FF2B5EF4-FFF2-40B4-BE49-F238E27FC236}">
                <a16:creationId xmlns:a16="http://schemas.microsoft.com/office/drawing/2014/main" id="{4E9054BB-A0CC-8C77-E316-1B19D34362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5926" y="0"/>
            <a:ext cx="5938074" cy="5143500"/>
          </a:xfrm>
          <a:prstGeom prst="rect">
            <a:avLst/>
          </a:prstGeom>
        </p:spPr>
      </p:pic>
      <p:sp>
        <p:nvSpPr>
          <p:cNvPr id="2" name="Title 1">
            <a:extLst>
              <a:ext uri="{FF2B5EF4-FFF2-40B4-BE49-F238E27FC236}">
                <a16:creationId xmlns:a16="http://schemas.microsoft.com/office/drawing/2014/main" id="{39647162-C177-2685-3FD6-7B430F2F3DC7}"/>
              </a:ext>
            </a:extLst>
          </p:cNvPr>
          <p:cNvSpPr>
            <a:spLocks noGrp="1"/>
          </p:cNvSpPr>
          <p:nvPr>
            <p:ph type="title"/>
          </p:nvPr>
        </p:nvSpPr>
        <p:spPr/>
        <p:txBody>
          <a:bodyPr/>
          <a:lstStyle/>
          <a:p>
            <a:r>
              <a:rPr lang="en-US" sz="3200" b="1" dirty="0"/>
              <a:t>Beyond being ‘expected’ </a:t>
            </a:r>
            <a:br>
              <a:rPr lang="en-US" sz="3200" b="1" dirty="0"/>
            </a:br>
            <a:r>
              <a:rPr lang="en-US" sz="3200" b="1" dirty="0"/>
              <a:t>to integrate gender into our work...</a:t>
            </a:r>
            <a:endParaRPr lang="en-GB" dirty="0"/>
          </a:p>
        </p:txBody>
      </p:sp>
      <p:sp>
        <p:nvSpPr>
          <p:cNvPr id="3" name="Text Placeholder 2">
            <a:extLst>
              <a:ext uri="{FF2B5EF4-FFF2-40B4-BE49-F238E27FC236}">
                <a16:creationId xmlns:a16="http://schemas.microsoft.com/office/drawing/2014/main" id="{EDCFA92E-40D6-A24F-D738-8B67E24948CC}"/>
              </a:ext>
            </a:extLst>
          </p:cNvPr>
          <p:cNvSpPr>
            <a:spLocks noGrp="1"/>
          </p:cNvSpPr>
          <p:nvPr>
            <p:ph type="body" sz="quarter" idx="12"/>
          </p:nvPr>
        </p:nvSpPr>
        <p:spPr>
          <a:xfrm>
            <a:off x="3581997" y="300959"/>
            <a:ext cx="2957348" cy="852606"/>
          </a:xfrm>
        </p:spPr>
        <p:txBody>
          <a:bodyPr/>
          <a:lstStyle/>
          <a:p>
            <a:pPr>
              <a:lnSpc>
                <a:spcPts val="1700"/>
              </a:lnSpc>
            </a:pPr>
            <a:r>
              <a:rPr lang="en-US" sz="1200" b="1" dirty="0">
                <a:solidFill>
                  <a:schemeClr val="bg1"/>
                </a:solidFill>
              </a:rPr>
              <a:t>projects to reduce the harms of mercury and phase it out </a:t>
            </a:r>
            <a:r>
              <a:rPr lang="en-US" sz="1200" b="1" u="sng" dirty="0">
                <a:solidFill>
                  <a:schemeClr val="bg1"/>
                </a:solidFill>
              </a:rPr>
              <a:t>will be more effective</a:t>
            </a:r>
            <a:r>
              <a:rPr lang="en-US" sz="1200" b="1" dirty="0">
                <a:solidFill>
                  <a:schemeClr val="bg1"/>
                </a:solidFill>
              </a:rPr>
              <a:t> </a:t>
            </a:r>
          </a:p>
          <a:p>
            <a:pPr>
              <a:lnSpc>
                <a:spcPts val="1700"/>
              </a:lnSpc>
            </a:pPr>
            <a:r>
              <a:rPr lang="en-US" sz="1200" b="1" dirty="0">
                <a:solidFill>
                  <a:schemeClr val="bg1"/>
                </a:solidFill>
              </a:rPr>
              <a:t>if you take gender dynamics into account, because...</a:t>
            </a:r>
          </a:p>
        </p:txBody>
      </p:sp>
      <p:sp>
        <p:nvSpPr>
          <p:cNvPr id="6" name="Freeform 5">
            <a:extLst>
              <a:ext uri="{FF2B5EF4-FFF2-40B4-BE49-F238E27FC236}">
                <a16:creationId xmlns:a16="http://schemas.microsoft.com/office/drawing/2014/main" id="{5318CE11-CC63-96F7-8169-8005182BA031}"/>
              </a:ext>
            </a:extLst>
          </p:cNvPr>
          <p:cNvSpPr/>
          <p:nvPr/>
        </p:nvSpPr>
        <p:spPr>
          <a:xfrm>
            <a:off x="224954" y="4339754"/>
            <a:ext cx="578794" cy="57879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sv-SE" sz="450" dirty="0">
              <a:solidFill>
                <a:schemeClr val="accent2"/>
              </a:solidFill>
            </a:endParaRPr>
          </a:p>
        </p:txBody>
      </p:sp>
      <p:sp>
        <p:nvSpPr>
          <p:cNvPr id="7" name="TextBox 11">
            <a:extLst>
              <a:ext uri="{FF2B5EF4-FFF2-40B4-BE49-F238E27FC236}">
                <a16:creationId xmlns:a16="http://schemas.microsoft.com/office/drawing/2014/main" id="{00F7FFFA-DA4C-09D2-359A-A7E928B5CE96}"/>
              </a:ext>
            </a:extLst>
          </p:cNvPr>
          <p:cNvSpPr txBox="1"/>
          <p:nvPr/>
        </p:nvSpPr>
        <p:spPr>
          <a:xfrm>
            <a:off x="475287" y="4210052"/>
            <a:ext cx="240284" cy="799258"/>
          </a:xfrm>
          <a:prstGeom prst="rect">
            <a:avLst/>
          </a:prstGeom>
        </p:spPr>
        <p:txBody>
          <a:bodyPr lIns="0" tIns="0" rIns="0" bIns="0" rtlCol="0" anchor="t">
            <a:spAutoFit/>
          </a:bodyPr>
          <a:lstStyle/>
          <a:p>
            <a:pPr algn="ctr">
              <a:lnSpc>
                <a:spcPts val="6689"/>
              </a:lnSpc>
              <a:spcBef>
                <a:spcPct val="0"/>
              </a:spcBef>
            </a:pPr>
            <a:r>
              <a:rPr lang="en-US" sz="4777" b="1" dirty="0">
                <a:solidFill>
                  <a:schemeClr val="accent5"/>
                </a:solidFill>
                <a:ea typeface="DIN Condensed" panose="020B0606040000020204" pitchFamily="34" charset="77"/>
              </a:rPr>
              <a:t>2</a:t>
            </a:r>
          </a:p>
        </p:txBody>
      </p:sp>
      <p:sp>
        <p:nvSpPr>
          <p:cNvPr id="8" name="TextBox 12">
            <a:extLst>
              <a:ext uri="{FF2B5EF4-FFF2-40B4-BE49-F238E27FC236}">
                <a16:creationId xmlns:a16="http://schemas.microsoft.com/office/drawing/2014/main" id="{1A579C0F-1BD8-9908-5AE2-2A82943C9851}"/>
              </a:ext>
            </a:extLst>
          </p:cNvPr>
          <p:cNvSpPr txBox="1"/>
          <p:nvPr/>
        </p:nvSpPr>
        <p:spPr>
          <a:xfrm>
            <a:off x="224954" y="4582716"/>
            <a:ext cx="578794" cy="184538"/>
          </a:xfrm>
          <a:prstGeom prst="rect">
            <a:avLst/>
          </a:prstGeom>
        </p:spPr>
        <p:txBody>
          <a:bodyPr wrap="square" lIns="0" tIns="0" rIns="0" bIns="0" rtlCol="0" anchor="t">
            <a:spAutoFit/>
          </a:bodyPr>
          <a:lstStyle/>
          <a:p>
            <a:pPr algn="ctr">
              <a:lnSpc>
                <a:spcPts val="1610"/>
              </a:lnSpc>
              <a:spcBef>
                <a:spcPct val="0"/>
              </a:spcBef>
            </a:pPr>
            <a:r>
              <a:rPr lang="en-US" sz="900" b="1" dirty="0">
                <a:solidFill>
                  <a:srgbClr val="000000"/>
                </a:solidFill>
              </a:rPr>
              <a:t>MODULE</a:t>
            </a:r>
          </a:p>
        </p:txBody>
      </p:sp>
      <p:sp>
        <p:nvSpPr>
          <p:cNvPr id="20" name="Text Placeholder 2">
            <a:extLst>
              <a:ext uri="{FF2B5EF4-FFF2-40B4-BE49-F238E27FC236}">
                <a16:creationId xmlns:a16="http://schemas.microsoft.com/office/drawing/2014/main" id="{C3F9DA5F-17F3-315A-2A93-46B534AF0DF0}"/>
              </a:ext>
            </a:extLst>
          </p:cNvPr>
          <p:cNvSpPr txBox="1">
            <a:spLocks/>
          </p:cNvSpPr>
          <p:nvPr/>
        </p:nvSpPr>
        <p:spPr>
          <a:xfrm>
            <a:off x="7199370" y="474178"/>
            <a:ext cx="1789108" cy="852606"/>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4">
                  <a:extLst>
                    <a:ext uri="{96DAC541-7B7A-43D3-8B79-37D633B846F1}">
                      <asvg:svgBlip xmlns:asvg="http://schemas.microsoft.com/office/drawing/2016/SVG/main" r:embed="rId5"/>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700"/>
              </a:lnSpc>
            </a:pPr>
            <a:r>
              <a:rPr lang="en-US" sz="1200" b="1" dirty="0">
                <a:solidFill>
                  <a:schemeClr val="bg1"/>
                </a:solidFill>
              </a:rPr>
              <a:t>all aspects of mercury production, exposure, waste </a:t>
            </a:r>
            <a:r>
              <a:rPr lang="en-US" sz="1200" b="1" u="sng" dirty="0">
                <a:solidFill>
                  <a:schemeClr val="bg1"/>
                </a:solidFill>
              </a:rPr>
              <a:t>are</a:t>
            </a:r>
            <a:r>
              <a:rPr lang="en-US" sz="1200" b="1" dirty="0">
                <a:solidFill>
                  <a:schemeClr val="bg1"/>
                </a:solidFill>
              </a:rPr>
              <a:t> gender-differentiated</a:t>
            </a:r>
          </a:p>
        </p:txBody>
      </p:sp>
      <p:sp>
        <p:nvSpPr>
          <p:cNvPr id="21" name="Text Placeholder 2">
            <a:extLst>
              <a:ext uri="{FF2B5EF4-FFF2-40B4-BE49-F238E27FC236}">
                <a16:creationId xmlns:a16="http://schemas.microsoft.com/office/drawing/2014/main" id="{F92ECD78-805E-499D-8D81-E3245E2B7FC5}"/>
              </a:ext>
            </a:extLst>
          </p:cNvPr>
          <p:cNvSpPr txBox="1">
            <a:spLocks/>
          </p:cNvSpPr>
          <p:nvPr/>
        </p:nvSpPr>
        <p:spPr>
          <a:xfrm>
            <a:off x="5410730" y="2127024"/>
            <a:ext cx="2393649" cy="1070614"/>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4">
                  <a:extLst>
                    <a:ext uri="{96DAC541-7B7A-43D3-8B79-37D633B846F1}">
                      <asvg:svgBlip xmlns:asvg="http://schemas.microsoft.com/office/drawing/2016/SVG/main" r:embed="rId5"/>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700"/>
              </a:lnSpc>
            </a:pPr>
            <a:r>
              <a:rPr lang="en-US" sz="1200" b="1" dirty="0">
                <a:solidFill>
                  <a:schemeClr val="bg1"/>
                </a:solidFill>
              </a:rPr>
              <a:t>...as </a:t>
            </a:r>
            <a:r>
              <a:rPr lang="en-US" sz="1200" b="1" u="sng" dirty="0">
                <a:solidFill>
                  <a:schemeClr val="bg1"/>
                </a:solidFill>
              </a:rPr>
              <a:t>are</a:t>
            </a:r>
            <a:r>
              <a:rPr lang="en-US" sz="1200" b="1" dirty="0">
                <a:solidFill>
                  <a:schemeClr val="bg1"/>
                </a:solidFill>
              </a:rPr>
              <a:t> perceptions of risk, knowledge about mercury </a:t>
            </a:r>
          </a:p>
          <a:p>
            <a:pPr>
              <a:lnSpc>
                <a:spcPts val="1700"/>
              </a:lnSpc>
            </a:pPr>
            <a:r>
              <a:rPr lang="en-US" sz="1200" b="1" dirty="0">
                <a:solidFill>
                  <a:schemeClr val="bg1"/>
                </a:solidFill>
              </a:rPr>
              <a:t>and its risks, willingness to/</a:t>
            </a:r>
          </a:p>
          <a:p>
            <a:pPr>
              <a:lnSpc>
                <a:spcPts val="1700"/>
              </a:lnSpc>
            </a:pPr>
            <a:r>
              <a:rPr lang="en-US" sz="1200" b="1" dirty="0">
                <a:solidFill>
                  <a:schemeClr val="bg1"/>
                </a:solidFill>
              </a:rPr>
              <a:t>opportunities to change </a:t>
            </a:r>
          </a:p>
          <a:p>
            <a:pPr>
              <a:lnSpc>
                <a:spcPts val="1700"/>
              </a:lnSpc>
            </a:pPr>
            <a:r>
              <a:rPr lang="en-US" sz="1200" b="1" dirty="0">
                <a:solidFill>
                  <a:schemeClr val="bg1"/>
                </a:solidFill>
              </a:rPr>
              <a:t>mercury practices</a:t>
            </a:r>
          </a:p>
        </p:txBody>
      </p:sp>
      <p:sp>
        <p:nvSpPr>
          <p:cNvPr id="22" name="Text Placeholder 2">
            <a:extLst>
              <a:ext uri="{FF2B5EF4-FFF2-40B4-BE49-F238E27FC236}">
                <a16:creationId xmlns:a16="http://schemas.microsoft.com/office/drawing/2014/main" id="{3B426FC2-15D1-5773-AA73-7593D1348DEE}"/>
              </a:ext>
            </a:extLst>
          </p:cNvPr>
          <p:cNvSpPr txBox="1">
            <a:spLocks/>
          </p:cNvSpPr>
          <p:nvPr/>
        </p:nvSpPr>
        <p:spPr>
          <a:xfrm>
            <a:off x="7019747" y="3944416"/>
            <a:ext cx="1868430" cy="1070614"/>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4">
                  <a:extLst>
                    <a:ext uri="{96DAC541-7B7A-43D3-8B79-37D633B846F1}">
                      <asvg:svgBlip xmlns:asvg="http://schemas.microsoft.com/office/drawing/2016/SVG/main" r:embed="rId5"/>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700"/>
              </a:lnSpc>
            </a:pPr>
            <a:r>
              <a:rPr lang="en-US" sz="1200" b="1" dirty="0">
                <a:solidFill>
                  <a:schemeClr val="bg1"/>
                </a:solidFill>
              </a:rPr>
              <a:t>and if you take these dynamics into account, your work will be smarter</a:t>
            </a:r>
          </a:p>
          <a:p>
            <a:pPr>
              <a:lnSpc>
                <a:spcPts val="1700"/>
              </a:lnSpc>
            </a:pPr>
            <a:endParaRPr lang="en-US" sz="1200" b="1" dirty="0">
              <a:solidFill>
                <a:schemeClr val="bg1"/>
              </a:solidFill>
            </a:endParaRPr>
          </a:p>
          <a:p>
            <a:pPr>
              <a:lnSpc>
                <a:spcPts val="1700"/>
              </a:lnSpc>
            </a:pPr>
            <a:endParaRPr lang="en-GB" sz="1200" b="1" dirty="0">
              <a:solidFill>
                <a:schemeClr val="bg1"/>
              </a:solidFill>
            </a:endParaRPr>
          </a:p>
        </p:txBody>
      </p:sp>
      <p:pic>
        <p:nvPicPr>
          <p:cNvPr id="5" name="Graphic 4">
            <a:extLst>
              <a:ext uri="{FF2B5EF4-FFF2-40B4-BE49-F238E27FC236}">
                <a16:creationId xmlns:a16="http://schemas.microsoft.com/office/drawing/2014/main" id="{63856B4A-22A2-891F-2FA1-55F61AC412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29858" y="2933768"/>
            <a:ext cx="2021926" cy="1825101"/>
          </a:xfrm>
          <a:prstGeom prst="rect">
            <a:avLst/>
          </a:prstGeom>
        </p:spPr>
      </p:pic>
    </p:spTree>
    <p:extLst>
      <p:ext uri="{BB962C8B-B14F-4D97-AF65-F5344CB8AC3E}">
        <p14:creationId xmlns:p14="http://schemas.microsoft.com/office/powerpoint/2010/main" val="682399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B86BE-F7E9-86BB-E3CC-CCFE70DA360F}"/>
              </a:ext>
            </a:extLst>
          </p:cNvPr>
          <p:cNvSpPr>
            <a:spLocks noGrp="1"/>
          </p:cNvSpPr>
          <p:nvPr>
            <p:ph type="title"/>
          </p:nvPr>
        </p:nvSpPr>
        <p:spPr>
          <a:xfrm>
            <a:off x="522035" y="588711"/>
            <a:ext cx="7751107" cy="443198"/>
          </a:xfrm>
        </p:spPr>
        <p:txBody>
          <a:bodyPr/>
          <a:lstStyle/>
          <a:p>
            <a:r>
              <a:rPr lang="en-US" b="1" dirty="0">
                <a:solidFill>
                  <a:schemeClr val="accent1"/>
                </a:solidFill>
              </a:rPr>
              <a:t>Gender mainstreaming is a win-win</a:t>
            </a:r>
            <a:br>
              <a:rPr lang="en-US" b="1" dirty="0">
                <a:solidFill>
                  <a:schemeClr val="accent1"/>
                </a:solidFill>
              </a:rPr>
            </a:br>
            <a:br>
              <a:rPr lang="en-US" b="1" dirty="0">
                <a:solidFill>
                  <a:schemeClr val="accent1"/>
                </a:solidFill>
              </a:rPr>
            </a:br>
            <a:br>
              <a:rPr lang="en-US" sz="3200" b="1" dirty="0">
                <a:solidFill>
                  <a:schemeClr val="accent1"/>
                </a:solidFill>
              </a:rPr>
            </a:br>
            <a:endParaRPr lang="en-GB" dirty="0">
              <a:solidFill>
                <a:schemeClr val="accent1"/>
              </a:solidFill>
            </a:endParaRPr>
          </a:p>
        </p:txBody>
      </p:sp>
      <p:sp>
        <p:nvSpPr>
          <p:cNvPr id="21" name="Text Placeholder 2">
            <a:extLst>
              <a:ext uri="{FF2B5EF4-FFF2-40B4-BE49-F238E27FC236}">
                <a16:creationId xmlns:a16="http://schemas.microsoft.com/office/drawing/2014/main" id="{15FAA8EC-45F3-ADEE-BC3E-4C82425EAEDB}"/>
              </a:ext>
            </a:extLst>
          </p:cNvPr>
          <p:cNvSpPr>
            <a:spLocks noGrp="1"/>
          </p:cNvSpPr>
          <p:nvPr>
            <p:ph type="body" sz="quarter" idx="12"/>
          </p:nvPr>
        </p:nvSpPr>
        <p:spPr>
          <a:xfrm>
            <a:off x="522035" y="1304052"/>
            <a:ext cx="5824336" cy="1795363"/>
          </a:xfrm>
        </p:spPr>
        <p:txBody>
          <a:bodyPr/>
          <a:lstStyle/>
          <a:p>
            <a:pPr>
              <a:lnSpc>
                <a:spcPts val="2822"/>
              </a:lnSpc>
            </a:pPr>
            <a:r>
              <a:rPr lang="en-US" sz="2350" b="1" dirty="0">
                <a:solidFill>
                  <a:schemeClr val="accent1"/>
                </a:solidFill>
              </a:rPr>
              <a:t>Gender mainstreaming means that your work will contribute to global – and local – human rights advances as well as enabling you to more effectively meet your project goals</a:t>
            </a:r>
            <a:endParaRPr lang="en-GB" sz="2350" b="1" dirty="0"/>
          </a:p>
        </p:txBody>
      </p:sp>
      <p:sp>
        <p:nvSpPr>
          <p:cNvPr id="9" name="Freeform 8">
            <a:extLst>
              <a:ext uri="{FF2B5EF4-FFF2-40B4-BE49-F238E27FC236}">
                <a16:creationId xmlns:a16="http://schemas.microsoft.com/office/drawing/2014/main" id="{D99D2F75-DD99-2B27-852E-DC3F446A24A7}"/>
              </a:ext>
            </a:extLst>
          </p:cNvPr>
          <p:cNvSpPr/>
          <p:nvPr/>
        </p:nvSpPr>
        <p:spPr>
          <a:xfrm>
            <a:off x="224954" y="4339754"/>
            <a:ext cx="578794" cy="57879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sv-SE" sz="450" dirty="0">
              <a:solidFill>
                <a:schemeClr val="accent2"/>
              </a:solidFill>
            </a:endParaRPr>
          </a:p>
        </p:txBody>
      </p:sp>
      <p:sp>
        <p:nvSpPr>
          <p:cNvPr id="10" name="TextBox 11">
            <a:extLst>
              <a:ext uri="{FF2B5EF4-FFF2-40B4-BE49-F238E27FC236}">
                <a16:creationId xmlns:a16="http://schemas.microsoft.com/office/drawing/2014/main" id="{4D26FDC1-8DFB-BD9E-8F73-AE7D7E40EF21}"/>
              </a:ext>
            </a:extLst>
          </p:cNvPr>
          <p:cNvSpPr txBox="1"/>
          <p:nvPr/>
        </p:nvSpPr>
        <p:spPr>
          <a:xfrm>
            <a:off x="475287" y="4210052"/>
            <a:ext cx="240284" cy="799258"/>
          </a:xfrm>
          <a:prstGeom prst="rect">
            <a:avLst/>
          </a:prstGeom>
        </p:spPr>
        <p:txBody>
          <a:bodyPr lIns="0" tIns="0" rIns="0" bIns="0" rtlCol="0" anchor="t">
            <a:spAutoFit/>
          </a:bodyPr>
          <a:lstStyle/>
          <a:p>
            <a:pPr algn="ctr">
              <a:lnSpc>
                <a:spcPts val="6689"/>
              </a:lnSpc>
              <a:spcBef>
                <a:spcPct val="0"/>
              </a:spcBef>
            </a:pPr>
            <a:r>
              <a:rPr lang="en-US" sz="4777" b="1" dirty="0">
                <a:solidFill>
                  <a:schemeClr val="accent5"/>
                </a:solidFill>
                <a:ea typeface="DIN Condensed" panose="020B0606040000020204" pitchFamily="34" charset="77"/>
              </a:rPr>
              <a:t>2</a:t>
            </a:r>
          </a:p>
        </p:txBody>
      </p:sp>
      <p:sp>
        <p:nvSpPr>
          <p:cNvPr id="11" name="TextBox 12">
            <a:extLst>
              <a:ext uri="{FF2B5EF4-FFF2-40B4-BE49-F238E27FC236}">
                <a16:creationId xmlns:a16="http://schemas.microsoft.com/office/drawing/2014/main" id="{8FE16906-80DB-973B-C1BB-08E18B2A07F5}"/>
              </a:ext>
            </a:extLst>
          </p:cNvPr>
          <p:cNvSpPr txBox="1"/>
          <p:nvPr/>
        </p:nvSpPr>
        <p:spPr>
          <a:xfrm>
            <a:off x="224954" y="4582716"/>
            <a:ext cx="578794" cy="184538"/>
          </a:xfrm>
          <a:prstGeom prst="rect">
            <a:avLst/>
          </a:prstGeom>
        </p:spPr>
        <p:txBody>
          <a:bodyPr wrap="square" lIns="0" tIns="0" rIns="0" bIns="0" rtlCol="0" anchor="t">
            <a:spAutoFit/>
          </a:bodyPr>
          <a:lstStyle/>
          <a:p>
            <a:pPr algn="ctr">
              <a:lnSpc>
                <a:spcPts val="1610"/>
              </a:lnSpc>
              <a:spcBef>
                <a:spcPct val="0"/>
              </a:spcBef>
            </a:pPr>
            <a:r>
              <a:rPr lang="en-US" sz="900" b="1" dirty="0">
                <a:solidFill>
                  <a:srgbClr val="000000"/>
                </a:solidFill>
              </a:rPr>
              <a:t>MODULE</a:t>
            </a:r>
          </a:p>
        </p:txBody>
      </p:sp>
    </p:spTree>
    <p:extLst>
      <p:ext uri="{BB962C8B-B14F-4D97-AF65-F5344CB8AC3E}">
        <p14:creationId xmlns:p14="http://schemas.microsoft.com/office/powerpoint/2010/main" val="2378397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3350-AE9E-9E98-551C-952BF987B5CD}"/>
              </a:ext>
            </a:extLst>
          </p:cNvPr>
          <p:cNvSpPr>
            <a:spLocks noGrp="1"/>
          </p:cNvSpPr>
          <p:nvPr>
            <p:ph type="title"/>
          </p:nvPr>
        </p:nvSpPr>
        <p:spPr>
          <a:xfrm>
            <a:off x="522035" y="588711"/>
            <a:ext cx="2801268" cy="443198"/>
          </a:xfrm>
        </p:spPr>
        <p:txBody>
          <a:bodyPr/>
          <a:lstStyle/>
          <a:p>
            <a:r>
              <a:rPr lang="en-US" dirty="0"/>
              <a:t>A closer look at gender-differentiated mercury exposure</a:t>
            </a:r>
            <a:endParaRPr lang="en-GB" dirty="0"/>
          </a:p>
        </p:txBody>
      </p:sp>
      <p:sp>
        <p:nvSpPr>
          <p:cNvPr id="3" name="Text Placeholder 2">
            <a:extLst>
              <a:ext uri="{FF2B5EF4-FFF2-40B4-BE49-F238E27FC236}">
                <a16:creationId xmlns:a16="http://schemas.microsoft.com/office/drawing/2014/main" id="{E24F983E-31DB-D7B7-19C0-E824359E2704}"/>
              </a:ext>
            </a:extLst>
          </p:cNvPr>
          <p:cNvSpPr>
            <a:spLocks noGrp="1"/>
          </p:cNvSpPr>
          <p:nvPr>
            <p:ph type="body" sz="quarter" idx="12"/>
          </p:nvPr>
        </p:nvSpPr>
        <p:spPr>
          <a:xfrm>
            <a:off x="3741281" y="588711"/>
            <a:ext cx="4813996" cy="4363117"/>
          </a:xfrm>
        </p:spPr>
        <p:txBody>
          <a:bodyPr/>
          <a:lstStyle/>
          <a:p>
            <a:pPr marL="0" indent="0">
              <a:lnSpc>
                <a:spcPts val="1800"/>
              </a:lnSpc>
              <a:buNone/>
            </a:pPr>
            <a:r>
              <a:rPr lang="en-US" sz="1200" dirty="0"/>
              <a:t>Everyone is exposed to mercury to some extent, but one of the greatest concerns focuses on </a:t>
            </a:r>
            <a:r>
              <a:rPr lang="en-US" sz="1200" b="1" dirty="0">
                <a:solidFill>
                  <a:schemeClr val="accent1"/>
                </a:solidFill>
                <a:hlinkClick r:id="rId3">
                  <a:extLst>
                    <a:ext uri="{A12FA001-AC4F-418D-AE19-62706E023703}">
                      <ahyp:hlinkClr xmlns:ahyp="http://schemas.microsoft.com/office/drawing/2018/hyperlinkcolor" val="tx"/>
                    </a:ext>
                  </a:extLst>
                </a:hlinkClick>
              </a:rPr>
              <a:t>women</a:t>
            </a:r>
            <a:r>
              <a:rPr lang="en-US" sz="1200" b="1" dirty="0">
                <a:solidFill>
                  <a:schemeClr val="accent1"/>
                </a:solidFill>
              </a:rPr>
              <a:t> of child-bearing age: </a:t>
            </a:r>
          </a:p>
          <a:p>
            <a:pPr>
              <a:lnSpc>
                <a:spcPts val="900"/>
              </a:lnSpc>
            </a:pPr>
            <a:endParaRPr lang="en-US" sz="1200" dirty="0"/>
          </a:p>
          <a:p>
            <a:pPr marL="0" indent="0">
              <a:lnSpc>
                <a:spcPts val="1800"/>
              </a:lnSpc>
              <a:buNone/>
            </a:pPr>
            <a:r>
              <a:rPr lang="en-US" sz="1200" b="1" dirty="0">
                <a:solidFill>
                  <a:schemeClr val="accent4"/>
                </a:solidFill>
              </a:rPr>
              <a:t>Exposure of women to mercury results in a higher incidence of hormonal disorders, reduced fertility and impact on fetal and infant health.</a:t>
            </a:r>
          </a:p>
          <a:p>
            <a:pPr>
              <a:lnSpc>
                <a:spcPts val="900"/>
              </a:lnSpc>
            </a:pPr>
            <a:endParaRPr lang="en-US" sz="1200" dirty="0"/>
          </a:p>
          <a:p>
            <a:pPr lvl="1">
              <a:lnSpc>
                <a:spcPts val="1800"/>
              </a:lnSpc>
            </a:pPr>
            <a:r>
              <a:rPr lang="en-US" sz="1200" dirty="0"/>
              <a:t>Exposure of women of child-bearing age is of special concern because of its impact on future generations. Mercury in maternal blood is directly transferred to a developing fetus through the placenta, and usually cord blood levels are slightly higher than those in the mother’s blood system.</a:t>
            </a:r>
          </a:p>
          <a:p>
            <a:pPr>
              <a:lnSpc>
                <a:spcPts val="900"/>
              </a:lnSpc>
            </a:pPr>
            <a:endParaRPr lang="en-US" sz="1200" dirty="0"/>
          </a:p>
          <a:p>
            <a:pPr lvl="1">
              <a:lnSpc>
                <a:spcPts val="1800"/>
              </a:lnSpc>
            </a:pPr>
            <a:r>
              <a:rPr lang="en-US" sz="1200" dirty="0"/>
              <a:t>The Minamata Convention pays specific attention to these effects on women and incorporates the need to establish strategies to prevent the exposure of vulnerable populations to mercury found in: artisanal and small-scale gold mining (ASGM), seafood consumption, dental amalgam, skin whiteners, and emissions from coal-fired power plants and other industries</a:t>
            </a:r>
          </a:p>
          <a:p>
            <a:pPr lvl="1">
              <a:lnSpc>
                <a:spcPts val="1800"/>
              </a:lnSpc>
            </a:pPr>
            <a:endParaRPr lang="en-GB" sz="1200" dirty="0"/>
          </a:p>
        </p:txBody>
      </p:sp>
      <p:pic>
        <p:nvPicPr>
          <p:cNvPr id="15" name="Picture 14" descr="A baby in the womb&#10;&#10;AI-generated content may be incorrect.">
            <a:extLst>
              <a:ext uri="{FF2B5EF4-FFF2-40B4-BE49-F238E27FC236}">
                <a16:creationId xmlns:a16="http://schemas.microsoft.com/office/drawing/2014/main" id="{E2993053-2CC3-2EB2-D9CA-40011604402C}"/>
              </a:ext>
            </a:extLst>
          </p:cNvPr>
          <p:cNvPicPr>
            <a:picLocks noChangeAspect="1"/>
          </p:cNvPicPr>
          <p:nvPr/>
        </p:nvPicPr>
        <p:blipFill>
          <a:blip r:embed="rId4"/>
          <a:stretch>
            <a:fillRect/>
          </a:stretch>
        </p:blipFill>
        <p:spPr>
          <a:xfrm>
            <a:off x="773848" y="2943429"/>
            <a:ext cx="1803400" cy="1917700"/>
          </a:xfrm>
          <a:prstGeom prst="rect">
            <a:avLst/>
          </a:prstGeom>
        </p:spPr>
      </p:pic>
    </p:spTree>
    <p:extLst>
      <p:ext uri="{BB962C8B-B14F-4D97-AF65-F5344CB8AC3E}">
        <p14:creationId xmlns:p14="http://schemas.microsoft.com/office/powerpoint/2010/main" val="1795600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D259-D193-07EC-8E5B-A9424B421519}"/>
              </a:ext>
            </a:extLst>
          </p:cNvPr>
          <p:cNvSpPr>
            <a:spLocks noGrp="1"/>
          </p:cNvSpPr>
          <p:nvPr>
            <p:ph type="title"/>
          </p:nvPr>
        </p:nvSpPr>
        <p:spPr>
          <a:xfrm>
            <a:off x="522035" y="588711"/>
            <a:ext cx="2514599" cy="2215991"/>
          </a:xfrm>
        </p:spPr>
        <p:txBody>
          <a:bodyPr/>
          <a:lstStyle/>
          <a:p>
            <a:r>
              <a:rPr lang="en-US" b="1" dirty="0">
                <a:solidFill>
                  <a:schemeClr val="tx1"/>
                </a:solidFill>
              </a:rPr>
              <a:t>Welcome to the gender </a:t>
            </a:r>
            <a:br>
              <a:rPr lang="en-US" b="1" dirty="0">
                <a:solidFill>
                  <a:schemeClr val="tx1"/>
                </a:solidFill>
              </a:rPr>
            </a:br>
            <a:r>
              <a:rPr lang="en-US" b="1" dirty="0">
                <a:solidFill>
                  <a:schemeClr val="tx1"/>
                </a:solidFill>
              </a:rPr>
              <a:t>&amp; mercury training session</a:t>
            </a:r>
            <a:endParaRPr lang="en-GB" dirty="0">
              <a:solidFill>
                <a:schemeClr val="tx1"/>
              </a:solidFill>
            </a:endParaRPr>
          </a:p>
        </p:txBody>
      </p:sp>
      <p:sp>
        <p:nvSpPr>
          <p:cNvPr id="3" name="Text Placeholder 2">
            <a:extLst>
              <a:ext uri="{FF2B5EF4-FFF2-40B4-BE49-F238E27FC236}">
                <a16:creationId xmlns:a16="http://schemas.microsoft.com/office/drawing/2014/main" id="{2EA3692B-EF84-BEA5-A0CA-DBF153E357A1}"/>
              </a:ext>
            </a:extLst>
          </p:cNvPr>
          <p:cNvSpPr>
            <a:spLocks noGrp="1"/>
          </p:cNvSpPr>
          <p:nvPr>
            <p:ph type="body" sz="quarter" idx="12"/>
          </p:nvPr>
        </p:nvSpPr>
        <p:spPr>
          <a:xfrm>
            <a:off x="3741281" y="588711"/>
            <a:ext cx="4888370" cy="3673506"/>
          </a:xfrm>
        </p:spPr>
        <p:txBody>
          <a:bodyPr/>
          <a:lstStyle/>
          <a:p>
            <a:pPr marL="0" indent="0">
              <a:lnSpc>
                <a:spcPts val="1800"/>
              </a:lnSpc>
              <a:buNone/>
            </a:pPr>
            <a:r>
              <a:rPr lang="en-US" sz="1300" b="1" dirty="0"/>
              <a:t>Together, we will explore:</a:t>
            </a:r>
          </a:p>
          <a:p>
            <a:pPr>
              <a:lnSpc>
                <a:spcPts val="900"/>
              </a:lnSpc>
            </a:pPr>
            <a:endParaRPr lang="en-US" sz="13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t>some of the core concepts of gender equality and mainstreaming</a:t>
            </a:r>
          </a:p>
          <a:p>
            <a:pPr>
              <a:lnSpc>
                <a:spcPts val="900"/>
              </a:lnSpc>
            </a:pPr>
            <a:endParaRPr lang="en-US" sz="13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t>some of the relationships between gender and mercury exposure, production and disposal</a:t>
            </a:r>
          </a:p>
          <a:p>
            <a:pPr>
              <a:lnSpc>
                <a:spcPts val="900"/>
              </a:lnSpc>
            </a:pPr>
            <a:endParaRPr lang="en-US" sz="13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t>how gender mainstreaming and gender inclusion can amplify your work to protect human health and the environment from anthropogenic emissions and releases of mercury and mercury compounds*</a:t>
            </a:r>
          </a:p>
          <a:p>
            <a:pPr>
              <a:lnSpc>
                <a:spcPts val="900"/>
              </a:lnSpc>
            </a:pPr>
            <a:endParaRPr lang="en-US" sz="13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t>how to put gender mainstreaming into practice in projects under the purview of the Convention</a:t>
            </a:r>
          </a:p>
          <a:p>
            <a:pPr marL="0" indent="0">
              <a:lnSpc>
                <a:spcPts val="1800"/>
              </a:lnSpc>
              <a:buNone/>
            </a:pPr>
            <a:endParaRPr lang="en-US" sz="1300" dirty="0"/>
          </a:p>
          <a:p>
            <a:pPr marL="0" indent="0">
              <a:lnSpc>
                <a:spcPts val="1800"/>
              </a:lnSpc>
              <a:buNone/>
            </a:pPr>
            <a:r>
              <a:rPr lang="en-US" sz="1300" i="1" dirty="0"/>
              <a:t>* this is the primary objective of the Minamata Convention</a:t>
            </a:r>
          </a:p>
          <a:p>
            <a:pPr>
              <a:lnSpc>
                <a:spcPts val="1800"/>
              </a:lnSpc>
            </a:pPr>
            <a:endParaRPr lang="en-GB" sz="1300" dirty="0"/>
          </a:p>
        </p:txBody>
      </p:sp>
    </p:spTree>
    <p:extLst>
      <p:ext uri="{BB962C8B-B14F-4D97-AF65-F5344CB8AC3E}">
        <p14:creationId xmlns:p14="http://schemas.microsoft.com/office/powerpoint/2010/main" val="729165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DE1C-536F-F4E5-4B8C-6C674E826FDB}"/>
              </a:ext>
            </a:extLst>
          </p:cNvPr>
          <p:cNvSpPr>
            <a:spLocks noGrp="1"/>
          </p:cNvSpPr>
          <p:nvPr>
            <p:ph type="title"/>
          </p:nvPr>
        </p:nvSpPr>
        <p:spPr>
          <a:xfrm>
            <a:off x="522035" y="588711"/>
            <a:ext cx="5033939" cy="443198"/>
          </a:xfrm>
        </p:spPr>
        <p:txBody>
          <a:bodyPr/>
          <a:lstStyle/>
          <a:p>
            <a:r>
              <a:rPr lang="en-US" b="1" dirty="0"/>
              <a:t>Note to presenters</a:t>
            </a:r>
            <a:endParaRPr lang="en-GB" dirty="0"/>
          </a:p>
        </p:txBody>
      </p:sp>
      <p:sp>
        <p:nvSpPr>
          <p:cNvPr id="3" name="Text Placeholder 2">
            <a:extLst>
              <a:ext uri="{FF2B5EF4-FFF2-40B4-BE49-F238E27FC236}">
                <a16:creationId xmlns:a16="http://schemas.microsoft.com/office/drawing/2014/main" id="{5203556E-AB12-EB8E-44DF-FF5662E01CB9}"/>
              </a:ext>
            </a:extLst>
          </p:cNvPr>
          <p:cNvSpPr>
            <a:spLocks noGrp="1"/>
          </p:cNvSpPr>
          <p:nvPr>
            <p:ph type="body" sz="quarter" idx="12"/>
          </p:nvPr>
        </p:nvSpPr>
        <p:spPr>
          <a:xfrm>
            <a:off x="522035" y="1282148"/>
            <a:ext cx="4258687" cy="1101117"/>
          </a:xfrm>
        </p:spPr>
        <p:txBody>
          <a:bodyPr/>
          <a:lstStyle/>
          <a:p>
            <a:r>
              <a:rPr lang="en-US" dirty="0"/>
              <a:t>Show this film, “making gender inequality and mercury history”</a:t>
            </a:r>
          </a:p>
          <a:p>
            <a:pPr marL="0" indent="0">
              <a:buNone/>
            </a:pPr>
            <a:r>
              <a:rPr lang="en-US" dirty="0">
                <a:solidFill>
                  <a:schemeClr val="accent4"/>
                </a:solidFill>
                <a:hlinkClick r:id="rId3">
                  <a:extLst>
                    <a:ext uri="{A12FA001-AC4F-418D-AE19-62706E023703}">
                      <ahyp:hlinkClr xmlns:ahyp="http://schemas.microsoft.com/office/drawing/2018/hyperlinkcolor" val="tx"/>
                    </a:ext>
                  </a:extLst>
                </a:hlinkClick>
              </a:rPr>
              <a:t>https://m.youtube.com/watch?v=CiM0dmGr1Gs</a:t>
            </a:r>
            <a:endParaRPr lang="en-US" dirty="0">
              <a:solidFill>
                <a:schemeClr val="accent4"/>
              </a:solidFill>
            </a:endParaRPr>
          </a:p>
          <a:p>
            <a:endParaRPr lang="en-GB" dirty="0"/>
          </a:p>
        </p:txBody>
      </p:sp>
      <p:pic>
        <p:nvPicPr>
          <p:cNvPr id="6" name="Picture 5" descr="A person washing a metal pan&#10;&#10;Description automatically generated">
            <a:hlinkClick r:id="rId3"/>
            <a:extLst>
              <a:ext uri="{FF2B5EF4-FFF2-40B4-BE49-F238E27FC236}">
                <a16:creationId xmlns:a16="http://schemas.microsoft.com/office/drawing/2014/main" id="{CBEDA00F-6BB7-81EA-0EC9-27C51AC749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5920" y="1750384"/>
            <a:ext cx="5312160" cy="3027171"/>
          </a:xfrm>
          <a:prstGeom prst="rect">
            <a:avLst/>
          </a:prstGeom>
        </p:spPr>
      </p:pic>
      <p:sp>
        <p:nvSpPr>
          <p:cNvPr id="7" name="Triangle 6">
            <a:extLst>
              <a:ext uri="{FF2B5EF4-FFF2-40B4-BE49-F238E27FC236}">
                <a16:creationId xmlns:a16="http://schemas.microsoft.com/office/drawing/2014/main" id="{F5A71027-433C-6A15-BB8E-747E08F9E110}"/>
              </a:ext>
            </a:extLst>
          </p:cNvPr>
          <p:cNvSpPr/>
          <p:nvPr/>
        </p:nvSpPr>
        <p:spPr>
          <a:xfrm rot="5400000">
            <a:off x="4289938" y="3029902"/>
            <a:ext cx="564124" cy="46813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1644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59ED1C-E1C8-B3F4-BFE1-76ACF8E70EB1}"/>
              </a:ext>
            </a:extLst>
          </p:cNvPr>
          <p:cNvSpPr>
            <a:spLocks noGrp="1"/>
          </p:cNvSpPr>
          <p:nvPr>
            <p:ph type="body" sz="quarter" idx="14"/>
          </p:nvPr>
        </p:nvSpPr>
        <p:spPr/>
        <p:txBody>
          <a:bodyPr/>
          <a:lstStyle/>
          <a:p>
            <a:r>
              <a:rPr lang="en-GB" dirty="0">
                <a:solidFill>
                  <a:schemeClr val="accent5"/>
                </a:solidFill>
              </a:rPr>
              <a:t>3</a:t>
            </a:r>
          </a:p>
        </p:txBody>
      </p:sp>
      <p:sp>
        <p:nvSpPr>
          <p:cNvPr id="3" name="Text Placeholder 2">
            <a:extLst>
              <a:ext uri="{FF2B5EF4-FFF2-40B4-BE49-F238E27FC236}">
                <a16:creationId xmlns:a16="http://schemas.microsoft.com/office/drawing/2014/main" id="{4D9FF8D0-ECAD-8B8F-5B4F-CFB828915174}"/>
              </a:ext>
            </a:extLst>
          </p:cNvPr>
          <p:cNvSpPr>
            <a:spLocks noGrp="1"/>
          </p:cNvSpPr>
          <p:nvPr>
            <p:ph type="body" sz="quarter" idx="10"/>
          </p:nvPr>
        </p:nvSpPr>
        <p:spPr/>
        <p:txBody>
          <a:bodyPr/>
          <a:lstStyle/>
          <a:p>
            <a:r>
              <a:rPr lang="en-GB" dirty="0"/>
              <a:t>MODULE</a:t>
            </a:r>
          </a:p>
        </p:txBody>
      </p:sp>
      <p:sp>
        <p:nvSpPr>
          <p:cNvPr id="4" name="Text Placeholder 3">
            <a:extLst>
              <a:ext uri="{FF2B5EF4-FFF2-40B4-BE49-F238E27FC236}">
                <a16:creationId xmlns:a16="http://schemas.microsoft.com/office/drawing/2014/main" id="{9E1A9E20-52B0-D922-89FD-FD0EE684CCFA}"/>
              </a:ext>
            </a:extLst>
          </p:cNvPr>
          <p:cNvSpPr>
            <a:spLocks noGrp="1"/>
          </p:cNvSpPr>
          <p:nvPr>
            <p:ph type="body" sz="quarter" idx="16"/>
          </p:nvPr>
        </p:nvSpPr>
        <p:spPr>
          <a:xfrm>
            <a:off x="3720617" y="2626474"/>
            <a:ext cx="3103404" cy="718145"/>
          </a:xfrm>
        </p:spPr>
        <p:txBody>
          <a:bodyPr/>
          <a:lstStyle/>
          <a:p>
            <a:r>
              <a:rPr lang="en-US" b="1" dirty="0">
                <a:effectLst/>
                <a:ea typeface="Times New Roman" panose="02020603050405020304" pitchFamily="18" charset="0"/>
              </a:rPr>
              <a:t>Gender and Mercury</a:t>
            </a:r>
          </a:p>
          <a:p>
            <a:endParaRPr lang="en-GB" dirty="0"/>
          </a:p>
        </p:txBody>
      </p:sp>
    </p:spTree>
    <p:extLst>
      <p:ext uri="{BB962C8B-B14F-4D97-AF65-F5344CB8AC3E}">
        <p14:creationId xmlns:p14="http://schemas.microsoft.com/office/powerpoint/2010/main" val="2679820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293F-5AA4-4A17-D814-683BFB44B625}"/>
              </a:ext>
            </a:extLst>
          </p:cNvPr>
          <p:cNvSpPr>
            <a:spLocks noGrp="1"/>
          </p:cNvSpPr>
          <p:nvPr>
            <p:ph type="title"/>
          </p:nvPr>
        </p:nvSpPr>
        <p:spPr/>
        <p:txBody>
          <a:bodyPr/>
          <a:lstStyle/>
          <a:p>
            <a:r>
              <a:rPr lang="en-US" dirty="0"/>
              <a:t>Gender and Mercury</a:t>
            </a:r>
            <a:endParaRPr lang="en-GB" dirty="0"/>
          </a:p>
        </p:txBody>
      </p:sp>
      <p:sp>
        <p:nvSpPr>
          <p:cNvPr id="8" name="Text Placeholder 7">
            <a:extLst>
              <a:ext uri="{FF2B5EF4-FFF2-40B4-BE49-F238E27FC236}">
                <a16:creationId xmlns:a16="http://schemas.microsoft.com/office/drawing/2014/main" id="{585C6B79-2F6F-51DF-EC02-A797AEBC8C0A}"/>
              </a:ext>
            </a:extLst>
          </p:cNvPr>
          <p:cNvSpPr>
            <a:spLocks noGrp="1"/>
          </p:cNvSpPr>
          <p:nvPr>
            <p:ph type="body" sz="quarter" idx="12"/>
          </p:nvPr>
        </p:nvSpPr>
        <p:spPr>
          <a:xfrm>
            <a:off x="3741281" y="588711"/>
            <a:ext cx="4880684" cy="3673506"/>
          </a:xfrm>
        </p:spPr>
        <p:txBody>
          <a:bodyPr/>
          <a:lstStyle/>
          <a:p>
            <a:pPr marL="0" indent="0">
              <a:lnSpc>
                <a:spcPts val="1800"/>
              </a:lnSpc>
              <a:buNone/>
            </a:pPr>
            <a:r>
              <a:rPr lang="en-US" sz="1300" dirty="0"/>
              <a:t>The Secretariat has developed several resources on this topic:</a:t>
            </a:r>
          </a:p>
          <a:p>
            <a:pPr>
              <a:lnSpc>
                <a:spcPts val="900"/>
              </a:lnSpc>
            </a:pPr>
            <a:endParaRPr lang="en-US" sz="1300" dirty="0"/>
          </a:p>
          <a:p>
            <a:pPr marL="171450" indent="-171450">
              <a:lnSpc>
                <a:spcPts val="1800"/>
              </a:lnSpc>
              <a:buBlip>
                <a:blip r:embed="rId3">
                  <a:extLst>
                    <a:ext uri="{96DAC541-7B7A-43D3-8B79-37D633B846F1}">
                      <asvg:svgBlip xmlns:asvg="http://schemas.microsoft.com/office/drawing/2016/SVG/main" r:embed="rId4"/>
                    </a:ext>
                  </a:extLst>
                </a:blip>
              </a:buBlip>
            </a:pPr>
            <a:r>
              <a:rPr lang="en-US" sz="1300" dirty="0"/>
              <a:t>An </a:t>
            </a:r>
            <a:r>
              <a:rPr lang="en-US" sz="1300" dirty="0">
                <a:solidFill>
                  <a:schemeClr val="accent4"/>
                </a:solidFill>
                <a:hlinkClick r:id="rId5">
                  <a:extLst>
                    <a:ext uri="{A12FA001-AC4F-418D-AE19-62706E023703}">
                      <ahyp:hlinkClr xmlns:ahyp="http://schemas.microsoft.com/office/drawing/2018/hyperlinkcolor" val="tx"/>
                    </a:ext>
                  </a:extLst>
                </a:hlinkClick>
              </a:rPr>
              <a:t>insight publication on gender and mercury</a:t>
            </a:r>
            <a:endParaRPr lang="en-US" sz="1300" dirty="0">
              <a:solidFill>
                <a:schemeClr val="accent4"/>
              </a:solidFill>
            </a:endParaRPr>
          </a:p>
          <a:p>
            <a:pPr>
              <a:lnSpc>
                <a:spcPts val="900"/>
              </a:lnSpc>
            </a:pPr>
            <a:endParaRPr lang="en-US" sz="1300" dirty="0"/>
          </a:p>
          <a:p>
            <a:pPr marL="171450" indent="-171450">
              <a:lnSpc>
                <a:spcPts val="1800"/>
              </a:lnSpc>
              <a:buBlip>
                <a:blip r:embed="rId3">
                  <a:extLst>
                    <a:ext uri="{96DAC541-7B7A-43D3-8B79-37D633B846F1}">
                      <asvg:svgBlip xmlns:asvg="http://schemas.microsoft.com/office/drawing/2016/SVG/main" r:embed="rId4"/>
                    </a:ext>
                  </a:extLst>
                </a:blip>
              </a:buBlip>
            </a:pPr>
            <a:r>
              <a:rPr lang="en-US" sz="1300" dirty="0"/>
              <a:t>A </a:t>
            </a:r>
            <a:r>
              <a:rPr lang="en-US" sz="1300" dirty="0">
                <a:solidFill>
                  <a:schemeClr val="accent4"/>
                </a:solidFill>
                <a:hlinkClick r:id="rId6">
                  <a:extLst>
                    <a:ext uri="{A12FA001-AC4F-418D-AE19-62706E023703}">
                      <ahyp:hlinkClr xmlns:ahyp="http://schemas.microsoft.com/office/drawing/2018/hyperlinkcolor" val="tx"/>
                    </a:ext>
                  </a:extLst>
                </a:hlinkClick>
              </a:rPr>
              <a:t>Minamata online session</a:t>
            </a:r>
            <a:r>
              <a:rPr lang="en-US" sz="1300" dirty="0"/>
              <a:t> (2021) on gender equality in the implantation of the Minamata Convention</a:t>
            </a:r>
          </a:p>
          <a:p>
            <a:pPr>
              <a:lnSpc>
                <a:spcPts val="900"/>
              </a:lnSpc>
            </a:pPr>
            <a:endParaRPr lang="en-US" sz="1300" dirty="0"/>
          </a:p>
          <a:p>
            <a:pPr marL="171450" indent="-171450">
              <a:lnSpc>
                <a:spcPts val="1800"/>
              </a:lnSpc>
              <a:buBlip>
                <a:blip r:embed="rId3">
                  <a:extLst>
                    <a:ext uri="{96DAC541-7B7A-43D3-8B79-37D633B846F1}">
                      <asvg:svgBlip xmlns:asvg="http://schemas.microsoft.com/office/drawing/2016/SVG/main" r:embed="rId4"/>
                    </a:ext>
                  </a:extLst>
                </a:blip>
              </a:buBlip>
            </a:pPr>
            <a:r>
              <a:rPr lang="en-US" sz="1300" dirty="0"/>
              <a:t>An </a:t>
            </a:r>
            <a:r>
              <a:rPr lang="en-US" sz="1300" dirty="0">
                <a:solidFill>
                  <a:schemeClr val="accent4"/>
                </a:solidFill>
                <a:hlinkClick r:id="rId7">
                  <a:extLst>
                    <a:ext uri="{A12FA001-AC4F-418D-AE19-62706E023703}">
                      <ahyp:hlinkClr xmlns:ahyp="http://schemas.microsoft.com/office/drawing/2018/hyperlinkcolor" val="tx"/>
                    </a:ext>
                  </a:extLst>
                </a:hlinkClick>
              </a:rPr>
              <a:t>INFORMEA learning course</a:t>
            </a:r>
            <a:r>
              <a:rPr lang="en-US" sz="1300" dirty="0"/>
              <a:t> on mercury and gender (2022)</a:t>
            </a:r>
          </a:p>
          <a:p>
            <a:pPr>
              <a:lnSpc>
                <a:spcPts val="900"/>
              </a:lnSpc>
            </a:pPr>
            <a:endParaRPr lang="en-US" sz="1300" dirty="0"/>
          </a:p>
          <a:p>
            <a:pPr marL="171450" indent="-171450">
              <a:lnSpc>
                <a:spcPts val="1800"/>
              </a:lnSpc>
              <a:buBlip>
                <a:blip r:embed="rId3">
                  <a:extLst>
                    <a:ext uri="{96DAC541-7B7A-43D3-8B79-37D633B846F1}">
                      <asvg:svgBlip xmlns:asvg="http://schemas.microsoft.com/office/drawing/2016/SVG/main" r:embed="rId4"/>
                    </a:ext>
                  </a:extLst>
                </a:blip>
              </a:buBlip>
            </a:pPr>
            <a:r>
              <a:rPr lang="en-US" sz="1300" i="0" dirty="0">
                <a:effectLst/>
              </a:rPr>
              <a:t>An article titled </a:t>
            </a:r>
            <a:r>
              <a:rPr lang="en-US" sz="1300" i="0" u="none" strike="noStrike" dirty="0">
                <a:solidFill>
                  <a:schemeClr val="accent4"/>
                </a:solidFill>
                <a:effectLst/>
                <a:hlinkClick r:id="rId8">
                  <a:extLst>
                    <a:ext uri="{A12FA001-AC4F-418D-AE19-62706E023703}">
                      <ahyp:hlinkClr xmlns:ahyp="http://schemas.microsoft.com/office/drawing/2018/hyperlinkcolor" val="tx"/>
                    </a:ext>
                  </a:extLst>
                </a:hlinkClick>
              </a:rPr>
              <a:t>”A gender </a:t>
            </a:r>
            <a:br>
              <a:rPr lang="en-US" sz="1300" dirty="0">
                <a:solidFill>
                  <a:schemeClr val="accent4"/>
                </a:solidFill>
                <a:hlinkClick r:id="rId8">
                  <a:extLst>
                    <a:ext uri="{A12FA001-AC4F-418D-AE19-62706E023703}">
                      <ahyp:hlinkClr xmlns:ahyp="http://schemas.microsoft.com/office/drawing/2018/hyperlinkcolor" val="tx"/>
                    </a:ext>
                  </a:extLst>
                </a:hlinkClick>
              </a:rPr>
            </a:br>
            <a:r>
              <a:rPr lang="en-US" sz="1300" i="0" u="none" strike="noStrike" dirty="0">
                <a:solidFill>
                  <a:schemeClr val="accent4"/>
                </a:solidFill>
                <a:effectLst/>
                <a:hlinkClick r:id="rId8">
                  <a:extLst>
                    <a:ext uri="{A12FA001-AC4F-418D-AE19-62706E023703}">
                      <ahyp:hlinkClr xmlns:ahyp="http://schemas.microsoft.com/office/drawing/2018/hyperlinkcolor" val="tx"/>
                    </a:ext>
                  </a:extLst>
                </a:hlinkClick>
              </a:rPr>
              <a:t>perspective on artisanal and </a:t>
            </a:r>
            <a:br>
              <a:rPr lang="en-US" sz="1300" i="0" u="none" strike="noStrike" dirty="0">
                <a:solidFill>
                  <a:schemeClr val="accent4"/>
                </a:solidFill>
                <a:effectLst/>
                <a:hlinkClick r:id="rId8">
                  <a:extLst>
                    <a:ext uri="{A12FA001-AC4F-418D-AE19-62706E023703}">
                      <ahyp:hlinkClr xmlns:ahyp="http://schemas.microsoft.com/office/drawing/2018/hyperlinkcolor" val="tx"/>
                    </a:ext>
                  </a:extLst>
                </a:hlinkClick>
              </a:rPr>
            </a:br>
            <a:r>
              <a:rPr lang="en-US" sz="1300" i="0" u="none" strike="noStrike" dirty="0">
                <a:solidFill>
                  <a:schemeClr val="accent4"/>
                </a:solidFill>
                <a:effectLst/>
                <a:hlinkClick r:id="rId8">
                  <a:extLst>
                    <a:ext uri="{A12FA001-AC4F-418D-AE19-62706E023703}">
                      <ahyp:hlinkClr xmlns:ahyp="http://schemas.microsoft.com/office/drawing/2018/hyperlinkcolor" val="tx"/>
                    </a:ext>
                  </a:extLst>
                </a:hlinkClick>
              </a:rPr>
              <a:t>small-scale gold mining under </a:t>
            </a:r>
            <a:br>
              <a:rPr lang="en-US" sz="1300" i="0" u="none" strike="noStrike" dirty="0">
                <a:solidFill>
                  <a:schemeClr val="accent4"/>
                </a:solidFill>
                <a:effectLst/>
                <a:hlinkClick r:id="rId8">
                  <a:extLst>
                    <a:ext uri="{A12FA001-AC4F-418D-AE19-62706E023703}">
                      <ahyp:hlinkClr xmlns:ahyp="http://schemas.microsoft.com/office/drawing/2018/hyperlinkcolor" val="tx"/>
                    </a:ext>
                  </a:extLst>
                </a:hlinkClick>
              </a:rPr>
            </a:br>
            <a:r>
              <a:rPr lang="en-US" sz="1300" i="0" u="none" strike="noStrike" dirty="0">
                <a:solidFill>
                  <a:schemeClr val="accent4"/>
                </a:solidFill>
                <a:effectLst/>
                <a:hlinkClick r:id="rId8">
                  <a:extLst>
                    <a:ext uri="{A12FA001-AC4F-418D-AE19-62706E023703}">
                      <ahyp:hlinkClr xmlns:ahyp="http://schemas.microsoft.com/office/drawing/2018/hyperlinkcolor" val="tx"/>
                    </a:ext>
                  </a:extLst>
                </a:hlinkClick>
              </a:rPr>
              <a:t>the Minamata Convention on </a:t>
            </a:r>
            <a:br>
              <a:rPr lang="en-US" sz="1300" i="0" u="none" strike="noStrike" dirty="0">
                <a:solidFill>
                  <a:schemeClr val="accent4"/>
                </a:solidFill>
                <a:effectLst/>
                <a:hlinkClick r:id="rId8">
                  <a:extLst>
                    <a:ext uri="{A12FA001-AC4F-418D-AE19-62706E023703}">
                      <ahyp:hlinkClr xmlns:ahyp="http://schemas.microsoft.com/office/drawing/2018/hyperlinkcolor" val="tx"/>
                    </a:ext>
                  </a:extLst>
                </a:hlinkClick>
              </a:rPr>
            </a:br>
            <a:r>
              <a:rPr lang="en-US" sz="1300" i="0" u="none" strike="noStrike" dirty="0">
                <a:solidFill>
                  <a:schemeClr val="accent4"/>
                </a:solidFill>
                <a:effectLst/>
                <a:hlinkClick r:id="rId8">
                  <a:extLst>
                    <a:ext uri="{A12FA001-AC4F-418D-AE19-62706E023703}">
                      <ahyp:hlinkClr xmlns:ahyp="http://schemas.microsoft.com/office/drawing/2018/hyperlinkcolor" val="tx"/>
                    </a:ext>
                  </a:extLst>
                </a:hlinkClick>
              </a:rPr>
              <a:t>Mercury</a:t>
            </a:r>
            <a:r>
              <a:rPr lang="en-US" sz="1300" i="0" dirty="0">
                <a:solidFill>
                  <a:schemeClr val="accent4"/>
                </a:solidFill>
                <a:effectLst/>
              </a:rPr>
              <a:t>" </a:t>
            </a:r>
            <a:r>
              <a:rPr lang="en-US" sz="1300" i="0" dirty="0">
                <a:effectLst/>
              </a:rPr>
              <a:t>was also published </a:t>
            </a:r>
            <a:br>
              <a:rPr lang="en-US" sz="1300" i="0" dirty="0">
                <a:effectLst/>
              </a:rPr>
            </a:br>
            <a:r>
              <a:rPr lang="en-US" sz="1300" i="0" dirty="0">
                <a:effectLst/>
              </a:rPr>
              <a:t>in the fourth edition of the </a:t>
            </a:r>
            <a:br>
              <a:rPr lang="en-US" sz="1300" i="0" dirty="0">
                <a:effectLst/>
              </a:rPr>
            </a:br>
            <a:r>
              <a:rPr lang="en-US" sz="1300" i="0" dirty="0">
                <a:effectLst/>
              </a:rPr>
              <a:t>UNEP-OHCHR Bulleting </a:t>
            </a:r>
            <a:br>
              <a:rPr lang="en-US" sz="1300" i="0" dirty="0">
                <a:effectLst/>
              </a:rPr>
            </a:br>
            <a:r>
              <a:rPr lang="en-US" sz="1300" i="0" dirty="0">
                <a:effectLst/>
              </a:rPr>
              <a:t>(October 2022).</a:t>
            </a:r>
            <a:endParaRPr lang="en-US" sz="1300" dirty="0"/>
          </a:p>
          <a:p>
            <a:pPr>
              <a:lnSpc>
                <a:spcPts val="1800"/>
              </a:lnSpc>
            </a:pPr>
            <a:endParaRPr lang="en-GB" sz="1300" dirty="0"/>
          </a:p>
        </p:txBody>
      </p:sp>
      <p:sp>
        <p:nvSpPr>
          <p:cNvPr id="5" name="Freeform 4">
            <a:extLst>
              <a:ext uri="{FF2B5EF4-FFF2-40B4-BE49-F238E27FC236}">
                <a16:creationId xmlns:a16="http://schemas.microsoft.com/office/drawing/2014/main" id="{63871B03-397F-F145-E2E7-778084334954}"/>
              </a:ext>
            </a:extLst>
          </p:cNvPr>
          <p:cNvSpPr/>
          <p:nvPr/>
        </p:nvSpPr>
        <p:spPr>
          <a:xfrm>
            <a:off x="224954" y="4339754"/>
            <a:ext cx="578794" cy="57879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sv-SE" sz="450" dirty="0">
              <a:solidFill>
                <a:schemeClr val="accent2"/>
              </a:solidFill>
            </a:endParaRPr>
          </a:p>
        </p:txBody>
      </p:sp>
      <p:sp>
        <p:nvSpPr>
          <p:cNvPr id="6" name="TextBox 11">
            <a:extLst>
              <a:ext uri="{FF2B5EF4-FFF2-40B4-BE49-F238E27FC236}">
                <a16:creationId xmlns:a16="http://schemas.microsoft.com/office/drawing/2014/main" id="{ED14C509-6EAD-500D-4D58-8A8C489F1AD1}"/>
              </a:ext>
            </a:extLst>
          </p:cNvPr>
          <p:cNvSpPr txBox="1"/>
          <p:nvPr/>
        </p:nvSpPr>
        <p:spPr>
          <a:xfrm>
            <a:off x="475287" y="4210052"/>
            <a:ext cx="240284" cy="799258"/>
          </a:xfrm>
          <a:prstGeom prst="rect">
            <a:avLst/>
          </a:prstGeom>
        </p:spPr>
        <p:txBody>
          <a:bodyPr lIns="0" tIns="0" rIns="0" bIns="0" rtlCol="0" anchor="t">
            <a:spAutoFit/>
          </a:bodyPr>
          <a:lstStyle/>
          <a:p>
            <a:pPr algn="ctr">
              <a:lnSpc>
                <a:spcPts val="6689"/>
              </a:lnSpc>
              <a:spcBef>
                <a:spcPct val="0"/>
              </a:spcBef>
            </a:pPr>
            <a:r>
              <a:rPr lang="en-US" sz="4777" b="1" dirty="0">
                <a:solidFill>
                  <a:schemeClr val="bg2">
                    <a:lumMod val="75000"/>
                  </a:schemeClr>
                </a:solidFill>
                <a:ea typeface="DIN Condensed" panose="020B0606040000020204" pitchFamily="34" charset="77"/>
              </a:rPr>
              <a:t>3</a:t>
            </a:r>
          </a:p>
        </p:txBody>
      </p:sp>
      <p:sp>
        <p:nvSpPr>
          <p:cNvPr id="7" name="TextBox 12">
            <a:extLst>
              <a:ext uri="{FF2B5EF4-FFF2-40B4-BE49-F238E27FC236}">
                <a16:creationId xmlns:a16="http://schemas.microsoft.com/office/drawing/2014/main" id="{0C9712D1-128C-4262-1C96-B1A6D2B706BF}"/>
              </a:ext>
            </a:extLst>
          </p:cNvPr>
          <p:cNvSpPr txBox="1"/>
          <p:nvPr/>
        </p:nvSpPr>
        <p:spPr>
          <a:xfrm>
            <a:off x="224954" y="4582716"/>
            <a:ext cx="578794" cy="184538"/>
          </a:xfrm>
          <a:prstGeom prst="rect">
            <a:avLst/>
          </a:prstGeom>
        </p:spPr>
        <p:txBody>
          <a:bodyPr wrap="square" lIns="0" tIns="0" rIns="0" bIns="0" rtlCol="0" anchor="t">
            <a:spAutoFit/>
          </a:bodyPr>
          <a:lstStyle/>
          <a:p>
            <a:pPr algn="ctr">
              <a:lnSpc>
                <a:spcPts val="1610"/>
              </a:lnSpc>
              <a:spcBef>
                <a:spcPct val="0"/>
              </a:spcBef>
            </a:pPr>
            <a:r>
              <a:rPr lang="en-US" sz="900" b="1" dirty="0">
                <a:solidFill>
                  <a:srgbClr val="000000"/>
                </a:solidFill>
              </a:rPr>
              <a:t>MODULE</a:t>
            </a:r>
          </a:p>
        </p:txBody>
      </p:sp>
      <p:pic>
        <p:nvPicPr>
          <p:cNvPr id="10" name="Picture 9">
            <a:extLst>
              <a:ext uri="{FF2B5EF4-FFF2-40B4-BE49-F238E27FC236}">
                <a16:creationId xmlns:a16="http://schemas.microsoft.com/office/drawing/2014/main" id="{DEA975E4-2AB1-6939-0118-DEAC7CC2AF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4213" y="2452836"/>
            <a:ext cx="1575327" cy="2229285"/>
          </a:xfrm>
          <a:prstGeom prst="rect">
            <a:avLst/>
          </a:prstGeom>
          <a:ln>
            <a:solidFill>
              <a:schemeClr val="accent4"/>
            </a:solidFill>
          </a:ln>
        </p:spPr>
      </p:pic>
    </p:spTree>
    <p:extLst>
      <p:ext uri="{BB962C8B-B14F-4D97-AF65-F5344CB8AC3E}">
        <p14:creationId xmlns:p14="http://schemas.microsoft.com/office/powerpoint/2010/main" val="1924979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carrying a child&#10;&#10;Description automatically generated">
            <a:extLst>
              <a:ext uri="{FF2B5EF4-FFF2-40B4-BE49-F238E27FC236}">
                <a16:creationId xmlns:a16="http://schemas.microsoft.com/office/drawing/2014/main" id="{A87338C0-88AC-6D67-DA02-030ACEF76F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17619" y="2571750"/>
            <a:ext cx="2751094" cy="2571750"/>
          </a:xfrm>
          <a:prstGeom prst="rect">
            <a:avLst/>
          </a:prstGeom>
        </p:spPr>
      </p:pic>
      <p:sp>
        <p:nvSpPr>
          <p:cNvPr id="2" name="Title 1">
            <a:extLst>
              <a:ext uri="{FF2B5EF4-FFF2-40B4-BE49-F238E27FC236}">
                <a16:creationId xmlns:a16="http://schemas.microsoft.com/office/drawing/2014/main" id="{97574F42-91B8-0FDA-7CBD-8C5302F889A4}"/>
              </a:ext>
            </a:extLst>
          </p:cNvPr>
          <p:cNvSpPr>
            <a:spLocks noGrp="1"/>
          </p:cNvSpPr>
          <p:nvPr>
            <p:ph type="title"/>
          </p:nvPr>
        </p:nvSpPr>
        <p:spPr/>
        <p:txBody>
          <a:bodyPr/>
          <a:lstStyle/>
          <a:p>
            <a:r>
              <a:rPr lang="en-US" dirty="0"/>
              <a:t>Mercury in seafood</a:t>
            </a:r>
            <a:endParaRPr lang="en-GB" dirty="0"/>
          </a:p>
        </p:txBody>
      </p:sp>
      <p:sp>
        <p:nvSpPr>
          <p:cNvPr id="11" name="Text Placeholder 10">
            <a:extLst>
              <a:ext uri="{FF2B5EF4-FFF2-40B4-BE49-F238E27FC236}">
                <a16:creationId xmlns:a16="http://schemas.microsoft.com/office/drawing/2014/main" id="{D6716D2B-2988-153A-E474-241FC8EC8CF0}"/>
              </a:ext>
            </a:extLst>
          </p:cNvPr>
          <p:cNvSpPr>
            <a:spLocks noGrp="1"/>
          </p:cNvSpPr>
          <p:nvPr>
            <p:ph type="body" sz="quarter" idx="12"/>
          </p:nvPr>
        </p:nvSpPr>
        <p:spPr>
          <a:xfrm>
            <a:off x="3741280" y="588711"/>
            <a:ext cx="4995623" cy="2634760"/>
          </a:xfrm>
        </p:spPr>
        <p:txBody>
          <a:bodyPr/>
          <a:lstStyle/>
          <a:p>
            <a:pPr marL="171450" indent="-171450">
              <a:lnSpc>
                <a:spcPts val="1800"/>
              </a:lnSpc>
              <a:buBlip>
                <a:blip r:embed="rId3">
                  <a:extLst>
                    <a:ext uri="{96DAC541-7B7A-43D3-8B79-37D633B846F1}">
                      <asvg:svgBlip xmlns:asvg="http://schemas.microsoft.com/office/drawing/2016/SVG/main" r:embed="rId4"/>
                    </a:ext>
                  </a:extLst>
                </a:blip>
              </a:buBlip>
            </a:pPr>
            <a:r>
              <a:rPr lang="en-US" sz="1300" dirty="0"/>
              <a:t>A significant source of exposure is contamination of seafood by mercury that circulates globally, far from its original source of emissions. </a:t>
            </a:r>
            <a:r>
              <a:rPr lang="en-US" sz="1300" dirty="0">
                <a:effectLst/>
                <a:ea typeface="Aptos" panose="020B0004020202020204" pitchFamily="34" charset="0"/>
                <a:cs typeface="Times New Roman" panose="02020603050405020304" pitchFamily="18" charset="0"/>
              </a:rPr>
              <a:t>The human health danger of eating mercury-contaminated fish is amplified in pregnant women and young children. </a:t>
            </a:r>
          </a:p>
          <a:p>
            <a:pPr>
              <a:lnSpc>
                <a:spcPts val="900"/>
              </a:lnSpc>
            </a:pPr>
            <a:endParaRPr lang="en-US" sz="1200" dirty="0"/>
          </a:p>
          <a:p>
            <a:pPr marL="171450" indent="-171450">
              <a:lnSpc>
                <a:spcPts val="1800"/>
              </a:lnSpc>
              <a:buBlip>
                <a:blip r:embed="rId3">
                  <a:extLst>
                    <a:ext uri="{96DAC541-7B7A-43D3-8B79-37D633B846F1}">
                      <asvg:svgBlip xmlns:asvg="http://schemas.microsoft.com/office/drawing/2016/SVG/main" r:embed="rId4"/>
                    </a:ext>
                  </a:extLst>
                </a:blip>
              </a:buBlip>
            </a:pPr>
            <a:r>
              <a:rPr lang="en-US" sz="1300" dirty="0"/>
              <a:t>Women in Small Island Developing States and in Arctic regions far from source emissions have very high hair levels of mercury, well above levels linked to neurological </a:t>
            </a:r>
            <a:br>
              <a:rPr lang="en-US" sz="1300" dirty="0"/>
            </a:br>
            <a:r>
              <a:rPr lang="en-US" sz="1300" dirty="0"/>
              <a:t>damage in the fetus and cognitive </a:t>
            </a:r>
            <a:br>
              <a:rPr lang="en-US" sz="1300" dirty="0"/>
            </a:br>
            <a:r>
              <a:rPr lang="en-US" sz="1300" dirty="0"/>
              <a:t>losses in children.</a:t>
            </a:r>
          </a:p>
          <a:p>
            <a:pPr>
              <a:lnSpc>
                <a:spcPts val="1800"/>
              </a:lnSpc>
            </a:pPr>
            <a:endParaRPr lang="en-GB" sz="1300" dirty="0"/>
          </a:p>
        </p:txBody>
      </p:sp>
      <p:sp>
        <p:nvSpPr>
          <p:cNvPr id="12" name="Freeform 11">
            <a:extLst>
              <a:ext uri="{FF2B5EF4-FFF2-40B4-BE49-F238E27FC236}">
                <a16:creationId xmlns:a16="http://schemas.microsoft.com/office/drawing/2014/main" id="{7F36677F-76C4-3ABB-C38F-EDEFBE4BEA41}"/>
              </a:ext>
            </a:extLst>
          </p:cNvPr>
          <p:cNvSpPr/>
          <p:nvPr/>
        </p:nvSpPr>
        <p:spPr>
          <a:xfrm>
            <a:off x="224954" y="4339754"/>
            <a:ext cx="578794" cy="57879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sv-SE" sz="450" dirty="0">
              <a:solidFill>
                <a:schemeClr val="accent2"/>
              </a:solidFill>
            </a:endParaRPr>
          </a:p>
        </p:txBody>
      </p:sp>
      <p:sp>
        <p:nvSpPr>
          <p:cNvPr id="13" name="TextBox 11">
            <a:extLst>
              <a:ext uri="{FF2B5EF4-FFF2-40B4-BE49-F238E27FC236}">
                <a16:creationId xmlns:a16="http://schemas.microsoft.com/office/drawing/2014/main" id="{CB7A54E8-7220-950F-8DB9-386A6B1D98D2}"/>
              </a:ext>
            </a:extLst>
          </p:cNvPr>
          <p:cNvSpPr txBox="1"/>
          <p:nvPr/>
        </p:nvSpPr>
        <p:spPr>
          <a:xfrm>
            <a:off x="475287" y="4210052"/>
            <a:ext cx="240284" cy="799258"/>
          </a:xfrm>
          <a:prstGeom prst="rect">
            <a:avLst/>
          </a:prstGeom>
        </p:spPr>
        <p:txBody>
          <a:bodyPr lIns="0" tIns="0" rIns="0" bIns="0" rtlCol="0" anchor="t">
            <a:spAutoFit/>
          </a:bodyPr>
          <a:lstStyle/>
          <a:p>
            <a:pPr algn="ctr">
              <a:lnSpc>
                <a:spcPts val="6689"/>
              </a:lnSpc>
              <a:spcBef>
                <a:spcPct val="0"/>
              </a:spcBef>
            </a:pPr>
            <a:r>
              <a:rPr lang="en-US" sz="4777" b="1" dirty="0">
                <a:solidFill>
                  <a:schemeClr val="bg2">
                    <a:lumMod val="75000"/>
                  </a:schemeClr>
                </a:solidFill>
                <a:ea typeface="DIN Condensed" panose="020B0606040000020204" pitchFamily="34" charset="77"/>
              </a:rPr>
              <a:t>3</a:t>
            </a:r>
          </a:p>
        </p:txBody>
      </p:sp>
      <p:sp>
        <p:nvSpPr>
          <p:cNvPr id="14" name="TextBox 12">
            <a:extLst>
              <a:ext uri="{FF2B5EF4-FFF2-40B4-BE49-F238E27FC236}">
                <a16:creationId xmlns:a16="http://schemas.microsoft.com/office/drawing/2014/main" id="{71FF7ECF-EB4A-18CA-3106-477A4D334679}"/>
              </a:ext>
            </a:extLst>
          </p:cNvPr>
          <p:cNvSpPr txBox="1"/>
          <p:nvPr/>
        </p:nvSpPr>
        <p:spPr>
          <a:xfrm>
            <a:off x="224954" y="4582716"/>
            <a:ext cx="578794" cy="184538"/>
          </a:xfrm>
          <a:prstGeom prst="rect">
            <a:avLst/>
          </a:prstGeom>
        </p:spPr>
        <p:txBody>
          <a:bodyPr wrap="square" lIns="0" tIns="0" rIns="0" bIns="0" rtlCol="0" anchor="t">
            <a:spAutoFit/>
          </a:bodyPr>
          <a:lstStyle/>
          <a:p>
            <a:pPr algn="ctr">
              <a:lnSpc>
                <a:spcPts val="1610"/>
              </a:lnSpc>
              <a:spcBef>
                <a:spcPct val="0"/>
              </a:spcBef>
            </a:pPr>
            <a:r>
              <a:rPr lang="en-US" sz="900" b="1" dirty="0">
                <a:solidFill>
                  <a:srgbClr val="000000"/>
                </a:solidFill>
              </a:rPr>
              <a:t>MODULE</a:t>
            </a:r>
          </a:p>
        </p:txBody>
      </p:sp>
    </p:spTree>
    <p:extLst>
      <p:ext uri="{BB962C8B-B14F-4D97-AF65-F5344CB8AC3E}">
        <p14:creationId xmlns:p14="http://schemas.microsoft.com/office/powerpoint/2010/main" val="3974765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17CEC-6CD9-70F6-04CB-AAC736A0B541}"/>
              </a:ext>
            </a:extLst>
          </p:cNvPr>
          <p:cNvSpPr>
            <a:spLocks noGrp="1"/>
          </p:cNvSpPr>
          <p:nvPr>
            <p:ph type="title"/>
          </p:nvPr>
        </p:nvSpPr>
        <p:spPr/>
        <p:txBody>
          <a:bodyPr/>
          <a:lstStyle/>
          <a:p>
            <a:r>
              <a:rPr lang="en-US" dirty="0"/>
              <a:t>Skin-lightening products</a:t>
            </a:r>
            <a:endParaRPr lang="en-GB" dirty="0"/>
          </a:p>
        </p:txBody>
      </p:sp>
      <p:sp>
        <p:nvSpPr>
          <p:cNvPr id="3" name="Text Placeholder 2">
            <a:extLst>
              <a:ext uri="{FF2B5EF4-FFF2-40B4-BE49-F238E27FC236}">
                <a16:creationId xmlns:a16="http://schemas.microsoft.com/office/drawing/2014/main" id="{E66017EB-2149-E8F2-4E77-FD669B9217B5}"/>
              </a:ext>
            </a:extLst>
          </p:cNvPr>
          <p:cNvSpPr>
            <a:spLocks noGrp="1"/>
          </p:cNvSpPr>
          <p:nvPr>
            <p:ph type="body" sz="quarter" idx="12"/>
          </p:nvPr>
        </p:nvSpPr>
        <p:spPr>
          <a:xfrm>
            <a:off x="3741281" y="588711"/>
            <a:ext cx="4927432" cy="4712252"/>
          </a:xfrm>
        </p:spPr>
        <p:txBody>
          <a:bodyPr/>
          <a:lstStyle/>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effectLst/>
                <a:ea typeface="Aptos" panose="020B0004020202020204" pitchFamily="34" charset="0"/>
                <a:cs typeface="Times New Roman" panose="02020603050405020304" pitchFamily="18" charset="0"/>
              </a:rPr>
              <a:t>The intersection of racialized and feminized beauty ideals is readily apparent in patterns of SLP use.</a:t>
            </a:r>
            <a:r>
              <a:rPr lang="en-US" sz="1300" dirty="0">
                <a:effectLst/>
              </a:rPr>
              <a:t> </a:t>
            </a:r>
            <a:r>
              <a:rPr lang="en-US" sz="1300" b="1" kern="100" dirty="0">
                <a:solidFill>
                  <a:schemeClr val="accent1"/>
                </a:solidFill>
                <a:effectLst/>
                <a:ea typeface="Aptos" panose="020B0004020202020204" pitchFamily="34" charset="0"/>
                <a:cs typeface="Times New Roman" panose="02020603050405020304" pitchFamily="18" charset="0"/>
              </a:rPr>
              <a:t>Women are by far the heaviest users of SLPs </a:t>
            </a:r>
            <a:r>
              <a:rPr lang="en-US" sz="1300" kern="100" dirty="0">
                <a:solidFill>
                  <a:srgbClr val="000000"/>
                </a:solidFill>
                <a:effectLst/>
                <a:ea typeface="Aptos" panose="020B0004020202020204" pitchFamily="34" charset="0"/>
                <a:cs typeface="Times New Roman" panose="02020603050405020304" pitchFamily="18" charset="0"/>
              </a:rPr>
              <a:t>and in </a:t>
            </a:r>
            <a:r>
              <a:rPr lang="en-US" sz="1300" dirty="0">
                <a:effectLst/>
                <a:ea typeface="Aptos" panose="020B0004020202020204" pitchFamily="34" charset="0"/>
                <a:cs typeface="Times New Roman" panose="02020603050405020304" pitchFamily="18" charset="0"/>
              </a:rPr>
              <a:t>many countries, are used by high majorities of women, although the prevalence varies considerably. For example, 77% of Nigerian women use SLPs, 66% in Congo-Brazzaville, 61% of women in Jordan, 59% in Togo, 50% in Senegal, 35% of South African women, 31% in Zimbabwe, 39% in Ghana, 25% in Mali.</a:t>
            </a:r>
            <a:r>
              <a:rPr lang="en-US" sz="1300" dirty="0">
                <a:effectLst/>
              </a:rPr>
              <a:t> </a:t>
            </a:r>
          </a:p>
          <a:p>
            <a:pPr>
              <a:lnSpc>
                <a:spcPts val="900"/>
              </a:lnSpc>
            </a:pPr>
            <a:endParaRPr lang="en-US" sz="14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solidFill>
                  <a:srgbClr val="000000"/>
                </a:solidFill>
                <a:ea typeface="Times New Roman" panose="02020603050405020304" pitchFamily="18" charset="0"/>
                <a:cs typeface="Calibri" panose="020F0502020204030204" pitchFamily="34" charset="0"/>
              </a:rPr>
              <a:t>T</a:t>
            </a:r>
            <a:r>
              <a:rPr lang="en-US" sz="1300" dirty="0">
                <a:solidFill>
                  <a:srgbClr val="000000"/>
                </a:solidFill>
                <a:effectLst/>
                <a:ea typeface="Times New Roman" panose="02020603050405020304" pitchFamily="18" charset="0"/>
                <a:cs typeface="Calibri" panose="020F0502020204030204" pitchFamily="34" charset="0"/>
              </a:rPr>
              <a:t>he fifth Minamata COP amended the Convention text to explicitly ban manufacture, import and export of mercury-added cosmetics.</a:t>
            </a:r>
          </a:p>
          <a:p>
            <a:pPr>
              <a:lnSpc>
                <a:spcPts val="900"/>
              </a:lnSpc>
            </a:pPr>
            <a:endParaRPr lang="en-US" sz="14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solidFill>
                  <a:srgbClr val="000000"/>
                </a:solidFill>
                <a:effectLst/>
                <a:ea typeface="Times New Roman" panose="02020603050405020304" pitchFamily="18" charset="0"/>
              </a:rPr>
              <a:t>Mercury-based skin-lightening products (SLPs) are marketed aggressively and used commonly across much of the Global South. </a:t>
            </a:r>
            <a:r>
              <a:rPr lang="en-US" sz="1300" dirty="0">
                <a:solidFill>
                  <a:srgbClr val="000000"/>
                </a:solidFill>
                <a:effectLst/>
                <a:ea typeface="Times New Roman" panose="02020603050405020304" pitchFamily="18" charset="0"/>
                <a:cs typeface="Calibri" panose="020F0502020204030204" pitchFamily="34" charset="0"/>
              </a:rPr>
              <a:t>The inorganic mercury in SLPs is corrosive to the skin, eyes and gastrointestinal tract, and can induce kidney toxicity. Further risks include kidney and liver damage, neurological problems, and developmental issues in children who may have secondary exposures in households.</a:t>
            </a:r>
            <a:endParaRPr lang="en-US" sz="1300" dirty="0">
              <a:effectLst/>
              <a:ea typeface="Times New Roman" panose="02020603050405020304" pitchFamily="18" charset="0"/>
            </a:endParaRPr>
          </a:p>
          <a:p>
            <a:pPr marL="171450" indent="-171450">
              <a:lnSpc>
                <a:spcPts val="1800"/>
              </a:lnSpc>
              <a:buBlip>
                <a:blip r:embed="rId2">
                  <a:extLst>
                    <a:ext uri="{96DAC541-7B7A-43D3-8B79-37D633B846F1}">
                      <asvg:svgBlip xmlns:asvg="http://schemas.microsoft.com/office/drawing/2016/SVG/main" r:embed="rId3"/>
                    </a:ext>
                  </a:extLst>
                </a:blip>
              </a:buBlip>
            </a:pPr>
            <a:endParaRPr lang="en-GB" sz="1300" dirty="0"/>
          </a:p>
        </p:txBody>
      </p:sp>
      <p:sp>
        <p:nvSpPr>
          <p:cNvPr id="10" name="Freeform 9">
            <a:extLst>
              <a:ext uri="{FF2B5EF4-FFF2-40B4-BE49-F238E27FC236}">
                <a16:creationId xmlns:a16="http://schemas.microsoft.com/office/drawing/2014/main" id="{0A9E70F2-BF83-0F3D-D0C6-148F15040CF7}"/>
              </a:ext>
            </a:extLst>
          </p:cNvPr>
          <p:cNvSpPr/>
          <p:nvPr/>
        </p:nvSpPr>
        <p:spPr>
          <a:xfrm>
            <a:off x="224954" y="4339754"/>
            <a:ext cx="578794" cy="57879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sv-SE" sz="450" dirty="0">
              <a:solidFill>
                <a:schemeClr val="accent2"/>
              </a:solidFill>
            </a:endParaRPr>
          </a:p>
        </p:txBody>
      </p:sp>
      <p:sp>
        <p:nvSpPr>
          <p:cNvPr id="11" name="TextBox 11">
            <a:extLst>
              <a:ext uri="{FF2B5EF4-FFF2-40B4-BE49-F238E27FC236}">
                <a16:creationId xmlns:a16="http://schemas.microsoft.com/office/drawing/2014/main" id="{85F60A4C-98A0-829F-DBD2-F9CFEF4B1E79}"/>
              </a:ext>
            </a:extLst>
          </p:cNvPr>
          <p:cNvSpPr txBox="1"/>
          <p:nvPr/>
        </p:nvSpPr>
        <p:spPr>
          <a:xfrm>
            <a:off x="475287" y="4210052"/>
            <a:ext cx="240284" cy="799258"/>
          </a:xfrm>
          <a:prstGeom prst="rect">
            <a:avLst/>
          </a:prstGeom>
        </p:spPr>
        <p:txBody>
          <a:bodyPr lIns="0" tIns="0" rIns="0" bIns="0" rtlCol="0" anchor="t">
            <a:spAutoFit/>
          </a:bodyPr>
          <a:lstStyle/>
          <a:p>
            <a:pPr algn="ctr">
              <a:lnSpc>
                <a:spcPts val="6689"/>
              </a:lnSpc>
              <a:spcBef>
                <a:spcPct val="0"/>
              </a:spcBef>
            </a:pPr>
            <a:r>
              <a:rPr lang="en-US" sz="4777" b="1" dirty="0">
                <a:solidFill>
                  <a:schemeClr val="bg2">
                    <a:lumMod val="75000"/>
                  </a:schemeClr>
                </a:solidFill>
                <a:ea typeface="DIN Condensed" panose="020B0606040000020204" pitchFamily="34" charset="77"/>
              </a:rPr>
              <a:t>3</a:t>
            </a:r>
          </a:p>
        </p:txBody>
      </p:sp>
      <p:sp>
        <p:nvSpPr>
          <p:cNvPr id="12" name="TextBox 12">
            <a:extLst>
              <a:ext uri="{FF2B5EF4-FFF2-40B4-BE49-F238E27FC236}">
                <a16:creationId xmlns:a16="http://schemas.microsoft.com/office/drawing/2014/main" id="{2B177EB6-DB57-263C-A088-55705258FA8D}"/>
              </a:ext>
            </a:extLst>
          </p:cNvPr>
          <p:cNvSpPr txBox="1"/>
          <p:nvPr/>
        </p:nvSpPr>
        <p:spPr>
          <a:xfrm>
            <a:off x="224954" y="4582716"/>
            <a:ext cx="578794" cy="184538"/>
          </a:xfrm>
          <a:prstGeom prst="rect">
            <a:avLst/>
          </a:prstGeom>
        </p:spPr>
        <p:txBody>
          <a:bodyPr wrap="square" lIns="0" tIns="0" rIns="0" bIns="0" rtlCol="0" anchor="t">
            <a:spAutoFit/>
          </a:bodyPr>
          <a:lstStyle/>
          <a:p>
            <a:pPr algn="ctr">
              <a:lnSpc>
                <a:spcPts val="1610"/>
              </a:lnSpc>
              <a:spcBef>
                <a:spcPct val="0"/>
              </a:spcBef>
            </a:pPr>
            <a:r>
              <a:rPr lang="en-US" sz="900" b="1" dirty="0">
                <a:solidFill>
                  <a:srgbClr val="000000"/>
                </a:solidFill>
              </a:rPr>
              <a:t>MODULE</a:t>
            </a:r>
          </a:p>
        </p:txBody>
      </p:sp>
      <p:pic>
        <p:nvPicPr>
          <p:cNvPr id="8" name="Graphic 7">
            <a:extLst>
              <a:ext uri="{FF2B5EF4-FFF2-40B4-BE49-F238E27FC236}">
                <a16:creationId xmlns:a16="http://schemas.microsoft.com/office/drawing/2014/main" id="{2D0E87CA-9BD5-DB0B-BC87-BF686B5632E5}"/>
              </a:ext>
            </a:extLst>
          </p:cNvPr>
          <p:cNvPicPr>
            <a:picLocks noChangeAspect="1"/>
          </p:cNvPicPr>
          <p:nvPr/>
        </p:nvPicPr>
        <p:blipFill>
          <a:blip r:embed="rId4">
            <a:extLst>
              <a:ext uri="{96DAC541-7B7A-43D3-8B79-37D633B846F1}">
                <asvg:svgBlip xmlns:asvg="http://schemas.microsoft.com/office/drawing/2016/SVG/main" r:embed="rId5"/>
              </a:ext>
            </a:extLst>
          </a:blip>
          <a:srcRect b="8030"/>
          <a:stretch/>
        </p:blipFill>
        <p:spPr>
          <a:xfrm>
            <a:off x="1053037" y="2216726"/>
            <a:ext cx="1525324" cy="2338063"/>
          </a:xfrm>
          <a:prstGeom prst="rect">
            <a:avLst/>
          </a:prstGeom>
        </p:spPr>
      </p:pic>
    </p:spTree>
    <p:extLst>
      <p:ext uri="{BB962C8B-B14F-4D97-AF65-F5344CB8AC3E}">
        <p14:creationId xmlns:p14="http://schemas.microsoft.com/office/powerpoint/2010/main" val="75166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63AB-BB23-DB27-DF84-BC4F55B00854}"/>
              </a:ext>
            </a:extLst>
          </p:cNvPr>
          <p:cNvSpPr>
            <a:spLocks noGrp="1"/>
          </p:cNvSpPr>
          <p:nvPr>
            <p:ph type="title"/>
          </p:nvPr>
        </p:nvSpPr>
        <p:spPr/>
        <p:txBody>
          <a:bodyPr/>
          <a:lstStyle/>
          <a:p>
            <a:r>
              <a:rPr lang="en-US" dirty="0"/>
              <a:t>Artisanal and small-scale gold mining</a:t>
            </a:r>
            <a:endParaRPr lang="en-GB" dirty="0"/>
          </a:p>
        </p:txBody>
      </p:sp>
      <p:sp>
        <p:nvSpPr>
          <p:cNvPr id="3" name="Text Placeholder 2">
            <a:extLst>
              <a:ext uri="{FF2B5EF4-FFF2-40B4-BE49-F238E27FC236}">
                <a16:creationId xmlns:a16="http://schemas.microsoft.com/office/drawing/2014/main" id="{B2EACD90-7A48-DA8B-E617-0BD9C9354699}"/>
              </a:ext>
            </a:extLst>
          </p:cNvPr>
          <p:cNvSpPr>
            <a:spLocks noGrp="1"/>
          </p:cNvSpPr>
          <p:nvPr>
            <p:ph type="body" sz="quarter" idx="12"/>
          </p:nvPr>
        </p:nvSpPr>
        <p:spPr>
          <a:xfrm>
            <a:off x="3741281" y="588711"/>
            <a:ext cx="4880684" cy="3904339"/>
          </a:xfrm>
        </p:spPr>
        <p:txBody>
          <a:bodyPr/>
          <a:lstStyle/>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effectLst/>
                <a:ea typeface="Aptos" panose="020B0004020202020204" pitchFamily="34" charset="0"/>
                <a:cs typeface="Times New Roman" panose="02020603050405020304" pitchFamily="18" charset="0"/>
              </a:rPr>
              <a:t>More than 30% of the world's estimated 13 - 20 million artisanal miners are women; because </a:t>
            </a:r>
            <a:r>
              <a:rPr lang="en-US" sz="1300" b="1" dirty="0">
                <a:solidFill>
                  <a:schemeClr val="accent1"/>
                </a:solidFill>
                <a:effectLst/>
                <a:ea typeface="Aptos" panose="020B0004020202020204" pitchFamily="34" charset="0"/>
                <a:cs typeface="Times New Roman" panose="02020603050405020304" pitchFamily="18" charset="0"/>
              </a:rPr>
              <a:t>gender norms</a:t>
            </a:r>
            <a:r>
              <a:rPr lang="en-US" sz="1300" b="1" dirty="0">
                <a:effectLst/>
                <a:ea typeface="Aptos" panose="020B0004020202020204" pitchFamily="34" charset="0"/>
                <a:cs typeface="Times New Roman" panose="02020603050405020304" pitchFamily="18" charset="0"/>
              </a:rPr>
              <a:t> </a:t>
            </a:r>
            <a:r>
              <a:rPr lang="en-US" sz="1300" dirty="0">
                <a:effectLst/>
                <a:ea typeface="Aptos" panose="020B0004020202020204" pitchFamily="34" charset="0"/>
                <a:cs typeface="Times New Roman" panose="02020603050405020304" pitchFamily="18" charset="0"/>
              </a:rPr>
              <a:t>shape perceptions that women are less suited for the heaviest labor mining tasks, the majority of women work in the </a:t>
            </a:r>
            <a:r>
              <a:rPr lang="en-US" sz="1300" i="1" dirty="0">
                <a:effectLst/>
                <a:ea typeface="Aptos" panose="020B0004020202020204" pitchFamily="34" charset="0"/>
                <a:cs typeface="Times New Roman" panose="02020603050405020304" pitchFamily="18" charset="0"/>
              </a:rPr>
              <a:t>processing</a:t>
            </a:r>
            <a:r>
              <a:rPr lang="en-US" sz="1300" dirty="0">
                <a:effectLst/>
                <a:ea typeface="Aptos" panose="020B0004020202020204" pitchFamily="34" charset="0"/>
                <a:cs typeface="Times New Roman" panose="02020603050405020304" pitchFamily="18" charset="0"/>
              </a:rPr>
              <a:t> aspects of artisanal mining, especially the mercury amalgamation process</a:t>
            </a:r>
            <a:r>
              <a:rPr lang="en-US" sz="1300" dirty="0">
                <a:effectLst/>
              </a:rPr>
              <a:t> </a:t>
            </a:r>
          </a:p>
          <a:p>
            <a:pPr>
              <a:lnSpc>
                <a:spcPts val="900"/>
              </a:lnSpc>
            </a:pPr>
            <a:endParaRPr lang="en-US" sz="12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t>Poverty is the main driver of women into mining, often underpinned by deterioration in subsistence farming.</a:t>
            </a:r>
          </a:p>
          <a:p>
            <a:pPr>
              <a:lnSpc>
                <a:spcPts val="900"/>
              </a:lnSpc>
            </a:pPr>
            <a:endParaRPr lang="en-US" sz="1200" dirty="0"/>
          </a:p>
          <a:p>
            <a:pPr lvl="1">
              <a:lnSpc>
                <a:spcPts val="1800"/>
              </a:lnSpc>
            </a:pPr>
            <a:r>
              <a:rPr lang="en-US" sz="1300" dirty="0"/>
              <a:t>Artisanal and small-scale gold mining </a:t>
            </a:r>
            <a:br>
              <a:rPr lang="en-US" sz="1300" dirty="0"/>
            </a:br>
            <a:r>
              <a:rPr lang="en-US" sz="1300" dirty="0"/>
              <a:t>(ASGM) often uses toxic mercury to </a:t>
            </a:r>
            <a:br>
              <a:rPr lang="en-US" sz="1300" dirty="0"/>
            </a:br>
            <a:r>
              <a:rPr lang="en-US" sz="1300" dirty="0"/>
              <a:t>extract gold from ore. This sector </a:t>
            </a:r>
            <a:br>
              <a:rPr lang="en-US" sz="1300" dirty="0"/>
            </a:br>
            <a:r>
              <a:rPr lang="en-US" sz="1300" dirty="0"/>
              <a:t>is under high risk through direct </a:t>
            </a:r>
            <a:br>
              <a:rPr lang="en-US" sz="1300" dirty="0"/>
            </a:br>
            <a:r>
              <a:rPr lang="en-US" sz="1300" dirty="0"/>
              <a:t>exposure via amalgam burning, </a:t>
            </a:r>
            <a:br>
              <a:rPr lang="en-US" sz="1300" dirty="0"/>
            </a:br>
            <a:r>
              <a:rPr lang="en-US" sz="1300" dirty="0"/>
              <a:t>and through exposure </a:t>
            </a:r>
            <a:br>
              <a:rPr lang="en-US" sz="1300" dirty="0"/>
            </a:br>
            <a:r>
              <a:rPr lang="en-US" sz="1300" dirty="0"/>
              <a:t>to the fumes in the work-</a:t>
            </a:r>
            <a:br>
              <a:rPr lang="en-US" sz="1300" dirty="0"/>
            </a:br>
            <a:r>
              <a:rPr lang="en-US" sz="1300" dirty="0"/>
              <a:t>place and/or home.</a:t>
            </a:r>
          </a:p>
          <a:p>
            <a:pPr>
              <a:lnSpc>
                <a:spcPts val="1800"/>
              </a:lnSpc>
            </a:pPr>
            <a:endParaRPr lang="en-GB" sz="1300" dirty="0"/>
          </a:p>
        </p:txBody>
      </p:sp>
      <p:sp>
        <p:nvSpPr>
          <p:cNvPr id="10" name="Freeform 9">
            <a:extLst>
              <a:ext uri="{FF2B5EF4-FFF2-40B4-BE49-F238E27FC236}">
                <a16:creationId xmlns:a16="http://schemas.microsoft.com/office/drawing/2014/main" id="{560969BC-F272-D6B8-DA17-61C1B4DCF4B1}"/>
              </a:ext>
            </a:extLst>
          </p:cNvPr>
          <p:cNvSpPr/>
          <p:nvPr/>
        </p:nvSpPr>
        <p:spPr>
          <a:xfrm>
            <a:off x="224954" y="4339754"/>
            <a:ext cx="578794" cy="57879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sv-SE" sz="450" dirty="0">
              <a:solidFill>
                <a:schemeClr val="accent2"/>
              </a:solidFill>
            </a:endParaRPr>
          </a:p>
        </p:txBody>
      </p:sp>
      <p:sp>
        <p:nvSpPr>
          <p:cNvPr id="11" name="TextBox 11">
            <a:extLst>
              <a:ext uri="{FF2B5EF4-FFF2-40B4-BE49-F238E27FC236}">
                <a16:creationId xmlns:a16="http://schemas.microsoft.com/office/drawing/2014/main" id="{2D98552C-1A99-5D11-8649-06906938E07E}"/>
              </a:ext>
            </a:extLst>
          </p:cNvPr>
          <p:cNvSpPr txBox="1"/>
          <p:nvPr/>
        </p:nvSpPr>
        <p:spPr>
          <a:xfrm>
            <a:off x="475287" y="4210052"/>
            <a:ext cx="240284" cy="799258"/>
          </a:xfrm>
          <a:prstGeom prst="rect">
            <a:avLst/>
          </a:prstGeom>
        </p:spPr>
        <p:txBody>
          <a:bodyPr lIns="0" tIns="0" rIns="0" bIns="0" rtlCol="0" anchor="t">
            <a:spAutoFit/>
          </a:bodyPr>
          <a:lstStyle/>
          <a:p>
            <a:pPr algn="ctr">
              <a:lnSpc>
                <a:spcPts val="6689"/>
              </a:lnSpc>
              <a:spcBef>
                <a:spcPct val="0"/>
              </a:spcBef>
            </a:pPr>
            <a:r>
              <a:rPr lang="en-US" sz="4777" b="1" dirty="0">
                <a:solidFill>
                  <a:schemeClr val="bg2">
                    <a:lumMod val="75000"/>
                  </a:schemeClr>
                </a:solidFill>
                <a:ea typeface="DIN Condensed" panose="020B0606040000020204" pitchFamily="34" charset="77"/>
              </a:rPr>
              <a:t>3</a:t>
            </a:r>
          </a:p>
        </p:txBody>
      </p:sp>
      <p:sp>
        <p:nvSpPr>
          <p:cNvPr id="12" name="TextBox 12">
            <a:extLst>
              <a:ext uri="{FF2B5EF4-FFF2-40B4-BE49-F238E27FC236}">
                <a16:creationId xmlns:a16="http://schemas.microsoft.com/office/drawing/2014/main" id="{C3E6A39E-75D8-B851-9038-7F6FD3DE40A0}"/>
              </a:ext>
            </a:extLst>
          </p:cNvPr>
          <p:cNvSpPr txBox="1"/>
          <p:nvPr/>
        </p:nvSpPr>
        <p:spPr>
          <a:xfrm>
            <a:off x="224954" y="4582716"/>
            <a:ext cx="578794" cy="184538"/>
          </a:xfrm>
          <a:prstGeom prst="rect">
            <a:avLst/>
          </a:prstGeom>
        </p:spPr>
        <p:txBody>
          <a:bodyPr wrap="square" lIns="0" tIns="0" rIns="0" bIns="0" rtlCol="0" anchor="t">
            <a:spAutoFit/>
          </a:bodyPr>
          <a:lstStyle/>
          <a:p>
            <a:pPr algn="ctr">
              <a:lnSpc>
                <a:spcPts val="1610"/>
              </a:lnSpc>
              <a:spcBef>
                <a:spcPct val="0"/>
              </a:spcBef>
            </a:pPr>
            <a:r>
              <a:rPr lang="en-US" sz="900" b="1" dirty="0">
                <a:solidFill>
                  <a:srgbClr val="000000"/>
                </a:solidFill>
              </a:rPr>
              <a:t>MODULE</a:t>
            </a:r>
          </a:p>
        </p:txBody>
      </p:sp>
      <p:pic>
        <p:nvPicPr>
          <p:cNvPr id="6" name="Graphic 5">
            <a:extLst>
              <a:ext uri="{FF2B5EF4-FFF2-40B4-BE49-F238E27FC236}">
                <a16:creationId xmlns:a16="http://schemas.microsoft.com/office/drawing/2014/main" id="{BFEC3C2D-5645-ECE3-E01A-979CFF65AE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98127" y="2596511"/>
            <a:ext cx="2919206" cy="2260031"/>
          </a:xfrm>
          <a:prstGeom prst="rect">
            <a:avLst/>
          </a:prstGeom>
        </p:spPr>
      </p:pic>
    </p:spTree>
    <p:extLst>
      <p:ext uri="{BB962C8B-B14F-4D97-AF65-F5344CB8AC3E}">
        <p14:creationId xmlns:p14="http://schemas.microsoft.com/office/powerpoint/2010/main" val="1456680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906D-AEF2-F7AD-4CF6-486E10F118E9}"/>
              </a:ext>
            </a:extLst>
          </p:cNvPr>
          <p:cNvSpPr>
            <a:spLocks noGrp="1"/>
          </p:cNvSpPr>
          <p:nvPr>
            <p:ph type="title"/>
          </p:nvPr>
        </p:nvSpPr>
        <p:spPr>
          <a:xfrm>
            <a:off x="522035" y="588711"/>
            <a:ext cx="5540835" cy="443198"/>
          </a:xfrm>
        </p:spPr>
        <p:txBody>
          <a:bodyPr/>
          <a:lstStyle/>
          <a:p>
            <a:r>
              <a:rPr lang="en-US" sz="3200" dirty="0"/>
              <a:t>Placeholder here</a:t>
            </a:r>
            <a:endParaRPr lang="en-GB" dirty="0"/>
          </a:p>
        </p:txBody>
      </p:sp>
      <p:sp>
        <p:nvSpPr>
          <p:cNvPr id="3" name="Text Placeholder 2">
            <a:extLst>
              <a:ext uri="{FF2B5EF4-FFF2-40B4-BE49-F238E27FC236}">
                <a16:creationId xmlns:a16="http://schemas.microsoft.com/office/drawing/2014/main" id="{13FF6115-488E-E6D5-DBEC-1E842C922054}"/>
              </a:ext>
            </a:extLst>
          </p:cNvPr>
          <p:cNvSpPr>
            <a:spLocks noGrp="1"/>
          </p:cNvSpPr>
          <p:nvPr>
            <p:ph type="body" sz="quarter" idx="12"/>
          </p:nvPr>
        </p:nvSpPr>
        <p:spPr>
          <a:xfrm>
            <a:off x="522035" y="1501292"/>
            <a:ext cx="2322847" cy="1317990"/>
          </a:xfrm>
        </p:spPr>
        <p:txBody>
          <a:bodyPr/>
          <a:lstStyle/>
          <a:p>
            <a:pPr lvl="1"/>
            <a:r>
              <a:rPr lang="en-US" sz="1000" dirty="0"/>
              <a:t>NAPs review highlights</a:t>
            </a:r>
          </a:p>
          <a:p>
            <a:pPr marL="171450" indent="-171450">
              <a:lnSpc>
                <a:spcPts val="600"/>
              </a:lnSpc>
              <a:buBlip>
                <a:blip r:embed="rId2">
                  <a:extLst>
                    <a:ext uri="{96DAC541-7B7A-43D3-8B79-37D633B846F1}">
                      <asvg:svgBlip xmlns:asvg="http://schemas.microsoft.com/office/drawing/2016/SVG/main" r:embed="rId3"/>
                    </a:ext>
                  </a:extLst>
                </a:blip>
              </a:buBlip>
            </a:pPr>
            <a:endParaRPr lang="en-US" dirty="0"/>
          </a:p>
          <a:p>
            <a:pPr lvl="1"/>
            <a:r>
              <a:rPr lang="en-US" sz="1000" dirty="0"/>
              <a:t>collaborated with UNEP on </a:t>
            </a:r>
            <a:r>
              <a:rPr lang="en-US" sz="1000" dirty="0">
                <a:solidFill>
                  <a:schemeClr val="accent4"/>
                </a:solidFill>
                <a:hlinkClick r:id="rId4">
                  <a:extLst>
                    <a:ext uri="{A12FA001-AC4F-418D-AE19-62706E023703}">
                      <ahyp:hlinkClr xmlns:ahyp="http://schemas.microsoft.com/office/drawing/2018/hyperlinkcolor" val="tx"/>
                    </a:ext>
                  </a:extLst>
                </a:hlinkClick>
              </a:rPr>
              <a:t>joint guidance</a:t>
            </a:r>
            <a:r>
              <a:rPr lang="en-US" sz="1000" dirty="0">
                <a:solidFill>
                  <a:schemeClr val="accent4"/>
                </a:solidFill>
              </a:rPr>
              <a:t> </a:t>
            </a:r>
            <a:r>
              <a:rPr lang="en-US" sz="1000" dirty="0"/>
              <a:t>to support gender mainstreaming in the development of artisanal and small-scale gold mining National Action Plans (NAPs)</a:t>
            </a:r>
          </a:p>
          <a:p>
            <a:endParaRPr lang="en-GB" dirty="0"/>
          </a:p>
        </p:txBody>
      </p:sp>
      <p:sp>
        <p:nvSpPr>
          <p:cNvPr id="4" name="Text Placeholder 3">
            <a:extLst>
              <a:ext uri="{FF2B5EF4-FFF2-40B4-BE49-F238E27FC236}">
                <a16:creationId xmlns:a16="http://schemas.microsoft.com/office/drawing/2014/main" id="{AD9A95A7-1E54-C7F5-E8A5-E7539BCCF2BA}"/>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3088526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1C0F0-2C6A-CF08-BA0C-C86A7ECBD135}"/>
              </a:ext>
            </a:extLst>
          </p:cNvPr>
          <p:cNvSpPr>
            <a:spLocks noGrp="1"/>
          </p:cNvSpPr>
          <p:nvPr>
            <p:ph type="title"/>
          </p:nvPr>
        </p:nvSpPr>
        <p:spPr>
          <a:xfrm>
            <a:off x="522035" y="588711"/>
            <a:ext cx="6972069" cy="886397"/>
          </a:xfrm>
        </p:spPr>
        <p:txBody>
          <a:bodyPr/>
          <a:lstStyle/>
          <a:p>
            <a:r>
              <a:rPr lang="en-US" b="1" dirty="0"/>
              <a:t>Note to presenters: good place stop here and do an interactive exercise:</a:t>
            </a:r>
            <a:endParaRPr lang="en-GB" dirty="0"/>
          </a:p>
        </p:txBody>
      </p:sp>
      <p:sp>
        <p:nvSpPr>
          <p:cNvPr id="3" name="Text Placeholder 2">
            <a:extLst>
              <a:ext uri="{FF2B5EF4-FFF2-40B4-BE49-F238E27FC236}">
                <a16:creationId xmlns:a16="http://schemas.microsoft.com/office/drawing/2014/main" id="{BBAF3B40-502C-24B5-4D0A-D894496214F6}"/>
              </a:ext>
            </a:extLst>
          </p:cNvPr>
          <p:cNvSpPr>
            <a:spLocks noGrp="1"/>
          </p:cNvSpPr>
          <p:nvPr>
            <p:ph type="body" sz="quarter" idx="12"/>
          </p:nvPr>
        </p:nvSpPr>
        <p:spPr>
          <a:xfrm>
            <a:off x="522035" y="1798984"/>
            <a:ext cx="2322847" cy="2472152"/>
          </a:xfrm>
        </p:spPr>
        <p:txBody>
          <a:bodyPr/>
          <a:lstStyle/>
          <a:p>
            <a:pPr marL="0" indent="0">
              <a:buNone/>
            </a:pPr>
            <a:r>
              <a:rPr lang="en-US" dirty="0"/>
              <a:t>divide participants into small groups for easier discussion</a:t>
            </a:r>
          </a:p>
          <a:p>
            <a:pPr marL="171450" indent="-171450">
              <a:lnSpc>
                <a:spcPts val="600"/>
              </a:lnSpc>
              <a:buBlip>
                <a:blip r:embed="rId2">
                  <a:extLst>
                    <a:ext uri="{96DAC541-7B7A-43D3-8B79-37D633B846F1}">
                      <asvg:svgBlip xmlns:asvg="http://schemas.microsoft.com/office/drawing/2016/SVG/main" r:embed="rId3"/>
                    </a:ext>
                  </a:extLst>
                </a:blip>
              </a:buBlip>
            </a:pPr>
            <a:endParaRPr lang="en-US" dirty="0"/>
          </a:p>
          <a:p>
            <a:pPr marL="0" indent="0">
              <a:buNone/>
            </a:pPr>
            <a:r>
              <a:rPr lang="en-US" dirty="0"/>
              <a:t>ask participants to discuss amongst themselves two points:</a:t>
            </a:r>
          </a:p>
          <a:p>
            <a:pPr marL="171450" indent="-171450">
              <a:lnSpc>
                <a:spcPts val="600"/>
              </a:lnSpc>
              <a:buBlip>
                <a:blip r:embed="rId2">
                  <a:extLst>
                    <a:ext uri="{96DAC541-7B7A-43D3-8B79-37D633B846F1}">
                      <asvg:svgBlip xmlns:asvg="http://schemas.microsoft.com/office/drawing/2016/SVG/main" r:embed="rId3"/>
                    </a:ext>
                  </a:extLst>
                </a:blip>
              </a:buBlip>
            </a:pPr>
            <a:endParaRPr lang="en-US" dirty="0"/>
          </a:p>
          <a:p>
            <a:pPr marL="228600" indent="-228600">
              <a:buFont typeface="+mj-lt"/>
              <a:buAutoNum type="arabicPeriod"/>
            </a:pPr>
            <a:r>
              <a:rPr lang="en-US" dirty="0"/>
              <a:t>are they aware of any prevalent patterns of mercury exposure in their country through ASGM, seafood consumption exposures, use of skin-lightning products or other exposures?</a:t>
            </a:r>
          </a:p>
          <a:p>
            <a:pPr marL="342900" lvl="1">
              <a:buFont typeface="Arial" panose="020B0604020202020204" pitchFamily="34" charset="0"/>
              <a:buChar char="•"/>
            </a:pPr>
            <a:r>
              <a:rPr lang="en-US" dirty="0"/>
              <a:t>if yes, how big a problem, how prevalent?</a:t>
            </a:r>
          </a:p>
          <a:p>
            <a:endParaRPr lang="en-GB" dirty="0"/>
          </a:p>
        </p:txBody>
      </p:sp>
      <p:sp>
        <p:nvSpPr>
          <p:cNvPr id="4" name="Text Placeholder 3">
            <a:extLst>
              <a:ext uri="{FF2B5EF4-FFF2-40B4-BE49-F238E27FC236}">
                <a16:creationId xmlns:a16="http://schemas.microsoft.com/office/drawing/2014/main" id="{581483F1-703A-FF1D-066B-D1345C061FA8}"/>
              </a:ext>
            </a:extLst>
          </p:cNvPr>
          <p:cNvSpPr>
            <a:spLocks noGrp="1"/>
          </p:cNvSpPr>
          <p:nvPr>
            <p:ph type="body" sz="quarter" idx="13"/>
          </p:nvPr>
        </p:nvSpPr>
        <p:spPr>
          <a:xfrm>
            <a:off x="3087558" y="1798984"/>
            <a:ext cx="2322847" cy="2138727"/>
          </a:xfrm>
        </p:spPr>
        <p:txBody>
          <a:bodyPr/>
          <a:lstStyle/>
          <a:p>
            <a:pPr marL="228600" indent="-228600">
              <a:buFont typeface="+mj-lt"/>
              <a:buAutoNum type="arabicPeriod" startAt="2"/>
            </a:pPr>
            <a:r>
              <a:rPr lang="en-US" dirty="0"/>
              <a:t>whether present in their country </a:t>
            </a:r>
            <a:r>
              <a:rPr lang="en-US" b="1" u="sng" dirty="0"/>
              <a:t>or not</a:t>
            </a:r>
            <a:r>
              <a:rPr lang="en-US" dirty="0"/>
              <a:t>, can they think of effective strategies that might be used at local, national or global levels to limit or even eradicate these sources of mercury exposure? (presenter nudge: might include legal strategies or public awareness efforts) </a:t>
            </a:r>
            <a:endParaRPr lang="en-US" b="1" dirty="0"/>
          </a:p>
          <a:p>
            <a:pPr marL="342900" lvl="1">
              <a:buFont typeface="Arial" panose="020B0604020202020204" pitchFamily="34" charset="0"/>
              <a:buChar char="•"/>
            </a:pPr>
            <a:r>
              <a:rPr lang="en-US" b="1" dirty="0"/>
              <a:t>and</a:t>
            </a:r>
            <a:r>
              <a:rPr lang="en-US" dirty="0"/>
              <a:t> what would be the best strategies to address the gendered dimensions of these issues? </a:t>
            </a:r>
          </a:p>
          <a:p>
            <a:endParaRPr lang="en-GB" dirty="0"/>
          </a:p>
        </p:txBody>
      </p:sp>
    </p:spTree>
    <p:extLst>
      <p:ext uri="{BB962C8B-B14F-4D97-AF65-F5344CB8AC3E}">
        <p14:creationId xmlns:p14="http://schemas.microsoft.com/office/powerpoint/2010/main" val="1857827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96C6B8-7245-EE53-B7B4-F28B8BA2F204}"/>
              </a:ext>
            </a:extLst>
          </p:cNvPr>
          <p:cNvSpPr>
            <a:spLocks noGrp="1"/>
          </p:cNvSpPr>
          <p:nvPr>
            <p:ph type="body" sz="quarter" idx="14"/>
          </p:nvPr>
        </p:nvSpPr>
        <p:spPr/>
        <p:txBody>
          <a:bodyPr/>
          <a:lstStyle/>
          <a:p>
            <a:r>
              <a:rPr lang="en-GB" dirty="0">
                <a:solidFill>
                  <a:schemeClr val="accent5"/>
                </a:solidFill>
              </a:rPr>
              <a:t>4</a:t>
            </a:r>
          </a:p>
        </p:txBody>
      </p:sp>
      <p:sp>
        <p:nvSpPr>
          <p:cNvPr id="3" name="Text Placeholder 2">
            <a:extLst>
              <a:ext uri="{FF2B5EF4-FFF2-40B4-BE49-F238E27FC236}">
                <a16:creationId xmlns:a16="http://schemas.microsoft.com/office/drawing/2014/main" id="{084E5F97-F5BC-14A2-74CE-03511D795D87}"/>
              </a:ext>
            </a:extLst>
          </p:cNvPr>
          <p:cNvSpPr>
            <a:spLocks noGrp="1"/>
          </p:cNvSpPr>
          <p:nvPr>
            <p:ph type="body" sz="quarter" idx="10"/>
          </p:nvPr>
        </p:nvSpPr>
        <p:spPr/>
        <p:txBody>
          <a:bodyPr/>
          <a:lstStyle/>
          <a:p>
            <a:r>
              <a:rPr lang="en-GB" dirty="0"/>
              <a:t>MODULE</a:t>
            </a:r>
          </a:p>
        </p:txBody>
      </p:sp>
      <p:sp>
        <p:nvSpPr>
          <p:cNvPr id="4" name="Text Placeholder 3">
            <a:extLst>
              <a:ext uri="{FF2B5EF4-FFF2-40B4-BE49-F238E27FC236}">
                <a16:creationId xmlns:a16="http://schemas.microsoft.com/office/drawing/2014/main" id="{6C04C4D3-72CF-94E0-BADF-461C0329D3DD}"/>
              </a:ext>
            </a:extLst>
          </p:cNvPr>
          <p:cNvSpPr>
            <a:spLocks noGrp="1"/>
          </p:cNvSpPr>
          <p:nvPr>
            <p:ph type="body" sz="quarter" idx="16"/>
          </p:nvPr>
        </p:nvSpPr>
        <p:spPr>
          <a:xfrm>
            <a:off x="3720617" y="2626474"/>
            <a:ext cx="3792546" cy="1077218"/>
          </a:xfrm>
        </p:spPr>
        <p:txBody>
          <a:bodyPr/>
          <a:lstStyle/>
          <a:p>
            <a:r>
              <a:rPr lang="en-US" b="1" dirty="0">
                <a:effectLst/>
                <a:ea typeface="Times New Roman" panose="02020603050405020304" pitchFamily="18" charset="0"/>
              </a:rPr>
              <a:t>The Minamata </a:t>
            </a:r>
            <a:r>
              <a:rPr lang="en-US" dirty="0">
                <a:ea typeface="Times New Roman" panose="02020603050405020304" pitchFamily="18" charset="0"/>
              </a:rPr>
              <a:t>G</a:t>
            </a:r>
            <a:r>
              <a:rPr lang="en-US" b="1" dirty="0">
                <a:effectLst/>
                <a:ea typeface="Times New Roman" panose="02020603050405020304" pitchFamily="18" charset="0"/>
              </a:rPr>
              <a:t>ender Action Plan</a:t>
            </a:r>
          </a:p>
          <a:p>
            <a:endParaRPr lang="en-GB" dirty="0"/>
          </a:p>
        </p:txBody>
      </p:sp>
    </p:spTree>
    <p:extLst>
      <p:ext uri="{BB962C8B-B14F-4D97-AF65-F5344CB8AC3E}">
        <p14:creationId xmlns:p14="http://schemas.microsoft.com/office/powerpoint/2010/main" val="2712103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BBA9-56D9-023D-B976-CBE9C4AA80BF}"/>
              </a:ext>
            </a:extLst>
          </p:cNvPr>
          <p:cNvSpPr>
            <a:spLocks noGrp="1"/>
          </p:cNvSpPr>
          <p:nvPr>
            <p:ph type="title"/>
          </p:nvPr>
        </p:nvSpPr>
        <p:spPr/>
        <p:txBody>
          <a:bodyPr/>
          <a:lstStyle/>
          <a:p>
            <a:r>
              <a:rPr lang="en-US" dirty="0"/>
              <a:t>The Minamata Gender Action Plan </a:t>
            </a:r>
            <a:br>
              <a:rPr lang="en-US" dirty="0"/>
            </a:br>
            <a:r>
              <a:rPr lang="en-US" dirty="0"/>
              <a:t>is here to help</a:t>
            </a:r>
            <a:endParaRPr lang="en-GB" dirty="0"/>
          </a:p>
        </p:txBody>
      </p:sp>
      <p:sp>
        <p:nvSpPr>
          <p:cNvPr id="3" name="Text Placeholder 2">
            <a:extLst>
              <a:ext uri="{FF2B5EF4-FFF2-40B4-BE49-F238E27FC236}">
                <a16:creationId xmlns:a16="http://schemas.microsoft.com/office/drawing/2014/main" id="{D00D965A-016F-A948-15C0-1950C6428BE4}"/>
              </a:ext>
            </a:extLst>
          </p:cNvPr>
          <p:cNvSpPr>
            <a:spLocks noGrp="1"/>
          </p:cNvSpPr>
          <p:nvPr>
            <p:ph type="body" sz="quarter" idx="12"/>
          </p:nvPr>
        </p:nvSpPr>
        <p:spPr>
          <a:xfrm>
            <a:off x="3741281" y="588711"/>
            <a:ext cx="4888370" cy="3442674"/>
          </a:xfrm>
        </p:spPr>
        <p:txBody>
          <a:bodyPr/>
          <a:lstStyle/>
          <a:p>
            <a:pPr marL="0" indent="0">
              <a:lnSpc>
                <a:spcPts val="1800"/>
              </a:lnSpc>
              <a:buFont typeface="Arial" panose="020B0604020202020204" pitchFamily="34" charset="0"/>
              <a:buNone/>
            </a:pPr>
            <a:r>
              <a:rPr lang="en-US" sz="1300" dirty="0">
                <a:solidFill>
                  <a:schemeClr val="accent4"/>
                </a:solidFill>
                <a:ea typeface="Roboto" pitchFamily="2" charset="0"/>
                <a:hlinkClick r:id="rId2">
                  <a:extLst>
                    <a:ext uri="{A12FA001-AC4F-418D-AE19-62706E023703}">
                      <ahyp:hlinkClr xmlns:ahyp="http://schemas.microsoft.com/office/drawing/2018/hyperlinkcolor" val="tx"/>
                    </a:ext>
                  </a:extLst>
                </a:hlinkClick>
              </a:rPr>
              <a:t>COP-5</a:t>
            </a:r>
            <a:r>
              <a:rPr lang="en-US" sz="1300" dirty="0">
                <a:solidFill>
                  <a:srgbClr val="292623"/>
                </a:solidFill>
                <a:ea typeface="Roboto" pitchFamily="2" charset="0"/>
              </a:rPr>
              <a:t> adopted </a:t>
            </a:r>
            <a:r>
              <a:rPr lang="en-US" sz="1300" dirty="0">
                <a:solidFill>
                  <a:schemeClr val="accent4"/>
                </a:solidFill>
                <a:ea typeface="Roboto" pitchFamily="2" charset="0"/>
                <a:hlinkClick r:id="rId3">
                  <a:extLst>
                    <a:ext uri="{A12FA001-AC4F-418D-AE19-62706E023703}">
                      <ahyp:hlinkClr xmlns:ahyp="http://schemas.microsoft.com/office/drawing/2018/hyperlinkcolor" val="tx"/>
                    </a:ext>
                  </a:extLst>
                </a:hlinkClick>
              </a:rPr>
              <a:t>decision MC-5/15</a:t>
            </a:r>
            <a:r>
              <a:rPr lang="en-US" sz="1300" dirty="0">
                <a:solidFill>
                  <a:srgbClr val="292623"/>
                </a:solidFill>
                <a:ea typeface="Roboto" pitchFamily="2" charset="0"/>
              </a:rPr>
              <a:t> which:</a:t>
            </a:r>
          </a:p>
          <a:p>
            <a:pPr>
              <a:lnSpc>
                <a:spcPts val="900"/>
              </a:lnSpc>
            </a:pPr>
            <a:endParaRPr lang="en-US" sz="1400" dirty="0"/>
          </a:p>
          <a:p>
            <a:pPr marL="171450" indent="-171450">
              <a:lnSpc>
                <a:spcPts val="1800"/>
              </a:lnSpc>
              <a:buBlip>
                <a:blip r:embed="rId4">
                  <a:extLst>
                    <a:ext uri="{96DAC541-7B7A-43D3-8B79-37D633B846F1}">
                      <asvg:svgBlip xmlns:asvg="http://schemas.microsoft.com/office/drawing/2016/SVG/main" r:embed="rId5"/>
                    </a:ext>
                  </a:extLst>
                </a:blip>
              </a:buBlip>
            </a:pPr>
            <a:r>
              <a:rPr lang="en-US" sz="1300" dirty="0">
                <a:solidFill>
                  <a:srgbClr val="292623"/>
                </a:solidFill>
                <a:ea typeface="Roboto" pitchFamily="2" charset="0"/>
              </a:rPr>
              <a:t>welcomed the </a:t>
            </a:r>
            <a:r>
              <a:rPr lang="en-US" sz="1300" dirty="0">
                <a:solidFill>
                  <a:schemeClr val="accent4"/>
                </a:solidFill>
                <a:ea typeface="Roboto" pitchFamily="2" charset="0"/>
                <a:hlinkClick r:id="rId6">
                  <a:extLst>
                    <a:ext uri="{A12FA001-AC4F-418D-AE19-62706E023703}">
                      <ahyp:hlinkClr xmlns:ahyp="http://schemas.microsoft.com/office/drawing/2018/hyperlinkcolor" val="tx"/>
                    </a:ext>
                  </a:extLst>
                </a:hlinkClick>
              </a:rPr>
              <a:t>gender action plan</a:t>
            </a:r>
            <a:r>
              <a:rPr lang="en-US" sz="1300" dirty="0">
                <a:solidFill>
                  <a:srgbClr val="292623"/>
                </a:solidFill>
                <a:ea typeface="Roboto" pitchFamily="2" charset="0"/>
              </a:rPr>
              <a:t> for the Minamata Convention on Mercury and </a:t>
            </a:r>
          </a:p>
          <a:p>
            <a:pPr>
              <a:lnSpc>
                <a:spcPts val="900"/>
              </a:lnSpc>
            </a:pPr>
            <a:endParaRPr lang="en-US" sz="1400" dirty="0"/>
          </a:p>
          <a:p>
            <a:pPr marL="171450" indent="-171450">
              <a:lnSpc>
                <a:spcPts val="1800"/>
              </a:lnSpc>
              <a:buBlip>
                <a:blip r:embed="rId4">
                  <a:extLst>
                    <a:ext uri="{96DAC541-7B7A-43D3-8B79-37D633B846F1}">
                      <asvg:svgBlip xmlns:asvg="http://schemas.microsoft.com/office/drawing/2016/SVG/main" r:embed="rId5"/>
                    </a:ext>
                  </a:extLst>
                </a:blip>
              </a:buBlip>
            </a:pPr>
            <a:r>
              <a:rPr lang="en-US" sz="1300" dirty="0">
                <a:solidFill>
                  <a:srgbClr val="292623"/>
                </a:solidFill>
                <a:ea typeface="Roboto" pitchFamily="2" charset="0"/>
              </a:rPr>
              <a:t>invited Parties and the Secretariat to implement </a:t>
            </a:r>
            <a:r>
              <a:rPr lang="en-US" sz="1300" dirty="0">
                <a:solidFill>
                  <a:schemeClr val="accent4"/>
                </a:solidFill>
                <a:ea typeface="Roboto" pitchFamily="2" charset="0"/>
                <a:hlinkClick r:id="rId7">
                  <a:extLst>
                    <a:ext uri="{A12FA001-AC4F-418D-AE19-62706E023703}">
                      <ahyp:hlinkClr xmlns:ahyp="http://schemas.microsoft.com/office/drawing/2018/hyperlinkcolor" val="tx"/>
                    </a:ext>
                  </a:extLst>
                </a:hlinkClick>
              </a:rPr>
              <a:t>priority activities</a:t>
            </a:r>
            <a:r>
              <a:rPr lang="en-US" sz="1300" dirty="0">
                <a:solidFill>
                  <a:srgbClr val="292623"/>
                </a:solidFill>
                <a:ea typeface="Roboto" pitchFamily="2" charset="0"/>
              </a:rPr>
              <a:t> under the gender action plan as part of the </a:t>
            </a:r>
            <a:r>
              <a:rPr lang="en-US" sz="1300" dirty="0">
                <a:solidFill>
                  <a:schemeClr val="accent4"/>
                </a:solidFill>
                <a:ea typeface="Roboto" pitchFamily="2" charset="0"/>
                <a:hlinkClick r:id="rId8">
                  <a:extLst>
                    <a:ext uri="{A12FA001-AC4F-418D-AE19-62706E023703}">
                      <ahyp:hlinkClr xmlns:ahyp="http://schemas.microsoft.com/office/drawing/2018/hyperlinkcolor" val="tx"/>
                    </a:ext>
                  </a:extLst>
                </a:hlinkClick>
              </a:rPr>
              <a:t>Programme of Work and Budget for the biennium 2024-2025</a:t>
            </a:r>
            <a:endParaRPr lang="en-US" sz="1300" dirty="0">
              <a:solidFill>
                <a:schemeClr val="accent4"/>
              </a:solidFill>
              <a:ea typeface="Roboto" pitchFamily="2" charset="0"/>
            </a:endParaRPr>
          </a:p>
          <a:p>
            <a:pPr marL="0" indent="0">
              <a:lnSpc>
                <a:spcPts val="1800"/>
              </a:lnSpc>
              <a:buFont typeface="Arial" panose="020B0604020202020204" pitchFamily="34" charset="0"/>
              <a:buNone/>
            </a:pPr>
            <a:endParaRPr lang="en-US" sz="1300" dirty="0">
              <a:ea typeface="Roboto" pitchFamily="2" charset="0"/>
            </a:endParaRPr>
          </a:p>
          <a:p>
            <a:pPr marL="0" indent="0">
              <a:lnSpc>
                <a:spcPts val="1800"/>
              </a:lnSpc>
              <a:buFont typeface="Arial" panose="020B0604020202020204" pitchFamily="34" charset="0"/>
              <a:buNone/>
            </a:pPr>
            <a:r>
              <a:rPr lang="en-US" sz="1300" dirty="0">
                <a:ea typeface="Roboto" pitchFamily="2" charset="0"/>
              </a:rPr>
              <a:t>The gender action plan provides a </a:t>
            </a:r>
            <a:r>
              <a:rPr lang="en-US" sz="1300" b="1" dirty="0">
                <a:solidFill>
                  <a:schemeClr val="accent1"/>
                </a:solidFill>
                <a:ea typeface="Roboto" pitchFamily="2" charset="0"/>
              </a:rPr>
              <a:t>comprehensive blueprint for actions </a:t>
            </a:r>
            <a:r>
              <a:rPr lang="en-US" sz="1300" dirty="0">
                <a:ea typeface="Roboto" pitchFamily="2" charset="0"/>
              </a:rPr>
              <a:t>to promote gender equality within all activities under the purview of the Convention.</a:t>
            </a:r>
          </a:p>
          <a:p>
            <a:pPr marL="0" indent="0">
              <a:lnSpc>
                <a:spcPts val="1800"/>
              </a:lnSpc>
              <a:buFont typeface="Arial" panose="020B0604020202020204" pitchFamily="34" charset="0"/>
              <a:buNone/>
            </a:pPr>
            <a:endParaRPr lang="en-US" sz="1200" dirty="0">
              <a:ea typeface="Roboto" pitchFamily="2" charset="0"/>
            </a:endParaRPr>
          </a:p>
          <a:p>
            <a:pPr marL="0" indent="0">
              <a:lnSpc>
                <a:spcPts val="1800"/>
              </a:lnSpc>
              <a:buFont typeface="Arial" panose="020B0604020202020204" pitchFamily="34" charset="0"/>
              <a:buNone/>
            </a:pPr>
            <a:r>
              <a:rPr lang="en-US" sz="1300" dirty="0">
                <a:ea typeface="Roboto" pitchFamily="2" charset="0"/>
              </a:rPr>
              <a:t>The plan is organized around actions proposed for the </a:t>
            </a:r>
            <a:r>
              <a:rPr lang="en-US" sz="1300" b="1" dirty="0">
                <a:solidFill>
                  <a:schemeClr val="accent1"/>
                </a:solidFill>
                <a:ea typeface="Roboto" pitchFamily="2" charset="0"/>
              </a:rPr>
              <a:t>Secretariat</a:t>
            </a:r>
            <a:r>
              <a:rPr lang="en-US" sz="1300" dirty="0">
                <a:ea typeface="Roboto" pitchFamily="2" charset="0"/>
              </a:rPr>
              <a:t>, </a:t>
            </a:r>
            <a:r>
              <a:rPr lang="en-US" sz="1300" b="1" dirty="0">
                <a:solidFill>
                  <a:schemeClr val="accent1"/>
                </a:solidFill>
                <a:ea typeface="Roboto" pitchFamily="2" charset="0"/>
              </a:rPr>
              <a:t>Parties</a:t>
            </a:r>
            <a:r>
              <a:rPr lang="en-US" sz="1300" dirty="0">
                <a:ea typeface="Roboto" pitchFamily="2" charset="0"/>
              </a:rPr>
              <a:t> and other relevant </a:t>
            </a:r>
            <a:r>
              <a:rPr lang="en-US" sz="1300" b="1" dirty="0">
                <a:solidFill>
                  <a:schemeClr val="accent1"/>
                </a:solidFill>
                <a:ea typeface="Roboto" pitchFamily="2" charset="0"/>
              </a:rPr>
              <a:t>stakeholders</a:t>
            </a:r>
            <a:r>
              <a:rPr lang="en-US" sz="1300" dirty="0">
                <a:ea typeface="Roboto" pitchFamily="2" charset="0"/>
              </a:rPr>
              <a:t>. </a:t>
            </a:r>
          </a:p>
          <a:p>
            <a:pPr>
              <a:lnSpc>
                <a:spcPts val="1800"/>
              </a:lnSpc>
            </a:pPr>
            <a:endParaRPr lang="en-GB" sz="1300" dirty="0"/>
          </a:p>
        </p:txBody>
      </p:sp>
    </p:spTree>
    <p:extLst>
      <p:ext uri="{BB962C8B-B14F-4D97-AF65-F5344CB8AC3E}">
        <p14:creationId xmlns:p14="http://schemas.microsoft.com/office/powerpoint/2010/main" val="174628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465133-1209-16FD-499C-7E9AA9CEB845}"/>
              </a:ext>
            </a:extLst>
          </p:cNvPr>
          <p:cNvSpPr>
            <a:spLocks noGrp="1"/>
          </p:cNvSpPr>
          <p:nvPr>
            <p:ph type="body" sz="quarter" idx="14"/>
          </p:nvPr>
        </p:nvSpPr>
        <p:spPr/>
        <p:txBody>
          <a:bodyPr/>
          <a:lstStyle/>
          <a:p>
            <a:r>
              <a:rPr lang="en-GB" dirty="0">
                <a:solidFill>
                  <a:schemeClr val="accent5"/>
                </a:solidFill>
              </a:rPr>
              <a:t>1</a:t>
            </a:r>
          </a:p>
        </p:txBody>
      </p:sp>
      <p:sp>
        <p:nvSpPr>
          <p:cNvPr id="3" name="Title 2">
            <a:extLst>
              <a:ext uri="{FF2B5EF4-FFF2-40B4-BE49-F238E27FC236}">
                <a16:creationId xmlns:a16="http://schemas.microsoft.com/office/drawing/2014/main" id="{AD9AE7B9-F40A-8901-FE4B-63BECDB332CD}"/>
              </a:ext>
            </a:extLst>
          </p:cNvPr>
          <p:cNvSpPr>
            <a:spLocks noGrp="1"/>
          </p:cNvSpPr>
          <p:nvPr>
            <p:ph type="title"/>
          </p:nvPr>
        </p:nvSpPr>
        <p:spPr>
          <a:xfrm>
            <a:off x="522035" y="588711"/>
            <a:ext cx="2514599" cy="886397"/>
          </a:xfrm>
        </p:spPr>
        <p:txBody>
          <a:bodyPr/>
          <a:lstStyle/>
          <a:p>
            <a:r>
              <a:rPr lang="en-GB" dirty="0">
                <a:solidFill>
                  <a:srgbClr val="1D1D1D"/>
                </a:solidFill>
                <a:effectLst/>
              </a:rPr>
              <a:t>Contents</a:t>
            </a:r>
            <a:br>
              <a:rPr lang="en-GB" dirty="0">
                <a:solidFill>
                  <a:srgbClr val="1D1D1D"/>
                </a:solidFill>
                <a:effectLst/>
              </a:rPr>
            </a:br>
            <a:endParaRPr lang="en-GB" dirty="0"/>
          </a:p>
        </p:txBody>
      </p:sp>
      <p:sp>
        <p:nvSpPr>
          <p:cNvPr id="4" name="Text Placeholder 3">
            <a:extLst>
              <a:ext uri="{FF2B5EF4-FFF2-40B4-BE49-F238E27FC236}">
                <a16:creationId xmlns:a16="http://schemas.microsoft.com/office/drawing/2014/main" id="{CDBDFEB0-3385-6BC7-4EA8-AA8B54F9A40D}"/>
              </a:ext>
            </a:extLst>
          </p:cNvPr>
          <p:cNvSpPr>
            <a:spLocks noGrp="1"/>
          </p:cNvSpPr>
          <p:nvPr>
            <p:ph type="body" sz="quarter" idx="10"/>
          </p:nvPr>
        </p:nvSpPr>
        <p:spPr/>
        <p:txBody>
          <a:bodyPr/>
          <a:lstStyle/>
          <a:p>
            <a:r>
              <a:rPr lang="en-GB" dirty="0"/>
              <a:t>MODULE</a:t>
            </a:r>
          </a:p>
        </p:txBody>
      </p:sp>
      <p:sp>
        <p:nvSpPr>
          <p:cNvPr id="5" name="Text Placeholder 4">
            <a:extLst>
              <a:ext uri="{FF2B5EF4-FFF2-40B4-BE49-F238E27FC236}">
                <a16:creationId xmlns:a16="http://schemas.microsoft.com/office/drawing/2014/main" id="{2BEA8F20-BC77-D182-14FD-38A971A2CFAA}"/>
              </a:ext>
            </a:extLst>
          </p:cNvPr>
          <p:cNvSpPr>
            <a:spLocks noGrp="1"/>
          </p:cNvSpPr>
          <p:nvPr>
            <p:ph type="body" sz="quarter" idx="16"/>
          </p:nvPr>
        </p:nvSpPr>
        <p:spPr/>
        <p:txBody>
          <a:bodyPr/>
          <a:lstStyle/>
          <a:p>
            <a:r>
              <a:rPr lang="en-US" dirty="0"/>
              <a:t>Basic concepts</a:t>
            </a:r>
            <a:endParaRPr lang="en-GB" dirty="0"/>
          </a:p>
        </p:txBody>
      </p:sp>
      <p:sp>
        <p:nvSpPr>
          <p:cNvPr id="6" name="Text Placeholder 5">
            <a:extLst>
              <a:ext uri="{FF2B5EF4-FFF2-40B4-BE49-F238E27FC236}">
                <a16:creationId xmlns:a16="http://schemas.microsoft.com/office/drawing/2014/main" id="{C16ACD8E-9869-627F-E491-FC7E8AEE786B}"/>
              </a:ext>
            </a:extLst>
          </p:cNvPr>
          <p:cNvSpPr>
            <a:spLocks noGrp="1"/>
          </p:cNvSpPr>
          <p:nvPr>
            <p:ph type="body" sz="quarter" idx="17"/>
          </p:nvPr>
        </p:nvSpPr>
        <p:spPr/>
        <p:txBody>
          <a:bodyPr/>
          <a:lstStyle/>
          <a:p>
            <a:r>
              <a:rPr lang="en-GB" dirty="0">
                <a:solidFill>
                  <a:schemeClr val="accent5"/>
                </a:solidFill>
              </a:rPr>
              <a:t>4</a:t>
            </a:r>
          </a:p>
        </p:txBody>
      </p:sp>
      <p:sp>
        <p:nvSpPr>
          <p:cNvPr id="7" name="Text Placeholder 6">
            <a:extLst>
              <a:ext uri="{FF2B5EF4-FFF2-40B4-BE49-F238E27FC236}">
                <a16:creationId xmlns:a16="http://schemas.microsoft.com/office/drawing/2014/main" id="{712D1E4D-D732-DDD0-0A4F-A414F1D0D37B}"/>
              </a:ext>
            </a:extLst>
          </p:cNvPr>
          <p:cNvSpPr>
            <a:spLocks noGrp="1"/>
          </p:cNvSpPr>
          <p:nvPr>
            <p:ph type="body" sz="quarter" idx="18"/>
          </p:nvPr>
        </p:nvSpPr>
        <p:spPr/>
        <p:txBody>
          <a:bodyPr/>
          <a:lstStyle/>
          <a:p>
            <a:r>
              <a:rPr lang="en-GB" dirty="0"/>
              <a:t>MODULE</a:t>
            </a:r>
          </a:p>
        </p:txBody>
      </p:sp>
      <p:sp>
        <p:nvSpPr>
          <p:cNvPr id="8" name="Text Placeholder 7">
            <a:extLst>
              <a:ext uri="{FF2B5EF4-FFF2-40B4-BE49-F238E27FC236}">
                <a16:creationId xmlns:a16="http://schemas.microsoft.com/office/drawing/2014/main" id="{7C479C74-C9DD-A6EC-570B-600091A19747}"/>
              </a:ext>
            </a:extLst>
          </p:cNvPr>
          <p:cNvSpPr>
            <a:spLocks noGrp="1"/>
          </p:cNvSpPr>
          <p:nvPr>
            <p:ph type="body" sz="quarter" idx="19"/>
          </p:nvPr>
        </p:nvSpPr>
        <p:spPr>
          <a:xfrm>
            <a:off x="6303855" y="1308503"/>
            <a:ext cx="1749386" cy="410369"/>
          </a:xfrm>
        </p:spPr>
        <p:txBody>
          <a:bodyPr/>
          <a:lstStyle/>
          <a:p>
            <a:r>
              <a:rPr lang="en-US" dirty="0"/>
              <a:t>The Minamata Gender Action Plan</a:t>
            </a:r>
          </a:p>
        </p:txBody>
      </p:sp>
      <p:sp>
        <p:nvSpPr>
          <p:cNvPr id="9" name="Text Placeholder 8">
            <a:extLst>
              <a:ext uri="{FF2B5EF4-FFF2-40B4-BE49-F238E27FC236}">
                <a16:creationId xmlns:a16="http://schemas.microsoft.com/office/drawing/2014/main" id="{41C03F66-089F-3065-963C-17263306613F}"/>
              </a:ext>
            </a:extLst>
          </p:cNvPr>
          <p:cNvSpPr>
            <a:spLocks noGrp="1"/>
          </p:cNvSpPr>
          <p:nvPr>
            <p:ph type="body" sz="quarter" idx="20"/>
          </p:nvPr>
        </p:nvSpPr>
        <p:spPr/>
        <p:txBody>
          <a:bodyPr/>
          <a:lstStyle/>
          <a:p>
            <a:r>
              <a:rPr lang="en-GB" dirty="0">
                <a:solidFill>
                  <a:schemeClr val="accent5"/>
                </a:solidFill>
              </a:rPr>
              <a:t>2</a:t>
            </a:r>
          </a:p>
        </p:txBody>
      </p:sp>
      <p:sp>
        <p:nvSpPr>
          <p:cNvPr id="10" name="Text Placeholder 9">
            <a:extLst>
              <a:ext uri="{FF2B5EF4-FFF2-40B4-BE49-F238E27FC236}">
                <a16:creationId xmlns:a16="http://schemas.microsoft.com/office/drawing/2014/main" id="{9ABDCE5D-3A93-FC4E-775D-BBFD97ACEF9E}"/>
              </a:ext>
            </a:extLst>
          </p:cNvPr>
          <p:cNvSpPr>
            <a:spLocks noGrp="1"/>
          </p:cNvSpPr>
          <p:nvPr>
            <p:ph type="body" sz="quarter" idx="21"/>
          </p:nvPr>
        </p:nvSpPr>
        <p:spPr/>
        <p:txBody>
          <a:bodyPr/>
          <a:lstStyle/>
          <a:p>
            <a:r>
              <a:rPr lang="en-GB" dirty="0"/>
              <a:t>MODULE</a:t>
            </a:r>
          </a:p>
        </p:txBody>
      </p:sp>
      <p:sp>
        <p:nvSpPr>
          <p:cNvPr id="11" name="Text Placeholder 10">
            <a:extLst>
              <a:ext uri="{FF2B5EF4-FFF2-40B4-BE49-F238E27FC236}">
                <a16:creationId xmlns:a16="http://schemas.microsoft.com/office/drawing/2014/main" id="{86B324F9-6E78-10DE-2044-FB6E2738F736}"/>
              </a:ext>
            </a:extLst>
          </p:cNvPr>
          <p:cNvSpPr>
            <a:spLocks noGrp="1"/>
          </p:cNvSpPr>
          <p:nvPr>
            <p:ph type="body" sz="quarter" idx="22"/>
          </p:nvPr>
        </p:nvSpPr>
        <p:spPr>
          <a:xfrm>
            <a:off x="3752871" y="2654746"/>
            <a:ext cx="1908095" cy="820738"/>
          </a:xfrm>
        </p:spPr>
        <p:txBody>
          <a:bodyPr/>
          <a:lstStyle/>
          <a:p>
            <a:r>
              <a:rPr lang="en-US" dirty="0"/>
              <a:t>Why gender in the Minamata Convention?</a:t>
            </a:r>
          </a:p>
          <a:p>
            <a:endParaRPr lang="en-GB" dirty="0"/>
          </a:p>
        </p:txBody>
      </p:sp>
      <p:sp>
        <p:nvSpPr>
          <p:cNvPr id="12" name="Text Placeholder 11">
            <a:extLst>
              <a:ext uri="{FF2B5EF4-FFF2-40B4-BE49-F238E27FC236}">
                <a16:creationId xmlns:a16="http://schemas.microsoft.com/office/drawing/2014/main" id="{054B7A5F-684D-404E-3F7D-6E8636883E8D}"/>
              </a:ext>
            </a:extLst>
          </p:cNvPr>
          <p:cNvSpPr>
            <a:spLocks noGrp="1"/>
          </p:cNvSpPr>
          <p:nvPr>
            <p:ph type="body" sz="quarter" idx="23"/>
          </p:nvPr>
        </p:nvSpPr>
        <p:spPr/>
        <p:txBody>
          <a:bodyPr/>
          <a:lstStyle/>
          <a:p>
            <a:r>
              <a:rPr lang="en-GB" dirty="0">
                <a:solidFill>
                  <a:schemeClr val="accent5"/>
                </a:solidFill>
              </a:rPr>
              <a:t>5</a:t>
            </a:r>
          </a:p>
        </p:txBody>
      </p:sp>
      <p:sp>
        <p:nvSpPr>
          <p:cNvPr id="13" name="Text Placeholder 12">
            <a:extLst>
              <a:ext uri="{FF2B5EF4-FFF2-40B4-BE49-F238E27FC236}">
                <a16:creationId xmlns:a16="http://schemas.microsoft.com/office/drawing/2014/main" id="{BC94A544-6E00-F1CD-10BF-BEE64B776FC4}"/>
              </a:ext>
            </a:extLst>
          </p:cNvPr>
          <p:cNvSpPr>
            <a:spLocks noGrp="1"/>
          </p:cNvSpPr>
          <p:nvPr>
            <p:ph type="body" sz="quarter" idx="24"/>
          </p:nvPr>
        </p:nvSpPr>
        <p:spPr/>
        <p:txBody>
          <a:bodyPr/>
          <a:lstStyle/>
          <a:p>
            <a:r>
              <a:rPr lang="en-GB" dirty="0"/>
              <a:t>MODULE</a:t>
            </a:r>
          </a:p>
        </p:txBody>
      </p:sp>
      <p:sp>
        <p:nvSpPr>
          <p:cNvPr id="14" name="Text Placeholder 13">
            <a:extLst>
              <a:ext uri="{FF2B5EF4-FFF2-40B4-BE49-F238E27FC236}">
                <a16:creationId xmlns:a16="http://schemas.microsoft.com/office/drawing/2014/main" id="{58E012B2-CCC3-4111-CA9A-B5EEF28CD718}"/>
              </a:ext>
            </a:extLst>
          </p:cNvPr>
          <p:cNvSpPr>
            <a:spLocks noGrp="1"/>
          </p:cNvSpPr>
          <p:nvPr>
            <p:ph type="body" sz="quarter" idx="25"/>
          </p:nvPr>
        </p:nvSpPr>
        <p:spPr>
          <a:xfrm>
            <a:off x="6303287" y="2654554"/>
            <a:ext cx="2208946" cy="820738"/>
          </a:xfrm>
        </p:spPr>
        <p:txBody>
          <a:bodyPr/>
          <a:lstStyle/>
          <a:p>
            <a:r>
              <a:rPr lang="en-US" dirty="0"/>
              <a:t>Mainstreaming gender in capacity-building projects: practical approaches</a:t>
            </a:r>
            <a:endParaRPr lang="en-GB" dirty="0"/>
          </a:p>
        </p:txBody>
      </p:sp>
      <p:sp>
        <p:nvSpPr>
          <p:cNvPr id="15" name="Text Placeholder 14">
            <a:extLst>
              <a:ext uri="{FF2B5EF4-FFF2-40B4-BE49-F238E27FC236}">
                <a16:creationId xmlns:a16="http://schemas.microsoft.com/office/drawing/2014/main" id="{76959ABC-AB36-D61A-0ABD-6D4B3FD5D1D2}"/>
              </a:ext>
            </a:extLst>
          </p:cNvPr>
          <p:cNvSpPr>
            <a:spLocks noGrp="1"/>
          </p:cNvSpPr>
          <p:nvPr>
            <p:ph type="body" sz="quarter" idx="26"/>
          </p:nvPr>
        </p:nvSpPr>
        <p:spPr/>
        <p:txBody>
          <a:bodyPr/>
          <a:lstStyle/>
          <a:p>
            <a:r>
              <a:rPr lang="en-GB" dirty="0">
                <a:solidFill>
                  <a:schemeClr val="accent5"/>
                </a:solidFill>
              </a:rPr>
              <a:t>3</a:t>
            </a:r>
          </a:p>
        </p:txBody>
      </p:sp>
      <p:sp>
        <p:nvSpPr>
          <p:cNvPr id="16" name="Text Placeholder 15">
            <a:extLst>
              <a:ext uri="{FF2B5EF4-FFF2-40B4-BE49-F238E27FC236}">
                <a16:creationId xmlns:a16="http://schemas.microsoft.com/office/drawing/2014/main" id="{74509FF0-E9BC-9D7C-29A9-8311DCEAADA5}"/>
              </a:ext>
            </a:extLst>
          </p:cNvPr>
          <p:cNvSpPr>
            <a:spLocks noGrp="1"/>
          </p:cNvSpPr>
          <p:nvPr>
            <p:ph type="body" sz="quarter" idx="27"/>
          </p:nvPr>
        </p:nvSpPr>
        <p:spPr/>
        <p:txBody>
          <a:bodyPr/>
          <a:lstStyle/>
          <a:p>
            <a:r>
              <a:rPr lang="en-GB" dirty="0"/>
              <a:t>MODULE</a:t>
            </a:r>
          </a:p>
        </p:txBody>
      </p:sp>
      <p:sp>
        <p:nvSpPr>
          <p:cNvPr id="17" name="Text Placeholder 16">
            <a:extLst>
              <a:ext uri="{FF2B5EF4-FFF2-40B4-BE49-F238E27FC236}">
                <a16:creationId xmlns:a16="http://schemas.microsoft.com/office/drawing/2014/main" id="{B0CE1B6D-4175-4AD3-0F1E-B02F52C951FB}"/>
              </a:ext>
            </a:extLst>
          </p:cNvPr>
          <p:cNvSpPr>
            <a:spLocks noGrp="1"/>
          </p:cNvSpPr>
          <p:nvPr>
            <p:ph type="body" sz="quarter" idx="28"/>
          </p:nvPr>
        </p:nvSpPr>
        <p:spPr>
          <a:xfrm>
            <a:off x="3750915" y="3974889"/>
            <a:ext cx="1993180" cy="1154162"/>
          </a:xfrm>
        </p:spPr>
        <p:txBody>
          <a:bodyPr/>
          <a:lstStyle/>
          <a:p>
            <a:r>
              <a:rPr lang="en-US" dirty="0"/>
              <a:t>A closer look at gender and mercury</a:t>
            </a:r>
          </a:p>
          <a:p>
            <a:pPr marL="171450" indent="-171450">
              <a:lnSpc>
                <a:spcPts val="1400"/>
              </a:lnSpc>
              <a:buBlip>
                <a:blip r:embed="rId2">
                  <a:extLst>
                    <a:ext uri="{96DAC541-7B7A-43D3-8B79-37D633B846F1}">
                      <asvg:svgBlip xmlns:asvg="http://schemas.microsoft.com/office/drawing/2016/SVG/main" r:embed="rId3"/>
                    </a:ext>
                  </a:extLst>
                </a:blip>
              </a:buBlip>
            </a:pPr>
            <a:r>
              <a:rPr lang="en-US" sz="1000" dirty="0">
                <a:solidFill>
                  <a:schemeClr val="tx1"/>
                </a:solidFill>
              </a:rPr>
              <a:t>women of child-bearing age; skin-lightening products; seafood contamination; ASGM</a:t>
            </a:r>
          </a:p>
          <a:p>
            <a:endParaRPr lang="en-GB" dirty="0"/>
          </a:p>
        </p:txBody>
      </p:sp>
      <p:sp>
        <p:nvSpPr>
          <p:cNvPr id="18" name="Text Placeholder 17">
            <a:extLst>
              <a:ext uri="{FF2B5EF4-FFF2-40B4-BE49-F238E27FC236}">
                <a16:creationId xmlns:a16="http://schemas.microsoft.com/office/drawing/2014/main" id="{7D56D4D0-AF13-2144-3CF9-C1AB093FD5A5}"/>
              </a:ext>
            </a:extLst>
          </p:cNvPr>
          <p:cNvSpPr>
            <a:spLocks noGrp="1"/>
          </p:cNvSpPr>
          <p:nvPr>
            <p:ph type="body" sz="quarter" idx="29"/>
          </p:nvPr>
        </p:nvSpPr>
        <p:spPr/>
        <p:txBody>
          <a:bodyPr/>
          <a:lstStyle/>
          <a:p>
            <a:r>
              <a:rPr lang="en-GB" dirty="0">
                <a:solidFill>
                  <a:schemeClr val="accent5"/>
                </a:solidFill>
              </a:rPr>
              <a:t>6</a:t>
            </a:r>
          </a:p>
        </p:txBody>
      </p:sp>
      <p:sp>
        <p:nvSpPr>
          <p:cNvPr id="19" name="Text Placeholder 18">
            <a:extLst>
              <a:ext uri="{FF2B5EF4-FFF2-40B4-BE49-F238E27FC236}">
                <a16:creationId xmlns:a16="http://schemas.microsoft.com/office/drawing/2014/main" id="{4E0DF2EE-DD21-CCCB-5E13-97FBA3BDFE48}"/>
              </a:ext>
            </a:extLst>
          </p:cNvPr>
          <p:cNvSpPr>
            <a:spLocks noGrp="1"/>
          </p:cNvSpPr>
          <p:nvPr>
            <p:ph type="body" sz="quarter" idx="30"/>
          </p:nvPr>
        </p:nvSpPr>
        <p:spPr/>
        <p:txBody>
          <a:bodyPr/>
          <a:lstStyle/>
          <a:p>
            <a:r>
              <a:rPr lang="en-GB" dirty="0"/>
              <a:t>MODULE</a:t>
            </a:r>
          </a:p>
        </p:txBody>
      </p:sp>
      <p:sp>
        <p:nvSpPr>
          <p:cNvPr id="20" name="Text Placeholder 19">
            <a:extLst>
              <a:ext uri="{FF2B5EF4-FFF2-40B4-BE49-F238E27FC236}">
                <a16:creationId xmlns:a16="http://schemas.microsoft.com/office/drawing/2014/main" id="{78AC1A6F-90D6-1C18-8775-31D79E53C2E1}"/>
              </a:ext>
            </a:extLst>
          </p:cNvPr>
          <p:cNvSpPr>
            <a:spLocks noGrp="1"/>
          </p:cNvSpPr>
          <p:nvPr>
            <p:ph type="body" sz="quarter" idx="31"/>
          </p:nvPr>
        </p:nvSpPr>
        <p:spPr>
          <a:xfrm>
            <a:off x="6301330" y="3974697"/>
            <a:ext cx="1749386" cy="410369"/>
          </a:xfrm>
        </p:spPr>
        <p:txBody>
          <a:bodyPr/>
          <a:lstStyle/>
          <a:p>
            <a:r>
              <a:rPr lang="en-US" dirty="0"/>
              <a:t>Further resources</a:t>
            </a:r>
          </a:p>
          <a:p>
            <a:endParaRPr lang="en-GB" dirty="0"/>
          </a:p>
        </p:txBody>
      </p:sp>
    </p:spTree>
    <p:extLst>
      <p:ext uri="{BB962C8B-B14F-4D97-AF65-F5344CB8AC3E}">
        <p14:creationId xmlns:p14="http://schemas.microsoft.com/office/powerpoint/2010/main" val="2493854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F8FB918A-7856-7CD8-3EE3-93B43454E7EF}"/>
              </a:ext>
            </a:extLst>
          </p:cNvPr>
          <p:cNvCxnSpPr>
            <a:cxnSpLocks/>
            <a:endCxn id="20" idx="2"/>
          </p:cNvCxnSpPr>
          <p:nvPr/>
        </p:nvCxnSpPr>
        <p:spPr>
          <a:xfrm>
            <a:off x="1468773" y="4300171"/>
            <a:ext cx="6269725" cy="0"/>
          </a:xfrm>
          <a:prstGeom prst="line">
            <a:avLst/>
          </a:prstGeom>
          <a:ln w="193675" cap="rnd">
            <a:solidFill>
              <a:schemeClr val="accent2">
                <a:alpha val="24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CC1C7B4E-E30C-83BB-94ED-DF023956AE16}"/>
              </a:ext>
            </a:extLst>
          </p:cNvPr>
          <p:cNvCxnSpPr>
            <a:cxnSpLocks/>
          </p:cNvCxnSpPr>
          <p:nvPr/>
        </p:nvCxnSpPr>
        <p:spPr>
          <a:xfrm flipH="1" flipV="1">
            <a:off x="1440325" y="3577770"/>
            <a:ext cx="1" cy="763951"/>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72DA55C-96A5-0F54-8B86-6781467BB9D1}"/>
              </a:ext>
            </a:extLst>
          </p:cNvPr>
          <p:cNvCxnSpPr>
            <a:cxnSpLocks/>
          </p:cNvCxnSpPr>
          <p:nvPr/>
        </p:nvCxnSpPr>
        <p:spPr>
          <a:xfrm flipH="1" flipV="1">
            <a:off x="7839515" y="3496959"/>
            <a:ext cx="1" cy="763951"/>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98C8718-14D6-638B-2D47-686F560155BB}"/>
              </a:ext>
            </a:extLst>
          </p:cNvPr>
          <p:cNvCxnSpPr>
            <a:cxnSpLocks/>
          </p:cNvCxnSpPr>
          <p:nvPr/>
        </p:nvCxnSpPr>
        <p:spPr>
          <a:xfrm flipH="1" flipV="1">
            <a:off x="5901601" y="3435202"/>
            <a:ext cx="1" cy="763951"/>
          </a:xfrm>
          <a:prstGeom prst="line">
            <a:avLst/>
          </a:prstGeom>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72D29130-5B85-EB23-2A7A-04E192B6AD70}"/>
              </a:ext>
            </a:extLst>
          </p:cNvPr>
          <p:cNvSpPr/>
          <p:nvPr/>
        </p:nvSpPr>
        <p:spPr>
          <a:xfrm>
            <a:off x="4650896" y="1225056"/>
            <a:ext cx="2501411" cy="2501411"/>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5C8EB06-9545-1B65-A129-89D0E5ECBAC9}"/>
              </a:ext>
            </a:extLst>
          </p:cNvPr>
          <p:cNvSpPr>
            <a:spLocks noGrp="1"/>
          </p:cNvSpPr>
          <p:nvPr>
            <p:ph type="title"/>
          </p:nvPr>
        </p:nvSpPr>
        <p:spPr>
          <a:xfrm>
            <a:off x="522035" y="588711"/>
            <a:ext cx="7520752" cy="443198"/>
          </a:xfrm>
        </p:spPr>
        <p:txBody>
          <a:bodyPr/>
          <a:lstStyle/>
          <a:p>
            <a:r>
              <a:rPr lang="en-US" sz="3200" b="1" kern="1200" dirty="0">
                <a:ea typeface="Roboto" panose="02000000000000000000" pitchFamily="2" charset="0"/>
                <a:cs typeface="+mn-cs"/>
              </a:rPr>
              <a:t>Adoption of the Gender Action Plan</a:t>
            </a:r>
            <a:endParaRPr lang="en-GB" dirty="0"/>
          </a:p>
        </p:txBody>
      </p:sp>
      <p:sp>
        <p:nvSpPr>
          <p:cNvPr id="10" name="Oval 9">
            <a:extLst>
              <a:ext uri="{FF2B5EF4-FFF2-40B4-BE49-F238E27FC236}">
                <a16:creationId xmlns:a16="http://schemas.microsoft.com/office/drawing/2014/main" id="{862BC7A4-BE28-8748-94BD-51C8545D5581}"/>
              </a:ext>
            </a:extLst>
          </p:cNvPr>
          <p:cNvSpPr/>
          <p:nvPr/>
        </p:nvSpPr>
        <p:spPr>
          <a:xfrm>
            <a:off x="313752" y="1672857"/>
            <a:ext cx="2245764" cy="2245764"/>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AB175CB8-7DBE-BD80-B93B-AD7363F448A2}"/>
              </a:ext>
            </a:extLst>
          </p:cNvPr>
          <p:cNvSpPr>
            <a:spLocks noGrp="1"/>
          </p:cNvSpPr>
          <p:nvPr>
            <p:ph type="body" sz="quarter" idx="12"/>
          </p:nvPr>
        </p:nvSpPr>
        <p:spPr>
          <a:xfrm>
            <a:off x="289673" y="1903453"/>
            <a:ext cx="2284679" cy="1923604"/>
          </a:xfrm>
        </p:spPr>
        <p:txBody>
          <a:bodyPr/>
          <a:lstStyle/>
          <a:p>
            <a:pPr marR="0" algn="ctr" defTabSz="825500" rtl="0" fontAlgn="auto" latinLnBrk="0" hangingPunct="0">
              <a:lnSpc>
                <a:spcPts val="1200"/>
              </a:lnSpc>
              <a:spcBef>
                <a:spcPts val="0"/>
              </a:spcBef>
              <a:spcAft>
                <a:spcPts val="0"/>
              </a:spcAft>
              <a:buClrTx/>
              <a:buSzTx/>
              <a:tabLst/>
            </a:pPr>
            <a:r>
              <a:rPr lang="en-US" dirty="0">
                <a:ea typeface="Roboto" pitchFamily="2" charset="0"/>
              </a:rPr>
              <a:t>COP-3 decided </a:t>
            </a:r>
          </a:p>
          <a:p>
            <a:pPr marR="0" algn="ctr" defTabSz="825500" rtl="0" fontAlgn="auto" latinLnBrk="0" hangingPunct="0">
              <a:lnSpc>
                <a:spcPts val="1200"/>
              </a:lnSpc>
              <a:spcBef>
                <a:spcPts val="0"/>
              </a:spcBef>
              <a:spcAft>
                <a:spcPts val="0"/>
              </a:spcAft>
              <a:buClrTx/>
              <a:buSzTx/>
              <a:tabLst/>
            </a:pPr>
            <a:r>
              <a:rPr lang="en-US" dirty="0">
                <a:ea typeface="Roboto" pitchFamily="2" charset="0"/>
              </a:rPr>
              <a:t>to include </a:t>
            </a:r>
            <a:r>
              <a:rPr lang="en-US" b="1" dirty="0">
                <a:solidFill>
                  <a:schemeClr val="accent1"/>
                </a:solidFill>
                <a:ea typeface="Roboto" pitchFamily="2" charset="0"/>
              </a:rPr>
              <a:t>gender as a </a:t>
            </a:r>
          </a:p>
          <a:p>
            <a:pPr marR="0" algn="ctr" defTabSz="825500" rtl="0" fontAlgn="auto" latinLnBrk="0" hangingPunct="0">
              <a:lnSpc>
                <a:spcPts val="1200"/>
              </a:lnSpc>
              <a:spcBef>
                <a:spcPts val="0"/>
              </a:spcBef>
              <a:spcAft>
                <a:spcPts val="0"/>
              </a:spcAft>
              <a:buClrTx/>
              <a:buSzTx/>
              <a:tabLst/>
            </a:pPr>
            <a:r>
              <a:rPr lang="en-US" b="1" dirty="0">
                <a:solidFill>
                  <a:schemeClr val="accent1"/>
                </a:solidFill>
                <a:ea typeface="Roboto" pitchFamily="2" charset="0"/>
              </a:rPr>
              <a:t>focus area</a:t>
            </a:r>
            <a:r>
              <a:rPr lang="en-US" dirty="0">
                <a:solidFill>
                  <a:srgbClr val="E8BC00"/>
                </a:solidFill>
                <a:ea typeface="Roboto" pitchFamily="2" charset="0"/>
              </a:rPr>
              <a:t> </a:t>
            </a:r>
            <a:r>
              <a:rPr lang="en-US" dirty="0">
                <a:ea typeface="Roboto" pitchFamily="2" charset="0"/>
              </a:rPr>
              <a:t>of the Convention’s </a:t>
            </a:r>
          </a:p>
          <a:p>
            <a:pPr marR="0" algn="ctr" defTabSz="825500" rtl="0" fontAlgn="auto" latinLnBrk="0" hangingPunct="0">
              <a:lnSpc>
                <a:spcPts val="1200"/>
              </a:lnSpc>
              <a:spcBef>
                <a:spcPts val="0"/>
              </a:spcBef>
              <a:spcAft>
                <a:spcPts val="0"/>
              </a:spcAft>
              <a:buClrTx/>
              <a:buSzTx/>
              <a:tabLst/>
            </a:pPr>
            <a:r>
              <a:rPr lang="en-US" dirty="0" err="1">
                <a:ea typeface="Roboto" pitchFamily="2" charset="0"/>
              </a:rPr>
              <a:t>programme</a:t>
            </a:r>
            <a:r>
              <a:rPr lang="en-US" dirty="0">
                <a:ea typeface="Roboto" pitchFamily="2" charset="0"/>
              </a:rPr>
              <a:t> of work and budget </a:t>
            </a:r>
          </a:p>
          <a:p>
            <a:pPr marR="0" algn="ctr" defTabSz="825500" rtl="0" fontAlgn="auto" latinLnBrk="0" hangingPunct="0">
              <a:lnSpc>
                <a:spcPts val="1200"/>
              </a:lnSpc>
              <a:spcBef>
                <a:spcPts val="0"/>
              </a:spcBef>
              <a:spcAft>
                <a:spcPts val="0"/>
              </a:spcAft>
              <a:buClrTx/>
              <a:buSzTx/>
              <a:tabLst/>
            </a:pPr>
            <a:r>
              <a:rPr lang="en-US" dirty="0">
                <a:ea typeface="Roboto" pitchFamily="2" charset="0"/>
              </a:rPr>
              <a:t>for the biennium 2020‒2021. </a:t>
            </a:r>
          </a:p>
          <a:p>
            <a:pPr>
              <a:lnSpc>
                <a:spcPts val="600"/>
              </a:lnSpc>
            </a:pPr>
            <a:endParaRPr lang="en-US" dirty="0">
              <a:solidFill>
                <a:schemeClr val="accent1"/>
              </a:solidFill>
            </a:endParaRPr>
          </a:p>
          <a:p>
            <a:pPr marR="0" algn="ctr" defTabSz="825500" rtl="0" fontAlgn="auto" latinLnBrk="0" hangingPunct="0">
              <a:lnSpc>
                <a:spcPts val="1200"/>
              </a:lnSpc>
              <a:spcBef>
                <a:spcPts val="0"/>
              </a:spcBef>
              <a:spcAft>
                <a:spcPts val="0"/>
              </a:spcAft>
              <a:buClrTx/>
              <a:buSzTx/>
              <a:tabLst/>
            </a:pPr>
            <a:r>
              <a:rPr lang="en-US" dirty="0">
                <a:ea typeface="Roboto" pitchFamily="2" charset="0"/>
              </a:rPr>
              <a:t>In particular, activity 13 of the </a:t>
            </a:r>
            <a:r>
              <a:rPr lang="en-US" dirty="0" err="1">
                <a:ea typeface="Roboto" pitchFamily="2" charset="0"/>
              </a:rPr>
              <a:t>programme</a:t>
            </a:r>
            <a:r>
              <a:rPr lang="en-US" dirty="0">
                <a:ea typeface="Roboto" pitchFamily="2" charset="0"/>
              </a:rPr>
              <a:t> of work includes the development of a </a:t>
            </a:r>
            <a:r>
              <a:rPr lang="en-US" b="1" dirty="0">
                <a:solidFill>
                  <a:schemeClr val="accent1"/>
                </a:solidFill>
                <a:ea typeface="Roboto" pitchFamily="2" charset="0"/>
              </a:rPr>
              <a:t>gender strategy</a:t>
            </a:r>
            <a:r>
              <a:rPr lang="en-US" dirty="0">
                <a:solidFill>
                  <a:srgbClr val="E8BC00"/>
                </a:solidFill>
                <a:ea typeface="Roboto" pitchFamily="2" charset="0"/>
              </a:rPr>
              <a:t> </a:t>
            </a:r>
          </a:p>
          <a:p>
            <a:pPr marR="0" algn="ctr" defTabSz="825500" rtl="0" fontAlgn="auto" latinLnBrk="0" hangingPunct="0">
              <a:lnSpc>
                <a:spcPts val="1200"/>
              </a:lnSpc>
              <a:spcBef>
                <a:spcPts val="0"/>
              </a:spcBef>
              <a:spcAft>
                <a:spcPts val="0"/>
              </a:spcAft>
              <a:buClrTx/>
              <a:buSzTx/>
              <a:tabLst/>
            </a:pPr>
            <a:r>
              <a:rPr lang="en-US" dirty="0">
                <a:ea typeface="Roboto" pitchFamily="2" charset="0"/>
              </a:rPr>
              <a:t>with the objective of main-</a:t>
            </a:r>
          </a:p>
          <a:p>
            <a:pPr marR="0" algn="ctr" defTabSz="825500" rtl="0" fontAlgn="auto" latinLnBrk="0" hangingPunct="0">
              <a:lnSpc>
                <a:spcPts val="1200"/>
              </a:lnSpc>
              <a:spcBef>
                <a:spcPts val="0"/>
              </a:spcBef>
              <a:spcAft>
                <a:spcPts val="0"/>
              </a:spcAft>
              <a:buClrTx/>
              <a:buSzTx/>
              <a:tabLst/>
            </a:pPr>
            <a:r>
              <a:rPr lang="en-US" dirty="0">
                <a:ea typeface="Roboto" pitchFamily="2" charset="0"/>
              </a:rPr>
              <a:t>streaming gender into the </a:t>
            </a:r>
          </a:p>
          <a:p>
            <a:pPr marR="0" algn="ctr" defTabSz="825500" rtl="0" fontAlgn="auto" latinLnBrk="0" hangingPunct="0">
              <a:lnSpc>
                <a:spcPts val="1200"/>
              </a:lnSpc>
              <a:spcBef>
                <a:spcPts val="0"/>
              </a:spcBef>
              <a:spcAft>
                <a:spcPts val="0"/>
              </a:spcAft>
              <a:buClrTx/>
              <a:buSzTx/>
              <a:tabLst/>
            </a:pPr>
            <a:r>
              <a:rPr lang="en-US" dirty="0" err="1">
                <a:ea typeface="Roboto" pitchFamily="2" charset="0"/>
              </a:rPr>
              <a:t>programme</a:t>
            </a:r>
            <a:r>
              <a:rPr lang="en-US" dirty="0">
                <a:ea typeface="Roboto" pitchFamily="2" charset="0"/>
              </a:rPr>
              <a:t> of work. </a:t>
            </a:r>
          </a:p>
          <a:p>
            <a:pPr algn="ctr">
              <a:lnSpc>
                <a:spcPts val="1200"/>
              </a:lnSpc>
            </a:pPr>
            <a:endParaRPr lang="en-GB" dirty="0"/>
          </a:p>
        </p:txBody>
      </p:sp>
      <p:sp>
        <p:nvSpPr>
          <p:cNvPr id="12" name="Oval 11">
            <a:extLst>
              <a:ext uri="{FF2B5EF4-FFF2-40B4-BE49-F238E27FC236}">
                <a16:creationId xmlns:a16="http://schemas.microsoft.com/office/drawing/2014/main" id="{90D1ECB5-97B8-288A-AF40-F192923A279C}"/>
              </a:ext>
            </a:extLst>
          </p:cNvPr>
          <p:cNvSpPr/>
          <p:nvPr/>
        </p:nvSpPr>
        <p:spPr>
          <a:xfrm>
            <a:off x="6896452" y="2154868"/>
            <a:ext cx="1886126" cy="1886126"/>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8">
            <a:extLst>
              <a:ext uri="{FF2B5EF4-FFF2-40B4-BE49-F238E27FC236}">
                <a16:creationId xmlns:a16="http://schemas.microsoft.com/office/drawing/2014/main" id="{02702070-5F11-02BE-F287-4ACD056BE955}"/>
              </a:ext>
            </a:extLst>
          </p:cNvPr>
          <p:cNvSpPr txBox="1">
            <a:spLocks/>
          </p:cNvSpPr>
          <p:nvPr/>
        </p:nvSpPr>
        <p:spPr>
          <a:xfrm>
            <a:off x="6922831" y="2435479"/>
            <a:ext cx="1833368" cy="1538883"/>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3">
                  <a:extLst>
                    <a:ext uri="{96DAC541-7B7A-43D3-8B79-37D633B846F1}">
                      <asvg:svgBlip xmlns:asvg="http://schemas.microsoft.com/office/drawing/2016/SVG/main" r:embed="rId4"/>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ts val="1200"/>
              </a:lnSpc>
            </a:pPr>
            <a:r>
              <a:rPr lang="en-US" dirty="0">
                <a:ea typeface="Roboto" pitchFamily="2" charset="0"/>
              </a:rPr>
              <a:t>COP-5 decision </a:t>
            </a:r>
          </a:p>
          <a:p>
            <a:pPr algn="ctr">
              <a:lnSpc>
                <a:spcPts val="1200"/>
              </a:lnSpc>
            </a:pPr>
            <a:r>
              <a:rPr lang="en-US" dirty="0">
                <a:ea typeface="Roboto" pitchFamily="2" charset="0"/>
              </a:rPr>
              <a:t>MC-5/15 welcomed the </a:t>
            </a:r>
          </a:p>
          <a:p>
            <a:pPr algn="ctr">
              <a:lnSpc>
                <a:spcPts val="1200"/>
              </a:lnSpc>
            </a:pPr>
            <a:r>
              <a:rPr lang="en-US" b="1" dirty="0">
                <a:solidFill>
                  <a:schemeClr val="accent1"/>
                </a:solidFill>
                <a:ea typeface="Roboto" pitchFamily="2" charset="0"/>
              </a:rPr>
              <a:t>gender action plan </a:t>
            </a:r>
            <a:r>
              <a:rPr lang="en-US" dirty="0">
                <a:ea typeface="Roboto" pitchFamily="2" charset="0"/>
              </a:rPr>
              <a:t>and </a:t>
            </a:r>
          </a:p>
          <a:p>
            <a:pPr algn="ctr">
              <a:lnSpc>
                <a:spcPts val="1200"/>
              </a:lnSpc>
            </a:pPr>
            <a:r>
              <a:rPr lang="en-US" dirty="0">
                <a:ea typeface="Roboto" pitchFamily="2" charset="0"/>
              </a:rPr>
              <a:t>invited Parties to implement </a:t>
            </a:r>
            <a:r>
              <a:rPr lang="en-US" b="1" dirty="0">
                <a:solidFill>
                  <a:schemeClr val="accent1"/>
                </a:solidFill>
                <a:ea typeface="Roboto" pitchFamily="2" charset="0"/>
              </a:rPr>
              <a:t>priority activities </a:t>
            </a:r>
            <a:r>
              <a:rPr lang="en-US" dirty="0">
                <a:ea typeface="Roboto" pitchFamily="2" charset="0"/>
              </a:rPr>
              <a:t>under the gender action plan as </a:t>
            </a:r>
          </a:p>
          <a:p>
            <a:pPr algn="ctr">
              <a:lnSpc>
                <a:spcPts val="1200"/>
              </a:lnSpc>
            </a:pPr>
            <a:r>
              <a:rPr lang="en-US" dirty="0">
                <a:ea typeface="Roboto" pitchFamily="2" charset="0"/>
              </a:rPr>
              <a:t>integrated in the </a:t>
            </a:r>
            <a:r>
              <a:rPr lang="en-US" dirty="0" err="1">
                <a:ea typeface="Roboto" pitchFamily="2" charset="0"/>
              </a:rPr>
              <a:t>programme</a:t>
            </a:r>
            <a:r>
              <a:rPr lang="en-US" dirty="0">
                <a:ea typeface="Roboto" pitchFamily="2" charset="0"/>
              </a:rPr>
              <a:t> </a:t>
            </a:r>
          </a:p>
          <a:p>
            <a:pPr algn="ctr">
              <a:lnSpc>
                <a:spcPts val="1200"/>
              </a:lnSpc>
            </a:pPr>
            <a:r>
              <a:rPr lang="en-US" dirty="0">
                <a:ea typeface="Roboto" pitchFamily="2" charset="0"/>
              </a:rPr>
              <a:t>of work and budget </a:t>
            </a:r>
          </a:p>
          <a:p>
            <a:pPr algn="ctr">
              <a:lnSpc>
                <a:spcPts val="1200"/>
              </a:lnSpc>
            </a:pPr>
            <a:r>
              <a:rPr lang="en-US" dirty="0">
                <a:ea typeface="Roboto" pitchFamily="2" charset="0"/>
              </a:rPr>
              <a:t>for 2024-2025</a:t>
            </a:r>
          </a:p>
          <a:p>
            <a:pPr algn="ctr">
              <a:lnSpc>
                <a:spcPts val="1200"/>
              </a:lnSpc>
            </a:pPr>
            <a:endParaRPr lang="en-GB" dirty="0"/>
          </a:p>
        </p:txBody>
      </p:sp>
      <p:sp>
        <p:nvSpPr>
          <p:cNvPr id="9" name="Text Placeholder 8">
            <a:extLst>
              <a:ext uri="{FF2B5EF4-FFF2-40B4-BE49-F238E27FC236}">
                <a16:creationId xmlns:a16="http://schemas.microsoft.com/office/drawing/2014/main" id="{F127183A-078A-9F7E-2853-8D885895BB76}"/>
              </a:ext>
            </a:extLst>
          </p:cNvPr>
          <p:cNvSpPr>
            <a:spLocks noGrp="1"/>
          </p:cNvSpPr>
          <p:nvPr>
            <p:ph type="body" sz="quarter" idx="13"/>
          </p:nvPr>
        </p:nvSpPr>
        <p:spPr>
          <a:xfrm>
            <a:off x="4701347" y="1474209"/>
            <a:ext cx="2400508" cy="2154436"/>
          </a:xfrm>
        </p:spPr>
        <p:txBody>
          <a:bodyPr/>
          <a:lstStyle/>
          <a:p>
            <a:pPr algn="ctr">
              <a:lnSpc>
                <a:spcPts val="1200"/>
              </a:lnSpc>
            </a:pPr>
            <a:r>
              <a:rPr lang="en-US" dirty="0">
                <a:ea typeface="Roboto" pitchFamily="2" charset="0"/>
              </a:rPr>
              <a:t>COP-4 decision </a:t>
            </a:r>
          </a:p>
          <a:p>
            <a:pPr algn="ctr">
              <a:lnSpc>
                <a:spcPts val="1200"/>
              </a:lnSpc>
            </a:pPr>
            <a:r>
              <a:rPr lang="en-US" dirty="0">
                <a:ea typeface="Roboto" pitchFamily="2" charset="0"/>
              </a:rPr>
              <a:t>MC-4/10 on gender </a:t>
            </a:r>
          </a:p>
          <a:p>
            <a:pPr algn="ctr">
              <a:lnSpc>
                <a:spcPts val="1200"/>
              </a:lnSpc>
            </a:pPr>
            <a:r>
              <a:rPr lang="en-US" dirty="0">
                <a:ea typeface="Roboto" pitchFamily="2" charset="0"/>
              </a:rPr>
              <a:t>mainstreaming took note of the </a:t>
            </a:r>
          </a:p>
          <a:p>
            <a:pPr algn="ctr">
              <a:lnSpc>
                <a:spcPts val="1200"/>
              </a:lnSpc>
            </a:pPr>
            <a:r>
              <a:rPr lang="en-US" b="1" dirty="0">
                <a:solidFill>
                  <a:schemeClr val="accent1"/>
                </a:solidFill>
                <a:ea typeface="Roboto" pitchFamily="2" charset="0"/>
              </a:rPr>
              <a:t>gender road map</a:t>
            </a:r>
            <a:r>
              <a:rPr lang="en-US" dirty="0">
                <a:solidFill>
                  <a:srgbClr val="E8BC00"/>
                </a:solidFill>
                <a:ea typeface="Roboto" pitchFamily="2" charset="0"/>
              </a:rPr>
              <a:t> </a:t>
            </a:r>
            <a:r>
              <a:rPr lang="en-US" dirty="0">
                <a:ea typeface="Roboto" pitchFamily="2" charset="0"/>
              </a:rPr>
              <a:t>and invited Parties, </a:t>
            </a:r>
          </a:p>
          <a:p>
            <a:pPr algn="ctr">
              <a:lnSpc>
                <a:spcPts val="1200"/>
              </a:lnSpc>
            </a:pPr>
            <a:r>
              <a:rPr lang="en-US" i="1" dirty="0">
                <a:ea typeface="Roboto" pitchFamily="2" charset="0"/>
              </a:rPr>
              <a:t>inter alia</a:t>
            </a:r>
            <a:r>
              <a:rPr lang="en-US" dirty="0">
                <a:ea typeface="Roboto" pitchFamily="2" charset="0"/>
              </a:rPr>
              <a:t>, to support the Secretariat in </a:t>
            </a:r>
          </a:p>
          <a:p>
            <a:pPr algn="ctr">
              <a:lnSpc>
                <a:spcPts val="1200"/>
              </a:lnSpc>
            </a:pPr>
            <a:r>
              <a:rPr lang="en-US" dirty="0">
                <a:ea typeface="Roboto" pitchFamily="2" charset="0"/>
              </a:rPr>
              <a:t>its efforts to mainstream gender into all activities to be undertaken by the Secretariat as well as by Parties and </a:t>
            </a:r>
          </a:p>
          <a:p>
            <a:pPr algn="ctr">
              <a:lnSpc>
                <a:spcPts val="1200"/>
              </a:lnSpc>
            </a:pPr>
            <a:r>
              <a:rPr lang="en-US" dirty="0">
                <a:ea typeface="Roboto" pitchFamily="2" charset="0"/>
              </a:rPr>
              <a:t>other stakeholders, including thorough </a:t>
            </a:r>
          </a:p>
          <a:p>
            <a:pPr algn="ctr">
              <a:lnSpc>
                <a:spcPts val="1200"/>
              </a:lnSpc>
            </a:pPr>
            <a:r>
              <a:rPr lang="en-US" dirty="0">
                <a:ea typeface="Roboto" pitchFamily="2" charset="0"/>
              </a:rPr>
              <a:t>the development of a </a:t>
            </a:r>
            <a:r>
              <a:rPr lang="en-US" b="1" dirty="0">
                <a:solidFill>
                  <a:schemeClr val="accent1"/>
                </a:solidFill>
                <a:ea typeface="Roboto" pitchFamily="2" charset="0"/>
              </a:rPr>
              <a:t>gender </a:t>
            </a:r>
          </a:p>
          <a:p>
            <a:pPr algn="ctr">
              <a:lnSpc>
                <a:spcPts val="1200"/>
              </a:lnSpc>
            </a:pPr>
            <a:r>
              <a:rPr lang="en-US" b="1" dirty="0">
                <a:solidFill>
                  <a:schemeClr val="accent1"/>
                </a:solidFill>
                <a:ea typeface="Roboto" pitchFamily="2" charset="0"/>
              </a:rPr>
              <a:t>action plan </a:t>
            </a:r>
            <a:r>
              <a:rPr lang="en-US" dirty="0">
                <a:ea typeface="Roboto" pitchFamily="2" charset="0"/>
              </a:rPr>
              <a:t>for the Minamata </a:t>
            </a:r>
          </a:p>
          <a:p>
            <a:pPr algn="ctr">
              <a:lnSpc>
                <a:spcPts val="1200"/>
              </a:lnSpc>
            </a:pPr>
            <a:r>
              <a:rPr lang="en-US" dirty="0">
                <a:ea typeface="Roboto" pitchFamily="2" charset="0"/>
              </a:rPr>
              <a:t>Convention during the </a:t>
            </a:r>
          </a:p>
          <a:p>
            <a:pPr algn="ctr">
              <a:lnSpc>
                <a:spcPts val="1200"/>
              </a:lnSpc>
            </a:pPr>
            <a:r>
              <a:rPr lang="en-US" dirty="0">
                <a:ea typeface="Roboto" pitchFamily="2" charset="0"/>
              </a:rPr>
              <a:t>biennium 2022‒2023.</a:t>
            </a:r>
          </a:p>
          <a:p>
            <a:pPr algn="ctr">
              <a:lnSpc>
                <a:spcPts val="1200"/>
              </a:lnSpc>
            </a:pPr>
            <a:endParaRPr lang="en-GB" dirty="0"/>
          </a:p>
        </p:txBody>
      </p:sp>
      <p:sp>
        <p:nvSpPr>
          <p:cNvPr id="17" name="Oval 16">
            <a:extLst>
              <a:ext uri="{FF2B5EF4-FFF2-40B4-BE49-F238E27FC236}">
                <a16:creationId xmlns:a16="http://schemas.microsoft.com/office/drawing/2014/main" id="{6AC79972-4CED-556D-97E6-69A22E624F0A}"/>
              </a:ext>
            </a:extLst>
          </p:cNvPr>
          <p:cNvSpPr/>
          <p:nvPr/>
        </p:nvSpPr>
        <p:spPr>
          <a:xfrm>
            <a:off x="1339308" y="4199153"/>
            <a:ext cx="202035" cy="20203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8" name="Oval 17">
            <a:extLst>
              <a:ext uri="{FF2B5EF4-FFF2-40B4-BE49-F238E27FC236}">
                <a16:creationId xmlns:a16="http://schemas.microsoft.com/office/drawing/2014/main" id="{9EDB72FD-F4AD-D509-EF80-928468137829}"/>
              </a:ext>
            </a:extLst>
          </p:cNvPr>
          <p:cNvSpPr/>
          <p:nvPr/>
        </p:nvSpPr>
        <p:spPr>
          <a:xfrm>
            <a:off x="2826400" y="4199153"/>
            <a:ext cx="202035" cy="202035"/>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7D73BCCE-8CB6-C0ED-F7D7-2D6383E4B46A}"/>
              </a:ext>
            </a:extLst>
          </p:cNvPr>
          <p:cNvSpPr/>
          <p:nvPr/>
        </p:nvSpPr>
        <p:spPr>
          <a:xfrm>
            <a:off x="5800584" y="4199153"/>
            <a:ext cx="202035" cy="20203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19F59800-5DA1-70B4-8A6D-9573E626950A}"/>
              </a:ext>
            </a:extLst>
          </p:cNvPr>
          <p:cNvSpPr/>
          <p:nvPr/>
        </p:nvSpPr>
        <p:spPr>
          <a:xfrm>
            <a:off x="7738498" y="4199153"/>
            <a:ext cx="202035" cy="20203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F4924BD9-619F-B089-20B9-1FDC1563D7CF}"/>
              </a:ext>
            </a:extLst>
          </p:cNvPr>
          <p:cNvSpPr/>
          <p:nvPr/>
        </p:nvSpPr>
        <p:spPr>
          <a:xfrm>
            <a:off x="4313492" y="4199153"/>
            <a:ext cx="202035" cy="202035"/>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sp>
        <p:nvSpPr>
          <p:cNvPr id="26" name="TextBox 25">
            <a:extLst>
              <a:ext uri="{FF2B5EF4-FFF2-40B4-BE49-F238E27FC236}">
                <a16:creationId xmlns:a16="http://schemas.microsoft.com/office/drawing/2014/main" id="{9EBDEE99-824F-FE38-94D3-4A51DB4D277F}"/>
              </a:ext>
            </a:extLst>
          </p:cNvPr>
          <p:cNvSpPr txBox="1"/>
          <p:nvPr/>
        </p:nvSpPr>
        <p:spPr>
          <a:xfrm>
            <a:off x="1000857" y="4424460"/>
            <a:ext cx="878936" cy="369332"/>
          </a:xfrm>
          <a:prstGeom prst="rect">
            <a:avLst/>
          </a:prstGeom>
          <a:noFill/>
        </p:spPr>
        <p:txBody>
          <a:bodyPr wrap="square">
            <a:spAutoFit/>
          </a:bodyPr>
          <a:lstStyle/>
          <a:p>
            <a:pPr algn="ctr"/>
            <a:r>
              <a:rPr lang="en-US" b="1" dirty="0">
                <a:solidFill>
                  <a:schemeClr val="accent1"/>
                </a:solidFill>
                <a:ea typeface="Roboto" panose="02000000000000000000" pitchFamily="2" charset="0"/>
              </a:rPr>
              <a:t>2019</a:t>
            </a:r>
            <a:endParaRPr lang="en-GB" dirty="0">
              <a:solidFill>
                <a:schemeClr val="accent1"/>
              </a:solidFill>
            </a:endParaRPr>
          </a:p>
        </p:txBody>
      </p:sp>
      <p:sp>
        <p:nvSpPr>
          <p:cNvPr id="29" name="TextBox 28">
            <a:extLst>
              <a:ext uri="{FF2B5EF4-FFF2-40B4-BE49-F238E27FC236}">
                <a16:creationId xmlns:a16="http://schemas.microsoft.com/office/drawing/2014/main" id="{F6CD6608-6A77-A276-B9F0-2900041F13A1}"/>
              </a:ext>
            </a:extLst>
          </p:cNvPr>
          <p:cNvSpPr txBox="1"/>
          <p:nvPr/>
        </p:nvSpPr>
        <p:spPr>
          <a:xfrm>
            <a:off x="7400047" y="4424460"/>
            <a:ext cx="878936" cy="369332"/>
          </a:xfrm>
          <a:prstGeom prst="rect">
            <a:avLst/>
          </a:prstGeom>
          <a:noFill/>
        </p:spPr>
        <p:txBody>
          <a:bodyPr wrap="square">
            <a:spAutoFit/>
          </a:bodyPr>
          <a:lstStyle/>
          <a:p>
            <a:pPr algn="ctr"/>
            <a:r>
              <a:rPr lang="en-US" b="1" dirty="0">
                <a:solidFill>
                  <a:schemeClr val="accent1"/>
                </a:solidFill>
                <a:ea typeface="Roboto" panose="02000000000000000000" pitchFamily="2" charset="0"/>
              </a:rPr>
              <a:t>2023</a:t>
            </a:r>
            <a:endParaRPr lang="en-GB" dirty="0">
              <a:solidFill>
                <a:schemeClr val="accent1"/>
              </a:solidFill>
            </a:endParaRPr>
          </a:p>
        </p:txBody>
      </p:sp>
      <p:sp>
        <p:nvSpPr>
          <p:cNvPr id="30" name="TextBox 29">
            <a:extLst>
              <a:ext uri="{FF2B5EF4-FFF2-40B4-BE49-F238E27FC236}">
                <a16:creationId xmlns:a16="http://schemas.microsoft.com/office/drawing/2014/main" id="{89C81309-0D60-5900-FA24-A8670939EA2D}"/>
              </a:ext>
            </a:extLst>
          </p:cNvPr>
          <p:cNvSpPr txBox="1"/>
          <p:nvPr/>
        </p:nvSpPr>
        <p:spPr>
          <a:xfrm>
            <a:off x="5462133" y="4424460"/>
            <a:ext cx="878936" cy="369332"/>
          </a:xfrm>
          <a:prstGeom prst="rect">
            <a:avLst/>
          </a:prstGeom>
          <a:noFill/>
        </p:spPr>
        <p:txBody>
          <a:bodyPr wrap="square">
            <a:spAutoFit/>
          </a:bodyPr>
          <a:lstStyle/>
          <a:p>
            <a:pPr algn="ctr"/>
            <a:r>
              <a:rPr lang="en-US" b="1" dirty="0">
                <a:solidFill>
                  <a:schemeClr val="accent1"/>
                </a:solidFill>
                <a:ea typeface="Roboto" panose="02000000000000000000" pitchFamily="2" charset="0"/>
              </a:rPr>
              <a:t>2022</a:t>
            </a:r>
            <a:endParaRPr lang="en-GB" dirty="0">
              <a:solidFill>
                <a:schemeClr val="accent1"/>
              </a:solidFill>
            </a:endParaRPr>
          </a:p>
        </p:txBody>
      </p:sp>
      <p:sp>
        <p:nvSpPr>
          <p:cNvPr id="34" name="TextBox 33">
            <a:extLst>
              <a:ext uri="{FF2B5EF4-FFF2-40B4-BE49-F238E27FC236}">
                <a16:creationId xmlns:a16="http://schemas.microsoft.com/office/drawing/2014/main" id="{D2E20814-5201-6ED1-24D2-358576B81154}"/>
              </a:ext>
            </a:extLst>
          </p:cNvPr>
          <p:cNvSpPr txBox="1"/>
          <p:nvPr/>
        </p:nvSpPr>
        <p:spPr>
          <a:xfrm>
            <a:off x="2485571" y="4424460"/>
            <a:ext cx="878936" cy="369332"/>
          </a:xfrm>
          <a:prstGeom prst="rect">
            <a:avLst/>
          </a:prstGeom>
          <a:noFill/>
        </p:spPr>
        <p:txBody>
          <a:bodyPr wrap="square">
            <a:spAutoFit/>
          </a:bodyPr>
          <a:lstStyle/>
          <a:p>
            <a:pPr algn="ctr"/>
            <a:r>
              <a:rPr lang="en-US" b="1" dirty="0">
                <a:solidFill>
                  <a:schemeClr val="accent5"/>
                </a:solidFill>
                <a:ea typeface="Roboto" panose="02000000000000000000" pitchFamily="2" charset="0"/>
              </a:rPr>
              <a:t>2020</a:t>
            </a:r>
            <a:endParaRPr lang="en-GB" dirty="0">
              <a:solidFill>
                <a:schemeClr val="accent5"/>
              </a:solidFill>
            </a:endParaRPr>
          </a:p>
        </p:txBody>
      </p:sp>
      <p:sp>
        <p:nvSpPr>
          <p:cNvPr id="35" name="TextBox 34">
            <a:extLst>
              <a:ext uri="{FF2B5EF4-FFF2-40B4-BE49-F238E27FC236}">
                <a16:creationId xmlns:a16="http://schemas.microsoft.com/office/drawing/2014/main" id="{339119A4-E508-C9A2-EB9E-62A1ECBDE3E1}"/>
              </a:ext>
            </a:extLst>
          </p:cNvPr>
          <p:cNvSpPr txBox="1"/>
          <p:nvPr/>
        </p:nvSpPr>
        <p:spPr>
          <a:xfrm>
            <a:off x="3959979" y="4424460"/>
            <a:ext cx="878936" cy="369332"/>
          </a:xfrm>
          <a:prstGeom prst="rect">
            <a:avLst/>
          </a:prstGeom>
          <a:noFill/>
        </p:spPr>
        <p:txBody>
          <a:bodyPr wrap="square">
            <a:spAutoFit/>
          </a:bodyPr>
          <a:lstStyle/>
          <a:p>
            <a:pPr algn="ctr"/>
            <a:r>
              <a:rPr lang="en-US" b="1" dirty="0">
                <a:solidFill>
                  <a:schemeClr val="accent5"/>
                </a:solidFill>
                <a:ea typeface="Roboto" panose="02000000000000000000" pitchFamily="2" charset="0"/>
              </a:rPr>
              <a:t>2021</a:t>
            </a:r>
            <a:endParaRPr lang="en-GB" dirty="0">
              <a:solidFill>
                <a:schemeClr val="accent5"/>
              </a:solidFill>
            </a:endParaRPr>
          </a:p>
        </p:txBody>
      </p:sp>
      <p:sp>
        <p:nvSpPr>
          <p:cNvPr id="46" name="TextBox 45">
            <a:extLst>
              <a:ext uri="{FF2B5EF4-FFF2-40B4-BE49-F238E27FC236}">
                <a16:creationId xmlns:a16="http://schemas.microsoft.com/office/drawing/2014/main" id="{BAA134B6-CC21-39C9-B904-9F273DF990F5}"/>
              </a:ext>
            </a:extLst>
          </p:cNvPr>
          <p:cNvSpPr txBox="1"/>
          <p:nvPr/>
        </p:nvSpPr>
        <p:spPr>
          <a:xfrm>
            <a:off x="939374" y="1468311"/>
            <a:ext cx="994519" cy="369332"/>
          </a:xfrm>
          <a:prstGeom prst="rect">
            <a:avLst/>
          </a:prstGeom>
          <a:noFill/>
        </p:spPr>
        <p:txBody>
          <a:bodyPr wrap="square">
            <a:spAutoFit/>
          </a:bodyPr>
          <a:lstStyle/>
          <a:p>
            <a:pPr algn="ctr"/>
            <a:r>
              <a:rPr lang="en-US" b="1" dirty="0">
                <a:solidFill>
                  <a:schemeClr val="accent1"/>
                </a:solidFill>
                <a:ea typeface="Roboto" panose="02000000000000000000" pitchFamily="2" charset="0"/>
              </a:rPr>
              <a:t>COP-3</a:t>
            </a:r>
            <a:endParaRPr lang="en-GB" dirty="0">
              <a:solidFill>
                <a:schemeClr val="accent1"/>
              </a:solidFill>
            </a:endParaRPr>
          </a:p>
        </p:txBody>
      </p:sp>
      <p:sp>
        <p:nvSpPr>
          <p:cNvPr id="47" name="TextBox 46">
            <a:extLst>
              <a:ext uri="{FF2B5EF4-FFF2-40B4-BE49-F238E27FC236}">
                <a16:creationId xmlns:a16="http://schemas.microsoft.com/office/drawing/2014/main" id="{FFD64422-0685-2C1D-283C-B0D78379C8FC}"/>
              </a:ext>
            </a:extLst>
          </p:cNvPr>
          <p:cNvSpPr txBox="1"/>
          <p:nvPr/>
        </p:nvSpPr>
        <p:spPr>
          <a:xfrm>
            <a:off x="5404341" y="1028198"/>
            <a:ext cx="994519" cy="369332"/>
          </a:xfrm>
          <a:prstGeom prst="rect">
            <a:avLst/>
          </a:prstGeom>
          <a:noFill/>
        </p:spPr>
        <p:txBody>
          <a:bodyPr wrap="square">
            <a:spAutoFit/>
          </a:bodyPr>
          <a:lstStyle/>
          <a:p>
            <a:pPr algn="ctr"/>
            <a:r>
              <a:rPr lang="en-US" b="1" dirty="0">
                <a:solidFill>
                  <a:schemeClr val="accent1"/>
                </a:solidFill>
                <a:ea typeface="Roboto" panose="02000000000000000000" pitchFamily="2" charset="0"/>
              </a:rPr>
              <a:t>COP-4</a:t>
            </a:r>
            <a:endParaRPr lang="en-GB" dirty="0">
              <a:solidFill>
                <a:schemeClr val="accent1"/>
              </a:solidFill>
            </a:endParaRPr>
          </a:p>
        </p:txBody>
      </p:sp>
      <p:sp>
        <p:nvSpPr>
          <p:cNvPr id="48" name="TextBox 47">
            <a:extLst>
              <a:ext uri="{FF2B5EF4-FFF2-40B4-BE49-F238E27FC236}">
                <a16:creationId xmlns:a16="http://schemas.microsoft.com/office/drawing/2014/main" id="{9111D0FA-D399-D2F1-5FA2-1725D5DA9911}"/>
              </a:ext>
            </a:extLst>
          </p:cNvPr>
          <p:cNvSpPr txBox="1"/>
          <p:nvPr/>
        </p:nvSpPr>
        <p:spPr>
          <a:xfrm>
            <a:off x="7342255" y="1949469"/>
            <a:ext cx="994519" cy="369332"/>
          </a:xfrm>
          <a:prstGeom prst="rect">
            <a:avLst/>
          </a:prstGeom>
          <a:noFill/>
        </p:spPr>
        <p:txBody>
          <a:bodyPr wrap="square">
            <a:spAutoFit/>
          </a:bodyPr>
          <a:lstStyle/>
          <a:p>
            <a:pPr algn="ctr"/>
            <a:r>
              <a:rPr lang="en-US" b="1" dirty="0">
                <a:solidFill>
                  <a:schemeClr val="accent1"/>
                </a:solidFill>
                <a:ea typeface="Roboto" panose="02000000000000000000" pitchFamily="2" charset="0"/>
              </a:rPr>
              <a:t>COP-5</a:t>
            </a:r>
            <a:endParaRPr lang="en-GB" dirty="0">
              <a:solidFill>
                <a:schemeClr val="accent1"/>
              </a:solidFill>
            </a:endParaRPr>
          </a:p>
        </p:txBody>
      </p:sp>
    </p:spTree>
    <p:extLst>
      <p:ext uri="{BB962C8B-B14F-4D97-AF65-F5344CB8AC3E}">
        <p14:creationId xmlns:p14="http://schemas.microsoft.com/office/powerpoint/2010/main" val="3184985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B751-912A-4D1B-0CFE-66D795007D2B}"/>
              </a:ext>
            </a:extLst>
          </p:cNvPr>
          <p:cNvSpPr>
            <a:spLocks noGrp="1"/>
          </p:cNvSpPr>
          <p:nvPr>
            <p:ph type="title"/>
          </p:nvPr>
        </p:nvSpPr>
        <p:spPr>
          <a:xfrm>
            <a:off x="522035" y="588711"/>
            <a:ext cx="2614071" cy="443198"/>
          </a:xfrm>
        </p:spPr>
        <p:txBody>
          <a:bodyPr/>
          <a:lstStyle/>
          <a:p>
            <a:r>
              <a:rPr lang="en-US" dirty="0"/>
              <a:t>Purpose of the Minamata Convention Gender Action Plan</a:t>
            </a:r>
            <a:endParaRPr lang="en-GB" dirty="0"/>
          </a:p>
        </p:txBody>
      </p:sp>
      <p:sp>
        <p:nvSpPr>
          <p:cNvPr id="3" name="Text Placeholder 2">
            <a:extLst>
              <a:ext uri="{FF2B5EF4-FFF2-40B4-BE49-F238E27FC236}">
                <a16:creationId xmlns:a16="http://schemas.microsoft.com/office/drawing/2014/main" id="{D8363D79-2A75-BBBE-7293-7DE96FA75214}"/>
              </a:ext>
            </a:extLst>
          </p:cNvPr>
          <p:cNvSpPr>
            <a:spLocks noGrp="1"/>
          </p:cNvSpPr>
          <p:nvPr>
            <p:ph type="body" sz="quarter" idx="12"/>
          </p:nvPr>
        </p:nvSpPr>
        <p:spPr>
          <a:xfrm>
            <a:off x="3741281" y="588711"/>
            <a:ext cx="4888370" cy="4366003"/>
          </a:xfrm>
        </p:spPr>
        <p:txBody>
          <a:bodyPr/>
          <a:lstStyle/>
          <a:p>
            <a:pPr marL="0" indent="0">
              <a:lnSpc>
                <a:spcPts val="1800"/>
              </a:lnSpc>
              <a:buNone/>
            </a:pPr>
            <a:r>
              <a:rPr lang="en-US" sz="1300" i="0" u="none" strike="noStrike" dirty="0">
                <a:effectLst/>
                <a:ea typeface="Roboto" pitchFamily="2" charset="0"/>
              </a:rPr>
              <a:t>The gender action plan provides a </a:t>
            </a:r>
            <a:r>
              <a:rPr lang="en-US" sz="1300" b="1" i="0" u="none" strike="noStrike" dirty="0">
                <a:solidFill>
                  <a:schemeClr val="accent1"/>
                </a:solidFill>
                <a:effectLst/>
                <a:ea typeface="Roboto" pitchFamily="2" charset="0"/>
              </a:rPr>
              <a:t>comprehensive blueprint for actions</a:t>
            </a:r>
            <a:r>
              <a:rPr lang="en-US" sz="1300" b="1" i="0" u="none" strike="noStrike" dirty="0">
                <a:effectLst/>
                <a:ea typeface="Roboto" pitchFamily="2" charset="0"/>
              </a:rPr>
              <a:t> </a:t>
            </a:r>
            <a:r>
              <a:rPr lang="en-US" sz="1300" i="0" u="none" strike="noStrike" dirty="0">
                <a:effectLst/>
                <a:ea typeface="Roboto" pitchFamily="2" charset="0"/>
              </a:rPr>
              <a:t>to promote gender equality within all activities under the purview of the Convention.</a:t>
            </a:r>
          </a:p>
          <a:p>
            <a:pPr marL="0" indent="0">
              <a:lnSpc>
                <a:spcPts val="1800"/>
              </a:lnSpc>
              <a:buNone/>
            </a:pPr>
            <a:endParaRPr lang="en-US" sz="1200" dirty="0"/>
          </a:p>
          <a:p>
            <a:pPr marL="0" indent="0">
              <a:lnSpc>
                <a:spcPts val="1800"/>
              </a:lnSpc>
              <a:buNone/>
            </a:pPr>
            <a:r>
              <a:rPr lang="en-US" sz="1300" dirty="0"/>
              <a:t>The gender action plan provides guidance on possible actions, including targets and indicators of progress, to promote gender equality and mainstreaming within the Secretariat and in the Minamata Convention’s activities </a:t>
            </a:r>
          </a:p>
          <a:p>
            <a:pPr marL="0" indent="0">
              <a:lnSpc>
                <a:spcPts val="1800"/>
              </a:lnSpc>
              <a:buNone/>
            </a:pPr>
            <a:r>
              <a:rPr lang="en-US" sz="1300" dirty="0"/>
              <a:t>undertaken by partners, Parties and </a:t>
            </a:r>
          </a:p>
          <a:p>
            <a:pPr marL="0" indent="0">
              <a:lnSpc>
                <a:spcPts val="1800"/>
              </a:lnSpc>
              <a:buNone/>
            </a:pPr>
            <a:r>
              <a:rPr lang="en-US" sz="1300" dirty="0"/>
              <a:t>other stakeholders. The gender action </a:t>
            </a:r>
          </a:p>
          <a:p>
            <a:pPr marL="0" indent="0">
              <a:lnSpc>
                <a:spcPts val="1800"/>
              </a:lnSpc>
              <a:buNone/>
            </a:pPr>
            <a:r>
              <a:rPr lang="en-US" sz="1300" dirty="0"/>
              <a:t>plan provides guidance on how to </a:t>
            </a:r>
          </a:p>
          <a:p>
            <a:pPr marL="0" indent="0">
              <a:lnSpc>
                <a:spcPts val="1800"/>
              </a:lnSpc>
              <a:buNone/>
            </a:pPr>
            <a:r>
              <a:rPr lang="en-US" sz="1300" dirty="0"/>
              <a:t>translate equality and diversity </a:t>
            </a:r>
          </a:p>
          <a:p>
            <a:pPr marL="0" indent="0">
              <a:lnSpc>
                <a:spcPts val="1800"/>
              </a:lnSpc>
              <a:buNone/>
            </a:pPr>
            <a:r>
              <a:rPr lang="en-US" sz="1300" dirty="0"/>
              <a:t>“principles” into specific actions</a:t>
            </a:r>
          </a:p>
          <a:p>
            <a:pPr marL="0" indent="0">
              <a:lnSpc>
                <a:spcPts val="1800"/>
              </a:lnSpc>
              <a:buNone/>
            </a:pPr>
            <a:endParaRPr lang="en-US" sz="1300" dirty="0"/>
          </a:p>
          <a:p>
            <a:pPr>
              <a:lnSpc>
                <a:spcPts val="1800"/>
              </a:lnSpc>
            </a:pPr>
            <a:r>
              <a:rPr lang="en-US" sz="1300" dirty="0"/>
              <a:t>The full text of the gender </a:t>
            </a:r>
          </a:p>
          <a:p>
            <a:pPr>
              <a:lnSpc>
                <a:spcPts val="1800"/>
              </a:lnSpc>
            </a:pPr>
            <a:r>
              <a:rPr lang="en-US" sz="1300" dirty="0"/>
              <a:t>action plan is </a:t>
            </a:r>
            <a:r>
              <a:rPr lang="en-US" sz="1300" dirty="0">
                <a:solidFill>
                  <a:schemeClr val="accent4"/>
                </a:solidFill>
                <a:hlinkClick r:id="rId2">
                  <a:extLst>
                    <a:ext uri="{A12FA001-AC4F-418D-AE19-62706E023703}">
                      <ahyp:hlinkClr xmlns:ahyp="http://schemas.microsoft.com/office/drawing/2018/hyperlinkcolor" val="tx"/>
                    </a:ext>
                  </a:extLst>
                </a:hlinkClick>
              </a:rPr>
              <a:t>here</a:t>
            </a:r>
            <a:r>
              <a:rPr lang="en-US" sz="1300" dirty="0"/>
              <a:t>.</a:t>
            </a:r>
          </a:p>
          <a:p>
            <a:pPr marL="0" indent="0">
              <a:lnSpc>
                <a:spcPts val="1800"/>
              </a:lnSpc>
              <a:buNone/>
            </a:pPr>
            <a:endParaRPr lang="en-US" sz="1300" dirty="0"/>
          </a:p>
          <a:p>
            <a:pPr marL="0" indent="0">
              <a:lnSpc>
                <a:spcPts val="1800"/>
              </a:lnSpc>
              <a:buNone/>
            </a:pPr>
            <a:endParaRPr lang="en-US" sz="1300" dirty="0"/>
          </a:p>
          <a:p>
            <a:pPr>
              <a:lnSpc>
                <a:spcPts val="1800"/>
              </a:lnSpc>
            </a:pPr>
            <a:endParaRPr lang="en-GB" sz="1300" dirty="0"/>
          </a:p>
        </p:txBody>
      </p:sp>
      <p:pic>
        <p:nvPicPr>
          <p:cNvPr id="13" name="Picture 12">
            <a:extLst>
              <a:ext uri="{FF2B5EF4-FFF2-40B4-BE49-F238E27FC236}">
                <a16:creationId xmlns:a16="http://schemas.microsoft.com/office/drawing/2014/main" id="{DA65393E-0053-693B-3289-59ECD114A852}"/>
              </a:ext>
            </a:extLst>
          </p:cNvPr>
          <p:cNvPicPr>
            <a:picLocks noChangeAspect="1"/>
          </p:cNvPicPr>
          <p:nvPr/>
        </p:nvPicPr>
        <p:blipFill>
          <a:blip r:embed="rId3" cstate="screen">
            <a:extLst>
              <a:ext uri="{28A0092B-C50C-407E-A947-70E740481C1C}">
                <a14:useLocalDpi xmlns:a14="http://schemas.microsoft.com/office/drawing/2010/main"/>
              </a:ext>
            </a:extLst>
          </a:blip>
          <a:srcRect l="2425" t="2749" r="1951" b="2789"/>
          <a:stretch/>
        </p:blipFill>
        <p:spPr>
          <a:xfrm>
            <a:off x="6894871" y="2455689"/>
            <a:ext cx="1594670" cy="2229285"/>
          </a:xfrm>
          <a:prstGeom prst="rect">
            <a:avLst/>
          </a:prstGeom>
          <a:ln>
            <a:solidFill>
              <a:schemeClr val="accent4"/>
            </a:solidFill>
          </a:ln>
        </p:spPr>
      </p:pic>
    </p:spTree>
    <p:extLst>
      <p:ext uri="{BB962C8B-B14F-4D97-AF65-F5344CB8AC3E}">
        <p14:creationId xmlns:p14="http://schemas.microsoft.com/office/powerpoint/2010/main" val="4091286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705D-E403-193D-DE02-363B860CB97A}"/>
              </a:ext>
            </a:extLst>
          </p:cNvPr>
          <p:cNvSpPr>
            <a:spLocks noGrp="1"/>
          </p:cNvSpPr>
          <p:nvPr>
            <p:ph type="title"/>
          </p:nvPr>
        </p:nvSpPr>
        <p:spPr/>
        <p:txBody>
          <a:bodyPr/>
          <a:lstStyle/>
          <a:p>
            <a:r>
              <a:rPr lang="en-US" dirty="0"/>
              <a:t>More specifically</a:t>
            </a:r>
            <a:endParaRPr lang="en-GB" dirty="0"/>
          </a:p>
        </p:txBody>
      </p:sp>
      <p:sp>
        <p:nvSpPr>
          <p:cNvPr id="3" name="Text Placeholder 2">
            <a:extLst>
              <a:ext uri="{FF2B5EF4-FFF2-40B4-BE49-F238E27FC236}">
                <a16:creationId xmlns:a16="http://schemas.microsoft.com/office/drawing/2014/main" id="{431B15AA-6BAA-21E2-A9DF-F598CDBD7327}"/>
              </a:ext>
            </a:extLst>
          </p:cNvPr>
          <p:cNvSpPr>
            <a:spLocks noGrp="1"/>
          </p:cNvSpPr>
          <p:nvPr>
            <p:ph type="body" sz="quarter" idx="12"/>
          </p:nvPr>
        </p:nvSpPr>
        <p:spPr>
          <a:xfrm>
            <a:off x="3741280" y="588711"/>
            <a:ext cx="4945519" cy="4596836"/>
          </a:xfrm>
        </p:spPr>
        <p:txBody>
          <a:bodyPr/>
          <a:lstStyle/>
          <a:p>
            <a:pPr marL="0" marR="0" indent="0">
              <a:lnSpc>
                <a:spcPts val="1800"/>
              </a:lnSpc>
              <a:buNone/>
            </a:pPr>
            <a:r>
              <a:rPr lang="en-US" sz="1300" b="1" kern="100" dirty="0">
                <a:solidFill>
                  <a:schemeClr val="accent1"/>
                </a:solidFill>
                <a:effectLst/>
                <a:ea typeface="Aptos" panose="020B0004020202020204" pitchFamily="34" charset="0"/>
                <a:cs typeface="Aptos" panose="020B0004020202020204" pitchFamily="34" charset="0"/>
              </a:rPr>
              <a:t>The purpose of the gender action plan is to support and advance a gender-responsive implementation of the Minamata Convention. Its overarching strategic objectives are: </a:t>
            </a:r>
            <a:r>
              <a:rPr lang="en-US" sz="1300" b="1" kern="100" dirty="0">
                <a:solidFill>
                  <a:schemeClr val="accent1"/>
                </a:solidFill>
                <a:effectLst/>
                <a:ea typeface="Aptos" panose="020B0004020202020204" pitchFamily="34" charset="0"/>
                <a:cs typeface="Times New Roman" panose="02020603050405020304" pitchFamily="18" charset="0"/>
              </a:rPr>
              <a:t> </a:t>
            </a:r>
          </a:p>
          <a:p>
            <a:pPr>
              <a:lnSpc>
                <a:spcPts val="900"/>
              </a:lnSpc>
            </a:pPr>
            <a:endParaRPr lang="en-US" sz="1200" dirty="0"/>
          </a:p>
          <a:p>
            <a:pPr marL="172800" marR="0" indent="-172800">
              <a:lnSpc>
                <a:spcPts val="1800"/>
              </a:lnSpc>
              <a:buFont typeface="+mj-lt"/>
              <a:buAutoNum type="arabicPeriod"/>
            </a:pPr>
            <a:r>
              <a:rPr lang="en-US" sz="1300" kern="100" dirty="0">
                <a:solidFill>
                  <a:srgbClr val="000000"/>
                </a:solidFill>
                <a:effectLst/>
                <a:ea typeface="Aptos" panose="020B0004020202020204" pitchFamily="34" charset="0"/>
                <a:cs typeface="Aptos" panose="020B0004020202020204" pitchFamily="34" charset="0"/>
              </a:rPr>
              <a:t>To increase the effectiveness of the Minamata Convention</a:t>
            </a:r>
            <a:r>
              <a:rPr lang="en-US" sz="1300" i="1" kern="100" dirty="0">
                <a:solidFill>
                  <a:srgbClr val="000000"/>
                </a:solidFill>
                <a:effectLst/>
                <a:ea typeface="Aptos" panose="020B0004020202020204" pitchFamily="34" charset="0"/>
                <a:cs typeface="Aptos" panose="020B0004020202020204" pitchFamily="34" charset="0"/>
              </a:rPr>
              <a:t> </a:t>
            </a:r>
            <a:r>
              <a:rPr lang="en-US" sz="1300" kern="100" dirty="0">
                <a:solidFill>
                  <a:srgbClr val="000000"/>
                </a:solidFill>
                <a:effectLst/>
                <a:ea typeface="Aptos" panose="020B0004020202020204" pitchFamily="34" charset="0"/>
                <a:cs typeface="Aptos" panose="020B0004020202020204" pitchFamily="34" charset="0"/>
              </a:rPr>
              <a:t>by mainstreaming gender awareness throughout its implementation. </a:t>
            </a:r>
          </a:p>
          <a:p>
            <a:pPr>
              <a:lnSpc>
                <a:spcPts val="900"/>
              </a:lnSpc>
            </a:pPr>
            <a:endParaRPr lang="en-US" sz="1200" dirty="0"/>
          </a:p>
          <a:p>
            <a:pPr marL="172800" marR="0" indent="-172800">
              <a:lnSpc>
                <a:spcPts val="1800"/>
              </a:lnSpc>
              <a:buFont typeface="+mj-lt"/>
              <a:buAutoNum type="arabicPeriod" startAt="2"/>
            </a:pPr>
            <a:r>
              <a:rPr lang="en-US" sz="1300" kern="100" dirty="0">
                <a:solidFill>
                  <a:srgbClr val="000000"/>
                </a:solidFill>
                <a:effectLst/>
                <a:ea typeface="Aptos" panose="020B0004020202020204" pitchFamily="34" charset="0"/>
                <a:cs typeface="Aptos" panose="020B0004020202020204" pitchFamily="34" charset="0"/>
              </a:rPr>
              <a:t>To foreground an understanding of social norms and gender identities that need to be taken into account to achieve the core goals of the Convention to protect human health and the environment from anthropogenic emissions and releases of mercury.</a:t>
            </a:r>
          </a:p>
          <a:p>
            <a:pPr>
              <a:lnSpc>
                <a:spcPts val="900"/>
              </a:lnSpc>
            </a:pPr>
            <a:endParaRPr lang="en-US" sz="1200" dirty="0"/>
          </a:p>
          <a:p>
            <a:pPr marL="172800" indent="-172800">
              <a:lnSpc>
                <a:spcPts val="1800"/>
              </a:lnSpc>
              <a:buFont typeface="+mj-lt"/>
              <a:buAutoNum type="arabicPeriod" startAt="2"/>
            </a:pPr>
            <a:r>
              <a:rPr lang="en-US" sz="1300" kern="100" dirty="0">
                <a:solidFill>
                  <a:srgbClr val="000000"/>
                </a:solidFill>
                <a:effectLst/>
                <a:ea typeface="Aptos" panose="020B0004020202020204" pitchFamily="34" charset="0"/>
                <a:cs typeface="Times New Roman" panose="02020603050405020304" pitchFamily="18" charset="0"/>
              </a:rPr>
              <a:t>To amplify the Convention’s broad interest in and commitment to gender awareness, the gender action plan provides specific strategies and blueprints for possible actions to facilitate gender mainstreaming throughout the activities of the Secretariat, Parties and other stakeholders. </a:t>
            </a:r>
            <a:endParaRPr lang="en-US" sz="1300" kern="100" dirty="0">
              <a:effectLst/>
              <a:ea typeface="Aptos" panose="020B0004020202020204" pitchFamily="34" charset="0"/>
              <a:cs typeface="Times New Roman" panose="02020603050405020304" pitchFamily="18" charset="0"/>
            </a:endParaRPr>
          </a:p>
          <a:p>
            <a:pPr marL="172800" marR="0" indent="-172800">
              <a:lnSpc>
                <a:spcPts val="1800"/>
              </a:lnSpc>
              <a:buFont typeface="+mj-lt"/>
              <a:buAutoNum type="arabicPeriod" startAt="2"/>
            </a:pPr>
            <a:endParaRPr lang="en-US" sz="1300" kern="100" dirty="0">
              <a:solidFill>
                <a:srgbClr val="000000"/>
              </a:solidFill>
              <a:effectLst/>
              <a:ea typeface="Aptos" panose="020B0004020202020204" pitchFamily="34" charset="0"/>
              <a:cs typeface="Aptos" panose="020B0004020202020204" pitchFamily="34" charset="0"/>
            </a:endParaRPr>
          </a:p>
          <a:p>
            <a:pPr>
              <a:lnSpc>
                <a:spcPts val="1800"/>
              </a:lnSpc>
            </a:pPr>
            <a:endParaRPr lang="en-US" sz="1300" dirty="0">
              <a:solidFill>
                <a:schemeClr val="accent1"/>
              </a:solidFill>
            </a:endParaRPr>
          </a:p>
          <a:p>
            <a:pPr>
              <a:lnSpc>
                <a:spcPts val="1800"/>
              </a:lnSpc>
            </a:pPr>
            <a:endParaRPr lang="en-GB" sz="1300" dirty="0"/>
          </a:p>
        </p:txBody>
      </p:sp>
    </p:spTree>
    <p:extLst>
      <p:ext uri="{BB962C8B-B14F-4D97-AF65-F5344CB8AC3E}">
        <p14:creationId xmlns:p14="http://schemas.microsoft.com/office/powerpoint/2010/main" val="3104496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0626C-9A88-65CA-BE3D-956335CB40EE}"/>
              </a:ext>
            </a:extLst>
          </p:cNvPr>
          <p:cNvSpPr>
            <a:spLocks noGrp="1"/>
          </p:cNvSpPr>
          <p:nvPr>
            <p:ph type="title"/>
          </p:nvPr>
        </p:nvSpPr>
        <p:spPr>
          <a:xfrm>
            <a:off x="522035" y="588711"/>
            <a:ext cx="7607553" cy="1772793"/>
          </a:xfrm>
        </p:spPr>
        <p:txBody>
          <a:bodyPr/>
          <a:lstStyle/>
          <a:p>
            <a:pPr marL="0" marR="0" lvl="0" indent="0" defTabSz="914400" rtl="0" eaLnBrk="0" fontAlgn="base" latinLnBrk="0" hangingPunct="0">
              <a:spcBef>
                <a:spcPct val="0"/>
              </a:spcBef>
              <a:spcAft>
                <a:spcPct val="0"/>
              </a:spcAft>
              <a:tabLst/>
            </a:pPr>
            <a:r>
              <a:rPr lang="en-US" altLang="en-US" sz="3200" b="1" dirty="0">
                <a:solidFill>
                  <a:schemeClr val="bg1"/>
                </a:solidFill>
                <a:latin typeface="+mj-lt"/>
                <a:ea typeface="Aptos" panose="020B0004020202020204" pitchFamily="34" charset="0"/>
                <a:cs typeface="Times New Roman" panose="02020603050405020304" pitchFamily="18" charset="0"/>
              </a:rPr>
              <a:t>The gender action plan identifies p</a:t>
            </a:r>
            <a:r>
              <a:rPr kumimoji="0" lang="en-US" altLang="en-US" sz="3200" b="1" i="0" u="none" strike="noStrike" cap="none" normalizeH="0" baseline="0" dirty="0">
                <a:ln>
                  <a:noFill/>
                </a:ln>
                <a:solidFill>
                  <a:schemeClr val="bg1"/>
                </a:solidFill>
                <a:effectLst/>
                <a:latin typeface="+mj-lt"/>
                <a:ea typeface="Aptos" panose="020B0004020202020204" pitchFamily="34" charset="0"/>
                <a:cs typeface="Times New Roman" panose="02020603050405020304" pitchFamily="18" charset="0"/>
              </a:rPr>
              <a:t>ossible gender mainstreaming actions by the </a:t>
            </a:r>
            <a:r>
              <a:rPr kumimoji="0" lang="en-US" altLang="en-US" sz="3200" b="1" i="0" u="sng" strike="noStrike" cap="none" normalizeH="0" baseline="0" dirty="0">
                <a:ln>
                  <a:noFill/>
                </a:ln>
                <a:solidFill>
                  <a:schemeClr val="bg1"/>
                </a:solidFill>
                <a:effectLst/>
                <a:latin typeface="+mj-lt"/>
                <a:ea typeface="Aptos" panose="020B0004020202020204" pitchFamily="34" charset="0"/>
                <a:cs typeface="Times New Roman" panose="02020603050405020304" pitchFamily="18" charset="0"/>
              </a:rPr>
              <a:t>Secretariat</a:t>
            </a:r>
            <a:r>
              <a:rPr kumimoji="0" lang="en-US" altLang="en-US" sz="3200" b="1" i="0" u="none" strike="noStrike" cap="none" normalizeH="0" baseline="0" dirty="0">
                <a:ln>
                  <a:noFill/>
                </a:ln>
                <a:solidFill>
                  <a:schemeClr val="bg1"/>
                </a:solidFill>
                <a:effectLst/>
                <a:latin typeface="+mj-lt"/>
                <a:ea typeface="Aptos" panose="020B0004020202020204" pitchFamily="34" charset="0"/>
                <a:cs typeface="Times New Roman" panose="02020603050405020304" pitchFamily="18" charset="0"/>
              </a:rPr>
              <a:t> such as:</a:t>
            </a:r>
            <a:br>
              <a:rPr kumimoji="0" lang="en-US" altLang="en-US" sz="3200" b="0" i="0" u="none" strike="noStrike" cap="none" normalizeH="0" baseline="0" dirty="0">
                <a:ln>
                  <a:noFill/>
                </a:ln>
                <a:solidFill>
                  <a:schemeClr val="bg1"/>
                </a:solidFill>
                <a:effectLst/>
                <a:latin typeface="+mj-lt"/>
              </a:rPr>
            </a:br>
            <a:endParaRPr lang="en-GB" dirty="0">
              <a:solidFill>
                <a:schemeClr val="bg1"/>
              </a:solidFill>
              <a:latin typeface="+mj-lt"/>
            </a:endParaRPr>
          </a:p>
        </p:txBody>
      </p:sp>
      <p:sp>
        <p:nvSpPr>
          <p:cNvPr id="4" name="Text Placeholder 3">
            <a:extLst>
              <a:ext uri="{FF2B5EF4-FFF2-40B4-BE49-F238E27FC236}">
                <a16:creationId xmlns:a16="http://schemas.microsoft.com/office/drawing/2014/main" id="{793C260F-7351-C7AF-7C0D-1F08D952DEE3}"/>
              </a:ext>
            </a:extLst>
          </p:cNvPr>
          <p:cNvSpPr>
            <a:spLocks noGrp="1"/>
          </p:cNvSpPr>
          <p:nvPr>
            <p:ph type="body" sz="quarter" idx="12"/>
          </p:nvPr>
        </p:nvSpPr>
        <p:spPr>
          <a:xfrm>
            <a:off x="522035" y="2179954"/>
            <a:ext cx="2322847" cy="2728632"/>
          </a:xfrm>
        </p:spPr>
        <p:txBody>
          <a:bodyPr/>
          <a:lstStyle/>
          <a:p>
            <a:pPr marL="171450" marR="0" lvl="0" indent="-171450" algn="l" defTabSz="914400" rtl="0" eaLnBrk="0" fontAlgn="base" latinLnBrk="0" hangingPunct="0">
              <a:spcBef>
                <a:spcPct val="0"/>
              </a:spcBef>
              <a:spcAft>
                <a:spcPct val="0"/>
              </a:spcAft>
              <a:buClrTx/>
              <a:buSzTx/>
              <a:buBlip>
                <a:blip r:embed="rId3">
                  <a:extLst>
                    <a:ext uri="{96DAC541-7B7A-43D3-8B79-37D633B846F1}">
                      <asvg:svgBlip xmlns:asvg="http://schemas.microsoft.com/office/drawing/2016/SVG/main" r:embed="rId4"/>
                    </a:ext>
                  </a:extLst>
                </a:blip>
              </a:buBlip>
              <a:tabLst/>
            </a:pPr>
            <a:r>
              <a:rPr kumimoji="0" lang="en-US" altLang="en-US" b="0" i="0" u="none" strike="noStrike" cap="none" normalizeH="0" baseline="0" dirty="0">
                <a:ln>
                  <a:noFill/>
                </a:ln>
                <a:solidFill>
                  <a:schemeClr val="bg1"/>
                </a:solidFill>
                <a:effectLst/>
                <a:ea typeface="Aptos" panose="020B0004020202020204" pitchFamily="34" charset="0"/>
                <a:cs typeface="Aptos" panose="020B0004020202020204" pitchFamily="34" charset="0"/>
              </a:rPr>
              <a:t>Establish internal Secretariat gender equality goals</a:t>
            </a:r>
            <a:endParaRPr kumimoji="0" lang="en-US" altLang="en-US" b="0" i="0" u="none" strike="noStrike" cap="none" normalizeH="0" baseline="0" dirty="0">
              <a:ln>
                <a:noFill/>
              </a:ln>
              <a:solidFill>
                <a:schemeClr val="bg1"/>
              </a:solidFill>
              <a:effectLst/>
            </a:endParaRPr>
          </a:p>
          <a:p>
            <a:pPr>
              <a:lnSpc>
                <a:spcPts val="600"/>
              </a:lnSpc>
            </a:pPr>
            <a:endParaRPr lang="en-US" dirty="0">
              <a:solidFill>
                <a:schemeClr val="bg1"/>
              </a:solidFill>
            </a:endParaRPr>
          </a:p>
          <a:p>
            <a:pPr marL="171450" marR="0" lvl="0" indent="-171450" algn="l" defTabSz="914400" rtl="0" eaLnBrk="0" fontAlgn="base" latinLnBrk="0" hangingPunct="0">
              <a:spcBef>
                <a:spcPct val="0"/>
              </a:spcBef>
              <a:spcAft>
                <a:spcPct val="0"/>
              </a:spcAft>
              <a:buClrTx/>
              <a:buSzTx/>
              <a:buBlip>
                <a:blip r:embed="rId3">
                  <a:extLst>
                    <a:ext uri="{96DAC541-7B7A-43D3-8B79-37D633B846F1}">
                      <asvg:svgBlip xmlns:asvg="http://schemas.microsoft.com/office/drawing/2016/SVG/main" r:embed="rId4"/>
                    </a:ext>
                  </a:extLst>
                </a:blip>
              </a:buBlip>
              <a:tabLst/>
            </a:pPr>
            <a:r>
              <a:rPr kumimoji="0" lang="en-US" altLang="en-US" b="0" i="0" u="none" strike="noStrike" cap="none" normalizeH="0" baseline="0" dirty="0">
                <a:ln>
                  <a:noFill/>
                </a:ln>
                <a:solidFill>
                  <a:schemeClr val="bg1"/>
                </a:solidFill>
                <a:effectLst/>
                <a:ea typeface="Aptos" panose="020B0004020202020204" pitchFamily="34" charset="0"/>
                <a:cs typeface="Calibri" panose="020F0502020204030204" pitchFamily="34" charset="0"/>
              </a:rPr>
              <a:t>Ensure that Secretariat staff, Parties and other key stakeholders are aware of the Minamata Gender Action Plan as well as other MEA gender action plans</a:t>
            </a:r>
            <a:endParaRPr kumimoji="0" lang="en-US" altLang="en-US" b="0" i="0" u="none" strike="noStrike" cap="none" normalizeH="0" baseline="0" dirty="0">
              <a:ln>
                <a:noFill/>
              </a:ln>
              <a:solidFill>
                <a:schemeClr val="bg1"/>
              </a:solidFill>
              <a:effectLst/>
            </a:endParaRPr>
          </a:p>
          <a:p>
            <a:pPr>
              <a:lnSpc>
                <a:spcPts val="600"/>
              </a:lnSpc>
            </a:pPr>
            <a:endParaRPr lang="en-US" dirty="0">
              <a:solidFill>
                <a:schemeClr val="bg1"/>
              </a:solidFill>
            </a:endParaRPr>
          </a:p>
          <a:p>
            <a:pPr marL="171450" marR="0" lvl="0" indent="-171450" algn="l" defTabSz="914400" rtl="0" eaLnBrk="0" fontAlgn="base" latinLnBrk="0" hangingPunct="0">
              <a:spcBef>
                <a:spcPct val="0"/>
              </a:spcBef>
              <a:spcAft>
                <a:spcPct val="0"/>
              </a:spcAft>
              <a:buClrTx/>
              <a:buSzTx/>
              <a:buBlip>
                <a:blip r:embed="rId3">
                  <a:extLst>
                    <a:ext uri="{96DAC541-7B7A-43D3-8B79-37D633B846F1}">
                      <asvg:svgBlip xmlns:asvg="http://schemas.microsoft.com/office/drawing/2016/SVG/main" r:embed="rId4"/>
                    </a:ext>
                  </a:extLst>
                </a:blip>
              </a:buBlip>
              <a:tabLst/>
            </a:pPr>
            <a:r>
              <a:rPr kumimoji="0" lang="en-US" altLang="en-US" b="0" i="0" u="none" strike="noStrike" cap="none" normalizeH="0" baseline="0" dirty="0">
                <a:ln>
                  <a:noFill/>
                </a:ln>
                <a:solidFill>
                  <a:schemeClr val="bg1"/>
                </a:solidFill>
                <a:effectLst/>
                <a:ea typeface="Aptos" panose="020B0004020202020204" pitchFamily="34" charset="0"/>
                <a:cs typeface="Aptos" panose="020B0004020202020204" pitchFamily="34" charset="0"/>
              </a:rPr>
              <a:t>Incorporate gender into existing trainings</a:t>
            </a:r>
            <a:r>
              <a:rPr kumimoji="0" lang="en-US" altLang="en-US" b="1" i="0" u="none" strike="noStrike" cap="none" normalizeH="0" baseline="0" dirty="0">
                <a:ln>
                  <a:noFill/>
                </a:ln>
                <a:solidFill>
                  <a:schemeClr val="bg1"/>
                </a:solidFill>
                <a:effectLst/>
                <a:ea typeface="Aptos" panose="020B0004020202020204" pitchFamily="34" charset="0"/>
                <a:cs typeface="Aptos" panose="020B0004020202020204" pitchFamily="34" charset="0"/>
              </a:rPr>
              <a:t> </a:t>
            </a:r>
            <a:r>
              <a:rPr kumimoji="0" lang="en-US" altLang="en-US" b="0" i="0" u="none" strike="noStrike" cap="none" normalizeH="0" baseline="0" dirty="0">
                <a:ln>
                  <a:noFill/>
                </a:ln>
                <a:solidFill>
                  <a:schemeClr val="bg1"/>
                </a:solidFill>
                <a:effectLst/>
                <a:ea typeface="Aptos" panose="020B0004020202020204" pitchFamily="34" charset="0"/>
                <a:cs typeface="Aptos" panose="020B0004020202020204" pitchFamily="34" charset="0"/>
              </a:rPr>
              <a:t>organized by the secretariat for Parties and other stakeholders</a:t>
            </a:r>
            <a:endParaRPr kumimoji="0" lang="en-US" altLang="en-US" b="0" i="0" u="none" strike="noStrike" cap="none" normalizeH="0" baseline="0" dirty="0">
              <a:ln>
                <a:noFill/>
              </a:ln>
              <a:solidFill>
                <a:schemeClr val="bg1"/>
              </a:solidFill>
              <a:effectLst/>
            </a:endParaRPr>
          </a:p>
          <a:p>
            <a:pPr>
              <a:lnSpc>
                <a:spcPts val="600"/>
              </a:lnSpc>
            </a:pPr>
            <a:endParaRPr lang="en-US" dirty="0">
              <a:solidFill>
                <a:schemeClr val="bg1"/>
              </a:solidFill>
            </a:endParaRPr>
          </a:p>
          <a:p>
            <a:pPr marL="171450" marR="0" lvl="0" indent="-171450" algn="l" defTabSz="914400" rtl="0" eaLnBrk="0" fontAlgn="base" latinLnBrk="0" hangingPunct="0">
              <a:spcBef>
                <a:spcPct val="0"/>
              </a:spcBef>
              <a:spcAft>
                <a:spcPct val="0"/>
              </a:spcAft>
              <a:buClrTx/>
              <a:buSzTx/>
              <a:buBlip>
                <a:blip r:embed="rId3">
                  <a:extLst>
                    <a:ext uri="{96DAC541-7B7A-43D3-8B79-37D633B846F1}">
                      <asvg:svgBlip xmlns:asvg="http://schemas.microsoft.com/office/drawing/2016/SVG/main" r:embed="rId4"/>
                    </a:ext>
                  </a:extLst>
                </a:blip>
              </a:buBlip>
              <a:tabLst/>
            </a:pPr>
            <a:r>
              <a:rPr kumimoji="0" lang="en-US" altLang="en-US" b="0" i="0" u="none" strike="noStrike" cap="none" normalizeH="0" baseline="0" dirty="0">
                <a:ln>
                  <a:noFill/>
                </a:ln>
                <a:solidFill>
                  <a:schemeClr val="bg1"/>
                </a:solidFill>
                <a:effectLst/>
                <a:ea typeface="Aptos" panose="020B0004020202020204" pitchFamily="34" charset="0"/>
                <a:cs typeface="Aptos" panose="020B0004020202020204" pitchFamily="34" charset="0"/>
              </a:rPr>
              <a:t>Ensure funding and resource mobilization for gender activities</a:t>
            </a:r>
          </a:p>
          <a:p>
            <a:endParaRPr lang="en-US" dirty="0">
              <a:solidFill>
                <a:schemeClr val="bg1"/>
              </a:solidFill>
            </a:endParaRPr>
          </a:p>
          <a:p>
            <a:endParaRPr lang="en-GB" dirty="0">
              <a:solidFill>
                <a:schemeClr val="bg1"/>
              </a:solidFill>
            </a:endParaRPr>
          </a:p>
        </p:txBody>
      </p:sp>
      <p:sp>
        <p:nvSpPr>
          <p:cNvPr id="5" name="Text Placeholder 4">
            <a:extLst>
              <a:ext uri="{FF2B5EF4-FFF2-40B4-BE49-F238E27FC236}">
                <a16:creationId xmlns:a16="http://schemas.microsoft.com/office/drawing/2014/main" id="{21AF126B-FB11-D5CF-3379-039CA65A5EE7}"/>
              </a:ext>
            </a:extLst>
          </p:cNvPr>
          <p:cNvSpPr>
            <a:spLocks noGrp="1"/>
          </p:cNvSpPr>
          <p:nvPr>
            <p:ph type="body" sz="quarter" idx="13"/>
          </p:nvPr>
        </p:nvSpPr>
        <p:spPr>
          <a:xfrm>
            <a:off x="3087558" y="2179954"/>
            <a:ext cx="2322847" cy="2882520"/>
          </a:xfrm>
        </p:spPr>
        <p:txBody>
          <a:bodyPr/>
          <a:lstStyle/>
          <a:p>
            <a:pPr marL="171450" indent="-171450" defTabSz="914400" eaLnBrk="0" fontAlgn="base" hangingPunct="0">
              <a:spcBef>
                <a:spcPct val="0"/>
              </a:spcBef>
              <a:spcAft>
                <a:spcPct val="0"/>
              </a:spcAft>
              <a:buBlip>
                <a:blip r:embed="rId3">
                  <a:extLst>
                    <a:ext uri="{96DAC541-7B7A-43D3-8B79-37D633B846F1}">
                      <asvg:svgBlip xmlns:asvg="http://schemas.microsoft.com/office/drawing/2016/SVG/main" r:embed="rId4"/>
                    </a:ext>
                  </a:extLst>
                </a:blip>
              </a:buBlip>
            </a:pPr>
            <a:r>
              <a:rPr kumimoji="0" lang="en-US" altLang="en-US" b="0" i="0" u="none" strike="noStrike" cap="none" normalizeH="0" baseline="0" dirty="0">
                <a:ln>
                  <a:noFill/>
                </a:ln>
                <a:solidFill>
                  <a:schemeClr val="bg1"/>
                </a:solidFill>
                <a:effectLst/>
                <a:ea typeface="Aptos" panose="020B0004020202020204" pitchFamily="34" charset="0"/>
                <a:cs typeface="Aptos" panose="020B0004020202020204" pitchFamily="34" charset="0"/>
              </a:rPr>
              <a:t>Promote meaningful and inclusive participation in Secretariat processes and activities, including in COPs</a:t>
            </a:r>
            <a:endParaRPr kumimoji="0" lang="en-US" altLang="en-US" b="0" i="0" u="none" strike="noStrike" cap="none" normalizeH="0" baseline="0" dirty="0">
              <a:ln>
                <a:noFill/>
              </a:ln>
              <a:solidFill>
                <a:schemeClr val="bg1"/>
              </a:solidFill>
              <a:effectLst/>
            </a:endParaRPr>
          </a:p>
          <a:p>
            <a:pPr>
              <a:lnSpc>
                <a:spcPts val="600"/>
              </a:lnSpc>
            </a:pPr>
            <a:endParaRPr lang="en-US" dirty="0">
              <a:solidFill>
                <a:schemeClr val="bg1"/>
              </a:solidFill>
            </a:endParaRPr>
          </a:p>
          <a:p>
            <a:pPr marL="171450" marR="0" lvl="0" indent="-171450" algn="l" defTabSz="914400" rtl="0" eaLnBrk="0" fontAlgn="base" latinLnBrk="0" hangingPunct="0">
              <a:spcBef>
                <a:spcPct val="0"/>
              </a:spcBef>
              <a:spcAft>
                <a:spcPct val="0"/>
              </a:spcAft>
              <a:buClrTx/>
              <a:buSzTx/>
              <a:buBlip>
                <a:blip r:embed="rId3">
                  <a:extLst>
                    <a:ext uri="{96DAC541-7B7A-43D3-8B79-37D633B846F1}">
                      <asvg:svgBlip xmlns:asvg="http://schemas.microsoft.com/office/drawing/2016/SVG/main" r:embed="rId4"/>
                    </a:ext>
                  </a:extLst>
                </a:blip>
              </a:buBlip>
              <a:tabLst/>
            </a:pPr>
            <a:r>
              <a:rPr kumimoji="0" lang="en-US" altLang="en-US" b="0" i="0" u="none" strike="noStrike" cap="none" normalizeH="0" baseline="0" dirty="0">
                <a:ln>
                  <a:noFill/>
                </a:ln>
                <a:solidFill>
                  <a:schemeClr val="bg1"/>
                </a:solidFill>
                <a:effectLst/>
                <a:ea typeface="Aptos" panose="020B0004020202020204" pitchFamily="34" charset="0"/>
                <a:cs typeface="Calibri" panose="020F0502020204030204" pitchFamily="34" charset="0"/>
              </a:rPr>
              <a:t>Identify the gender capacity needs and interests of parties and other stakeholders</a:t>
            </a:r>
            <a:endParaRPr kumimoji="0" lang="en-US" altLang="en-US" b="0" i="0" u="none" strike="noStrike" cap="none" normalizeH="0" baseline="0" dirty="0">
              <a:ln>
                <a:noFill/>
              </a:ln>
              <a:solidFill>
                <a:schemeClr val="bg1"/>
              </a:solidFill>
              <a:effectLst/>
            </a:endParaRPr>
          </a:p>
          <a:p>
            <a:pPr>
              <a:lnSpc>
                <a:spcPts val="600"/>
              </a:lnSpc>
            </a:pPr>
            <a:endParaRPr lang="en-US" dirty="0">
              <a:solidFill>
                <a:schemeClr val="bg1"/>
              </a:solidFill>
            </a:endParaRPr>
          </a:p>
          <a:p>
            <a:pPr marL="171450" marR="0" lvl="0" indent="-171450" algn="l" defTabSz="914400" rtl="0" eaLnBrk="0" fontAlgn="base" latinLnBrk="0" hangingPunct="0">
              <a:spcBef>
                <a:spcPct val="0"/>
              </a:spcBef>
              <a:spcAft>
                <a:spcPct val="0"/>
              </a:spcAft>
              <a:buClrTx/>
              <a:buSzTx/>
              <a:buBlip>
                <a:blip r:embed="rId3">
                  <a:extLst>
                    <a:ext uri="{96DAC541-7B7A-43D3-8B79-37D633B846F1}">
                      <asvg:svgBlip xmlns:asvg="http://schemas.microsoft.com/office/drawing/2016/SVG/main" r:embed="rId4"/>
                    </a:ext>
                  </a:extLst>
                </a:blip>
              </a:buBlip>
              <a:tabLst/>
            </a:pPr>
            <a:r>
              <a:rPr kumimoji="0" lang="en-US" altLang="en-US" b="0" i="0" u="none" strike="noStrike" cap="none" normalizeH="0" baseline="0" dirty="0">
                <a:ln>
                  <a:noFill/>
                </a:ln>
                <a:solidFill>
                  <a:schemeClr val="bg1"/>
                </a:solidFill>
                <a:effectLst/>
                <a:ea typeface="Aptos" panose="020B0004020202020204" pitchFamily="34" charset="0"/>
                <a:cs typeface="Aptos" panose="020B0004020202020204" pitchFamily="34" charset="0"/>
              </a:rPr>
              <a:t>Ensure gender issues inclusion in national reports</a:t>
            </a:r>
          </a:p>
          <a:p>
            <a:pPr>
              <a:lnSpc>
                <a:spcPts val="600"/>
              </a:lnSpc>
            </a:pPr>
            <a:endParaRPr lang="en-US" dirty="0">
              <a:solidFill>
                <a:schemeClr val="bg1"/>
              </a:solidFill>
            </a:endParaRPr>
          </a:p>
          <a:p>
            <a:pPr marL="171450" marR="0" lvl="0" indent="-171450" algn="l" defTabSz="914400" rtl="0" eaLnBrk="0" fontAlgn="base" latinLnBrk="0" hangingPunct="0">
              <a:spcBef>
                <a:spcPct val="0"/>
              </a:spcBef>
              <a:spcAft>
                <a:spcPct val="0"/>
              </a:spcAft>
              <a:buClrTx/>
              <a:buSzTx/>
              <a:buBlip>
                <a:blip r:embed="rId3">
                  <a:extLst>
                    <a:ext uri="{96DAC541-7B7A-43D3-8B79-37D633B846F1}">
                      <asvg:svgBlip xmlns:asvg="http://schemas.microsoft.com/office/drawing/2016/SVG/main" r:embed="rId4"/>
                    </a:ext>
                  </a:extLst>
                </a:blip>
              </a:buBlip>
              <a:tabLst/>
            </a:pPr>
            <a:r>
              <a:rPr kumimoji="0" lang="en-US" altLang="en-US" b="0" i="0" u="none" strike="noStrike" cap="none" normalizeH="0" baseline="0" dirty="0">
                <a:ln>
                  <a:noFill/>
                </a:ln>
                <a:solidFill>
                  <a:schemeClr val="bg1"/>
                </a:solidFill>
                <a:effectLst/>
                <a:ea typeface="Aptos" panose="020B0004020202020204" pitchFamily="34" charset="0"/>
                <a:cs typeface="Calibri" panose="020F0502020204030204" pitchFamily="34" charset="0"/>
              </a:rPr>
              <a:t>Develop a dedicated website space for gender issues on the Convention home site</a:t>
            </a:r>
          </a:p>
          <a:p>
            <a:pPr>
              <a:lnSpc>
                <a:spcPts val="600"/>
              </a:lnSpc>
            </a:pPr>
            <a:endParaRPr lang="en-US" dirty="0">
              <a:solidFill>
                <a:schemeClr val="bg1"/>
              </a:solidFill>
            </a:endParaRPr>
          </a:p>
          <a:p>
            <a:pPr marL="171450" marR="0" lvl="0" indent="-171450" algn="l" defTabSz="914400" rtl="0" eaLnBrk="0" fontAlgn="base" latinLnBrk="0" hangingPunct="0">
              <a:spcBef>
                <a:spcPct val="0"/>
              </a:spcBef>
              <a:spcAft>
                <a:spcPct val="0"/>
              </a:spcAft>
              <a:buClrTx/>
              <a:buSzTx/>
              <a:buBlip>
                <a:blip r:embed="rId3">
                  <a:extLst>
                    <a:ext uri="{96DAC541-7B7A-43D3-8B79-37D633B846F1}">
                      <asvg:svgBlip xmlns:asvg="http://schemas.microsoft.com/office/drawing/2016/SVG/main" r:embed="rId4"/>
                    </a:ext>
                  </a:extLst>
                </a:blip>
              </a:buBlip>
              <a:tabLst/>
            </a:pPr>
            <a:r>
              <a:rPr kumimoji="0" lang="en-US" altLang="en-US" b="0" i="0" u="none" strike="noStrike" cap="none" normalizeH="0" baseline="0" dirty="0">
                <a:ln>
                  <a:noFill/>
                </a:ln>
                <a:solidFill>
                  <a:schemeClr val="bg1"/>
                </a:solidFill>
                <a:effectLst/>
                <a:ea typeface="Aptos" panose="020B0004020202020204" pitchFamily="34" charset="0"/>
                <a:cs typeface="Aptos" panose="020B0004020202020204" pitchFamily="34" charset="0"/>
              </a:rPr>
              <a:t>Ensure gender issues inclusion in National Action Plans (NAPS)</a:t>
            </a:r>
          </a:p>
          <a:p>
            <a:pPr>
              <a:lnSpc>
                <a:spcPts val="600"/>
              </a:lnSpc>
            </a:pPr>
            <a:endParaRPr lang="en-US" dirty="0">
              <a:solidFill>
                <a:schemeClr val="bg1"/>
              </a:solidFill>
            </a:endParaRPr>
          </a:p>
          <a:p>
            <a:endParaRPr lang="en-GB" dirty="0">
              <a:solidFill>
                <a:schemeClr val="bg1"/>
              </a:solidFill>
            </a:endParaRPr>
          </a:p>
        </p:txBody>
      </p:sp>
      <p:sp>
        <p:nvSpPr>
          <p:cNvPr id="7" name="Text Placeholder 4">
            <a:extLst>
              <a:ext uri="{FF2B5EF4-FFF2-40B4-BE49-F238E27FC236}">
                <a16:creationId xmlns:a16="http://schemas.microsoft.com/office/drawing/2014/main" id="{CC0E938B-4500-8635-4E91-4E334CBB3691}"/>
              </a:ext>
            </a:extLst>
          </p:cNvPr>
          <p:cNvSpPr txBox="1">
            <a:spLocks/>
          </p:cNvSpPr>
          <p:nvPr/>
        </p:nvSpPr>
        <p:spPr>
          <a:xfrm>
            <a:off x="5660443" y="2177589"/>
            <a:ext cx="2322847" cy="2369559"/>
          </a:xfrm>
          <a:prstGeom prst="rect">
            <a:avLst/>
          </a:prstGeom>
        </p:spPr>
        <p:txBody>
          <a:bodyPr vert="horz"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3">
                  <a:extLst>
                    <a:ext uri="{96DAC541-7B7A-43D3-8B79-37D633B846F1}">
                      <asvg:svgBlip xmlns:asvg="http://schemas.microsoft.com/office/drawing/2016/SVG/main" r:embed="rId4"/>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914400" rtl="0" eaLnBrk="0" fontAlgn="base" latinLnBrk="0" hangingPunct="0">
              <a:spcBef>
                <a:spcPct val="0"/>
              </a:spcBef>
              <a:spcAft>
                <a:spcPct val="0"/>
              </a:spcAft>
              <a:buClrTx/>
              <a:buSzTx/>
              <a:buBlip>
                <a:blip r:embed="rId3">
                  <a:extLst>
                    <a:ext uri="{96DAC541-7B7A-43D3-8B79-37D633B846F1}">
                      <asvg:svgBlip xmlns:asvg="http://schemas.microsoft.com/office/drawing/2016/SVG/main" r:embed="rId4"/>
                    </a:ext>
                  </a:extLst>
                </a:blip>
              </a:buBlip>
              <a:tabLst/>
            </a:pPr>
            <a:r>
              <a:rPr kumimoji="0" lang="en-US" altLang="en-US" b="0" i="0" u="none" strike="noStrike" cap="none" normalizeH="0" baseline="0" dirty="0">
                <a:ln>
                  <a:noFill/>
                </a:ln>
                <a:solidFill>
                  <a:schemeClr val="bg1"/>
                </a:solidFill>
                <a:effectLst/>
                <a:ea typeface="Aptos" panose="020B0004020202020204" pitchFamily="34" charset="0"/>
                <a:cs typeface="Aptos" panose="020B0004020202020204" pitchFamily="34" charset="0"/>
              </a:rPr>
              <a:t>Ensure gender inclusion through the Specific International </a:t>
            </a:r>
            <a:r>
              <a:rPr kumimoji="0" lang="en-US" altLang="en-US" b="0" i="0" u="none" strike="noStrike" cap="none" normalizeH="0" baseline="0" dirty="0" err="1">
                <a:ln>
                  <a:noFill/>
                </a:ln>
                <a:solidFill>
                  <a:schemeClr val="bg1"/>
                </a:solidFill>
                <a:effectLst/>
                <a:ea typeface="Aptos" panose="020B0004020202020204" pitchFamily="34" charset="0"/>
                <a:cs typeface="Aptos" panose="020B0004020202020204" pitchFamily="34" charset="0"/>
              </a:rPr>
              <a:t>Programme</a:t>
            </a:r>
            <a:endParaRPr kumimoji="0" lang="en-US" altLang="en-US" b="0" i="0" u="none" strike="noStrike" cap="none" normalizeH="0" baseline="0" dirty="0">
              <a:ln>
                <a:noFill/>
              </a:ln>
              <a:solidFill>
                <a:schemeClr val="bg1"/>
              </a:solidFill>
              <a:effectLst/>
              <a:ea typeface="Aptos" panose="020B0004020202020204" pitchFamily="34" charset="0"/>
              <a:cs typeface="Aptos" panose="020B0004020202020204" pitchFamily="34" charset="0"/>
            </a:endParaRPr>
          </a:p>
          <a:p>
            <a:pPr>
              <a:lnSpc>
                <a:spcPts val="600"/>
              </a:lnSpc>
            </a:pPr>
            <a:endParaRPr lang="en-US" dirty="0">
              <a:solidFill>
                <a:schemeClr val="bg1"/>
              </a:solidFill>
            </a:endParaRPr>
          </a:p>
          <a:p>
            <a:pPr marL="171450" marR="0" lvl="0" indent="-171450" algn="l" defTabSz="914400" rtl="0" eaLnBrk="0" fontAlgn="base" latinLnBrk="0" hangingPunct="0">
              <a:spcBef>
                <a:spcPct val="0"/>
              </a:spcBef>
              <a:spcAft>
                <a:spcPct val="0"/>
              </a:spcAft>
              <a:buClrTx/>
              <a:buSzTx/>
              <a:buBlip>
                <a:blip r:embed="rId3">
                  <a:extLst>
                    <a:ext uri="{96DAC541-7B7A-43D3-8B79-37D633B846F1}">
                      <asvg:svgBlip xmlns:asvg="http://schemas.microsoft.com/office/drawing/2016/SVG/main" r:embed="rId4"/>
                    </a:ext>
                  </a:extLst>
                </a:blip>
              </a:buBlip>
              <a:tabLst/>
            </a:pPr>
            <a:r>
              <a:rPr kumimoji="0" lang="en-US" altLang="en-US" b="0" i="0" u="none" strike="noStrike" cap="none" normalizeH="0" baseline="0" dirty="0">
                <a:ln>
                  <a:noFill/>
                </a:ln>
                <a:solidFill>
                  <a:schemeClr val="bg1"/>
                </a:solidFill>
                <a:effectLst/>
                <a:ea typeface="Aptos" panose="020B0004020202020204" pitchFamily="34" charset="0"/>
                <a:cs typeface="Aptos" panose="020B0004020202020204" pitchFamily="34" charset="0"/>
              </a:rPr>
              <a:t>Facilitate knowledge sharing and mutual support</a:t>
            </a:r>
            <a:endParaRPr kumimoji="0" lang="en-US" altLang="en-US" b="0" i="0" u="none" strike="noStrike" cap="none" normalizeH="0" baseline="0" dirty="0">
              <a:ln>
                <a:noFill/>
              </a:ln>
              <a:solidFill>
                <a:schemeClr val="bg1"/>
              </a:solidFill>
              <a:effectLst/>
            </a:endParaRPr>
          </a:p>
          <a:p>
            <a:pPr>
              <a:lnSpc>
                <a:spcPts val="600"/>
              </a:lnSpc>
            </a:pPr>
            <a:endParaRPr lang="en-US" dirty="0">
              <a:solidFill>
                <a:schemeClr val="bg1"/>
              </a:solidFill>
            </a:endParaRPr>
          </a:p>
          <a:p>
            <a:pPr marL="171450" indent="-171450" defTabSz="914400" eaLnBrk="0" fontAlgn="base" hangingPunct="0">
              <a:spcBef>
                <a:spcPct val="0"/>
              </a:spcBef>
              <a:spcAft>
                <a:spcPct val="0"/>
              </a:spcAft>
              <a:buFont typeface="Arial" panose="020B0604020202020204" pitchFamily="34" charset="0"/>
              <a:buBlip>
                <a:blip r:embed="rId3">
                  <a:extLst>
                    <a:ext uri="{96DAC541-7B7A-43D3-8B79-37D633B846F1}">
                      <asvg:svgBlip xmlns:asvg="http://schemas.microsoft.com/office/drawing/2016/SVG/main" r:embed="rId4"/>
                    </a:ext>
                  </a:extLst>
                </a:blip>
              </a:buBlip>
            </a:pPr>
            <a:r>
              <a:rPr lang="en-US" altLang="en-US" dirty="0">
                <a:solidFill>
                  <a:schemeClr val="bg1"/>
                </a:solidFill>
                <a:ea typeface="Aptos" panose="020B0004020202020204" pitchFamily="34" charset="0"/>
                <a:cs typeface="Aptos" panose="020B0004020202020204" pitchFamily="34" charset="0"/>
              </a:rPr>
              <a:t>Develop Gender Progress Tracking and Review Mechanisms</a:t>
            </a:r>
          </a:p>
          <a:p>
            <a:pPr>
              <a:lnSpc>
                <a:spcPts val="600"/>
              </a:lnSpc>
            </a:pPr>
            <a:endParaRPr lang="en-US" dirty="0">
              <a:solidFill>
                <a:schemeClr val="bg1"/>
              </a:solidFill>
            </a:endParaRPr>
          </a:p>
          <a:p>
            <a:pPr marL="171450" indent="-171450" defTabSz="914400" eaLnBrk="0" fontAlgn="base" hangingPunct="0">
              <a:spcBef>
                <a:spcPct val="0"/>
              </a:spcBef>
              <a:spcAft>
                <a:spcPct val="0"/>
              </a:spcAft>
              <a:buFont typeface="Arial" panose="020B0604020202020204" pitchFamily="34" charset="0"/>
              <a:buBlip>
                <a:blip r:embed="rId3">
                  <a:extLst>
                    <a:ext uri="{96DAC541-7B7A-43D3-8B79-37D633B846F1}">
                      <asvg:svgBlip xmlns:asvg="http://schemas.microsoft.com/office/drawing/2016/SVG/main" r:embed="rId4"/>
                    </a:ext>
                  </a:extLst>
                </a:blip>
              </a:buBlip>
            </a:pPr>
            <a:r>
              <a:rPr lang="en-US" altLang="en-US" dirty="0">
                <a:solidFill>
                  <a:schemeClr val="bg1"/>
                </a:solidFill>
                <a:ea typeface="Aptos" panose="020B0004020202020204" pitchFamily="34" charset="0"/>
                <a:cs typeface="Aptos" panose="020B0004020202020204" pitchFamily="34" charset="0"/>
              </a:rPr>
              <a:t>Develop and disseminate knowledge on gender and mercury to the public and to Parties, </a:t>
            </a:r>
            <a:r>
              <a:rPr lang="en-US" altLang="en-US" dirty="0">
                <a:solidFill>
                  <a:schemeClr val="bg1"/>
                </a:solidFill>
                <a:ea typeface="Aptos" panose="020B0004020202020204" pitchFamily="34" charset="0"/>
                <a:cs typeface="Times New Roman" panose="02020603050405020304" pitchFamily="18" charset="0"/>
              </a:rPr>
              <a:t>taking into account gender disparities in access to information</a:t>
            </a:r>
            <a:endParaRPr lang="en-US" altLang="en-US"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796927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358A8-4663-26F1-1773-4DA4742C3F50}"/>
              </a:ext>
            </a:extLst>
          </p:cNvPr>
          <p:cNvSpPr>
            <a:spLocks noGrp="1"/>
          </p:cNvSpPr>
          <p:nvPr>
            <p:ph type="title"/>
          </p:nvPr>
        </p:nvSpPr>
        <p:spPr>
          <a:xfrm>
            <a:off x="522035" y="588711"/>
            <a:ext cx="2514599" cy="3988784"/>
          </a:xfrm>
        </p:spPr>
        <p:txBody>
          <a:bodyPr/>
          <a:lstStyle/>
          <a:p>
            <a:r>
              <a:rPr lang="en-US" altLang="en-US" sz="3200" b="1" dirty="0">
                <a:latin typeface="+mj-lt"/>
                <a:ea typeface="Aptos" panose="020B0004020202020204" pitchFamily="34" charset="0"/>
                <a:cs typeface="Times New Roman" panose="02020603050405020304" pitchFamily="18" charset="0"/>
              </a:rPr>
              <a:t>Gender priority activities for the </a:t>
            </a:r>
            <a:r>
              <a:rPr kumimoji="0" lang="en-US" altLang="en-US" sz="3200" b="1" i="0" u="sng" strike="noStrike" cap="none" normalizeH="0" baseline="0" dirty="0">
                <a:ln>
                  <a:noFill/>
                </a:ln>
                <a:effectLst/>
                <a:latin typeface="+mj-lt"/>
                <a:ea typeface="Aptos" panose="020B0004020202020204" pitchFamily="34" charset="0"/>
                <a:cs typeface="Times New Roman" panose="02020603050405020304" pitchFamily="18" charset="0"/>
              </a:rPr>
              <a:t>Secretariat</a:t>
            </a:r>
            <a:r>
              <a:rPr kumimoji="0" lang="en-US" altLang="en-US" sz="3200" b="1" i="0" u="none" strike="noStrike" cap="none" normalizeH="0" baseline="0" dirty="0">
                <a:ln>
                  <a:noFill/>
                </a:ln>
                <a:effectLst/>
                <a:latin typeface="+mj-lt"/>
                <a:ea typeface="Aptos" panose="020B0004020202020204" pitchFamily="34" charset="0"/>
                <a:cs typeface="Times New Roman" panose="02020603050405020304" pitchFamily="18" charset="0"/>
              </a:rPr>
              <a:t> during the 2024-2025 biennium</a:t>
            </a:r>
            <a:br>
              <a:rPr kumimoji="0" lang="en-US" altLang="en-US" sz="2800" b="0" i="0" u="none" strike="noStrike" cap="none" normalizeH="0" baseline="0" dirty="0">
                <a:ln>
                  <a:noFill/>
                </a:ln>
                <a:effectLst/>
                <a:latin typeface="+mj-lt"/>
              </a:rPr>
            </a:br>
            <a:endParaRPr lang="en-GB" dirty="0">
              <a:latin typeface="+mj-lt"/>
            </a:endParaRPr>
          </a:p>
        </p:txBody>
      </p:sp>
      <p:sp>
        <p:nvSpPr>
          <p:cNvPr id="7" name="Text Placeholder 6">
            <a:extLst>
              <a:ext uri="{FF2B5EF4-FFF2-40B4-BE49-F238E27FC236}">
                <a16:creationId xmlns:a16="http://schemas.microsoft.com/office/drawing/2014/main" id="{297A137C-51A6-23FB-CE8F-3243AEC5E431}"/>
              </a:ext>
            </a:extLst>
          </p:cNvPr>
          <p:cNvSpPr>
            <a:spLocks noGrp="1"/>
          </p:cNvSpPr>
          <p:nvPr>
            <p:ph type="body" sz="quarter" idx="12"/>
          </p:nvPr>
        </p:nvSpPr>
        <p:spPr>
          <a:xfrm>
            <a:off x="3741281" y="477339"/>
            <a:ext cx="4888370" cy="4149065"/>
          </a:xfrm>
        </p:spPr>
        <p:txBody>
          <a:bodyPr/>
          <a:lstStyle/>
          <a:p>
            <a:pPr marL="228600" indent="-228600">
              <a:lnSpc>
                <a:spcPts val="1200"/>
              </a:lnSpc>
              <a:buAutoNum type="alphaLcParenBoth"/>
            </a:pPr>
            <a:r>
              <a:rPr lang="en-GB" sz="850" dirty="0"/>
              <a:t>Review, according to gender considerations, of national reports submitted by parties under article 21 to identify measures related to the control of mercury-added products used primarily by women and children, such as cosmetics and dental amalgam; </a:t>
            </a:r>
          </a:p>
          <a:p>
            <a:pPr marL="228600" indent="-228600">
              <a:lnSpc>
                <a:spcPts val="400"/>
              </a:lnSpc>
              <a:buAutoNum type="alphaLcParenBoth"/>
            </a:pPr>
            <a:endParaRPr lang="en-GB" sz="850" dirty="0"/>
          </a:p>
          <a:p>
            <a:pPr marL="228600" indent="-228600">
              <a:lnSpc>
                <a:spcPts val="1200"/>
              </a:lnSpc>
              <a:buAutoNum type="alphaLcParenBoth"/>
            </a:pPr>
            <a:r>
              <a:rPr lang="en-GB" sz="850" dirty="0"/>
              <a:t>Review of gender elements in existing national action plans submitted by parties pursuant to subparagraph 3 (a) of article 7 to establish a baseline for future reviews of national action plans, in collaboration with the Chemicals and Health Branch of the United Nations Environment Programme; </a:t>
            </a:r>
          </a:p>
          <a:p>
            <a:pPr marL="228600" indent="-228600">
              <a:lnSpc>
                <a:spcPts val="400"/>
              </a:lnSpc>
              <a:buAutoNum type="alphaLcParenBoth"/>
            </a:pPr>
            <a:endParaRPr lang="en-GB" sz="850" dirty="0"/>
          </a:p>
          <a:p>
            <a:pPr marL="228600" indent="-228600">
              <a:lnSpc>
                <a:spcPts val="1200"/>
              </a:lnSpc>
              <a:buAutoNum type="alphaLcParenBoth"/>
            </a:pPr>
            <a:r>
              <a:rPr lang="en-GB" sz="850" dirty="0"/>
              <a:t>Development of case studies on the gender dimensions of projects funded by the Specific International Programme to Support Capacity-Building and Technical Assistance; </a:t>
            </a:r>
          </a:p>
          <a:p>
            <a:pPr marL="228600" indent="-228600">
              <a:lnSpc>
                <a:spcPts val="400"/>
              </a:lnSpc>
              <a:buAutoNum type="alphaLcParenBoth"/>
            </a:pPr>
            <a:endParaRPr lang="en-GB" sz="850" dirty="0"/>
          </a:p>
          <a:p>
            <a:pPr marL="228600" indent="-228600">
              <a:lnSpc>
                <a:spcPts val="1200"/>
              </a:lnSpc>
              <a:buAutoNum type="alphaLcParenBoth"/>
            </a:pPr>
            <a:r>
              <a:rPr lang="en-GB" sz="850" dirty="0"/>
              <a:t>Continued inclusion of gender considerations in the process of appraising and evaluating projects under the Specific International Programme; </a:t>
            </a:r>
          </a:p>
          <a:p>
            <a:pPr marL="228600" indent="-228600">
              <a:lnSpc>
                <a:spcPts val="400"/>
              </a:lnSpc>
              <a:buAutoNum type="alphaLcParenBoth"/>
            </a:pPr>
            <a:endParaRPr lang="en-GB" sz="850" dirty="0"/>
          </a:p>
          <a:p>
            <a:pPr marL="228600" indent="-228600">
              <a:lnSpc>
                <a:spcPts val="1200"/>
              </a:lnSpc>
              <a:buAutoNum type="alphaLcParenBoth"/>
            </a:pPr>
            <a:r>
              <a:rPr lang="en-GB" sz="850" dirty="0"/>
              <a:t>Delivery of gender-sensitive training in the development of project proposals in order to access funding under the financial mechanism of the Convention, in collaboration with the GEF secretariat; </a:t>
            </a:r>
          </a:p>
          <a:p>
            <a:pPr marL="228600" indent="-228600">
              <a:lnSpc>
                <a:spcPts val="400"/>
              </a:lnSpc>
              <a:buAutoNum type="alphaLcParenBoth"/>
            </a:pPr>
            <a:endParaRPr lang="en-GB" sz="850" dirty="0"/>
          </a:p>
          <a:p>
            <a:pPr marL="228600" indent="-228600">
              <a:lnSpc>
                <a:spcPts val="1200"/>
              </a:lnSpc>
              <a:buAutoNum type="alphaLcParenBoth"/>
            </a:pPr>
            <a:r>
              <a:rPr lang="en-GB" sz="850" dirty="0"/>
              <a:t>Incorporation of gender elements into existing training, such as training related to mercury-added products, training for negotiators and potential chairs of contact groups and training in mercury wastes organized by the secretariat in cooperation with partners, such as the secretariat of the Basel, Rotterdam and Stockholm conventions and GEF; </a:t>
            </a:r>
          </a:p>
          <a:p>
            <a:pPr marL="228600" indent="-228600">
              <a:lnSpc>
                <a:spcPts val="400"/>
              </a:lnSpc>
              <a:buAutoNum type="alphaLcParenBoth"/>
            </a:pPr>
            <a:endParaRPr lang="en-GB" sz="850" dirty="0"/>
          </a:p>
          <a:p>
            <a:pPr marL="228600" indent="-228600">
              <a:lnSpc>
                <a:spcPts val="1200"/>
              </a:lnSpc>
              <a:buAutoNum type="alphaLcParenBoth"/>
            </a:pPr>
            <a:r>
              <a:rPr lang="en-GB" sz="850" dirty="0"/>
              <a:t>Measurement of the meaningful participation of women in meetings of the Conference of the Parties, in Bureau meetings, in other official and expert meetings and in the processes and activities of the secretariat; </a:t>
            </a:r>
          </a:p>
          <a:p>
            <a:pPr marL="228600" indent="-228600">
              <a:lnSpc>
                <a:spcPts val="400"/>
              </a:lnSpc>
              <a:buAutoNum type="alphaLcParenBoth"/>
            </a:pPr>
            <a:endParaRPr lang="en-GB" sz="850" dirty="0"/>
          </a:p>
          <a:p>
            <a:pPr marL="228600" indent="-228600">
              <a:lnSpc>
                <a:spcPts val="1200"/>
              </a:lnSpc>
              <a:buAutoNum type="alphaLcParenBoth"/>
            </a:pPr>
            <a:r>
              <a:rPr lang="en-GB" sz="850" dirty="0"/>
              <a:t>Promotion of efforts to identify “champions” to support the secretariat in its endeavour to mainstream gender into all activities to be undertaken by itself, by parties and by other stakeholders, in accordance with decision MC-4/10; 1 </a:t>
            </a:r>
          </a:p>
          <a:p>
            <a:pPr marL="228600" indent="-228600">
              <a:lnSpc>
                <a:spcPts val="400"/>
              </a:lnSpc>
              <a:buAutoNum type="alphaLcParenBoth"/>
            </a:pPr>
            <a:endParaRPr lang="en-GB" sz="850" dirty="0"/>
          </a:p>
          <a:p>
            <a:pPr marL="228600" indent="-228600">
              <a:lnSpc>
                <a:spcPts val="1200"/>
              </a:lnSpc>
              <a:buAutoNum type="alphaLcParenBoth"/>
            </a:pPr>
            <a:r>
              <a:rPr lang="en-GB" sz="850" dirty="0"/>
              <a:t>Sharing of parties’ surveys and requests for information to enable the secretariat to identify gender-related capacity-building needs and the interests of parties and other stakeholders.</a:t>
            </a:r>
          </a:p>
        </p:txBody>
      </p:sp>
    </p:spTree>
    <p:extLst>
      <p:ext uri="{BB962C8B-B14F-4D97-AF65-F5344CB8AC3E}">
        <p14:creationId xmlns:p14="http://schemas.microsoft.com/office/powerpoint/2010/main" val="948024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EEF0FCB4-1189-928B-F966-EC9E663F16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E90A1D-0AFA-9724-C689-6F52EF3B6EB7}"/>
              </a:ext>
            </a:extLst>
          </p:cNvPr>
          <p:cNvSpPr>
            <a:spLocks noGrp="1"/>
          </p:cNvSpPr>
          <p:nvPr>
            <p:ph type="title"/>
          </p:nvPr>
        </p:nvSpPr>
        <p:spPr>
          <a:xfrm>
            <a:off x="522035" y="588711"/>
            <a:ext cx="8421940" cy="1329595"/>
          </a:xfrm>
        </p:spPr>
        <p:txBody>
          <a:bodyPr/>
          <a:lstStyle/>
          <a:p>
            <a:r>
              <a:rPr lang="en-US" altLang="en-US" sz="3200" b="1" dirty="0">
                <a:solidFill>
                  <a:schemeClr val="bg1"/>
                </a:solidFill>
                <a:ea typeface="Aptos" panose="020B0004020202020204" pitchFamily="34" charset="0"/>
                <a:cs typeface="Times New Roman" panose="02020603050405020304" pitchFamily="18" charset="0"/>
              </a:rPr>
              <a:t>The Gender </a:t>
            </a:r>
            <a:r>
              <a:rPr lang="en-US" altLang="en-US" dirty="0">
                <a:solidFill>
                  <a:schemeClr val="bg1"/>
                </a:solidFill>
                <a:ea typeface="Aptos" panose="020B0004020202020204" pitchFamily="34" charset="0"/>
                <a:cs typeface="Times New Roman" panose="02020603050405020304" pitchFamily="18" charset="0"/>
              </a:rPr>
              <a:t>A</a:t>
            </a:r>
            <a:r>
              <a:rPr lang="en-US" altLang="en-US" sz="3200" b="1" dirty="0">
                <a:solidFill>
                  <a:schemeClr val="bg1"/>
                </a:solidFill>
                <a:ea typeface="Aptos" panose="020B0004020202020204" pitchFamily="34" charset="0"/>
                <a:cs typeface="Times New Roman" panose="02020603050405020304" pitchFamily="18" charset="0"/>
              </a:rPr>
              <a:t>ction </a:t>
            </a:r>
            <a:r>
              <a:rPr lang="en-US" altLang="en-US" dirty="0">
                <a:solidFill>
                  <a:schemeClr val="bg1"/>
                </a:solidFill>
                <a:ea typeface="Aptos" panose="020B0004020202020204" pitchFamily="34" charset="0"/>
                <a:cs typeface="Times New Roman" panose="02020603050405020304" pitchFamily="18" charset="0"/>
              </a:rPr>
              <a:t>P</a:t>
            </a:r>
            <a:r>
              <a:rPr lang="en-US" altLang="en-US" sz="3200" b="1" dirty="0">
                <a:solidFill>
                  <a:schemeClr val="bg1"/>
                </a:solidFill>
                <a:ea typeface="Aptos" panose="020B0004020202020204" pitchFamily="34" charset="0"/>
                <a:cs typeface="Times New Roman" panose="02020603050405020304" pitchFamily="18" charset="0"/>
              </a:rPr>
              <a:t>lan identifies p</a:t>
            </a:r>
            <a:r>
              <a:rPr kumimoji="0" lang="en-US" altLang="en-US" sz="3200" b="1" i="0" u="none" strike="noStrike" cap="none" normalizeH="0" baseline="0" dirty="0">
                <a:ln>
                  <a:noFill/>
                </a:ln>
                <a:solidFill>
                  <a:schemeClr val="bg1"/>
                </a:solidFill>
                <a:effectLst/>
                <a:ea typeface="Aptos" panose="020B0004020202020204" pitchFamily="34" charset="0"/>
                <a:cs typeface="Times New Roman" panose="02020603050405020304" pitchFamily="18" charset="0"/>
              </a:rPr>
              <a:t>ossible gender mainstreaming actions by </a:t>
            </a:r>
            <a:r>
              <a:rPr kumimoji="0" lang="en-US" altLang="en-US" sz="3200" b="1" i="0" u="sng" strike="noStrike" cap="none" normalizeH="0" baseline="0" dirty="0">
                <a:ln>
                  <a:noFill/>
                </a:ln>
                <a:solidFill>
                  <a:schemeClr val="bg1"/>
                </a:solidFill>
                <a:effectLst/>
                <a:ea typeface="Aptos" panose="020B0004020202020204" pitchFamily="34" charset="0"/>
                <a:cs typeface="Times New Roman" panose="02020603050405020304" pitchFamily="18" charset="0"/>
              </a:rPr>
              <a:t>Parties</a:t>
            </a:r>
            <a:r>
              <a:rPr kumimoji="0" lang="en-US" altLang="en-US" sz="3200" b="1" i="0" u="none" strike="noStrike" cap="none" normalizeH="0" baseline="0" dirty="0">
                <a:ln>
                  <a:noFill/>
                </a:ln>
                <a:solidFill>
                  <a:schemeClr val="bg1"/>
                </a:solidFill>
                <a:effectLst/>
                <a:ea typeface="Aptos" panose="020B0004020202020204" pitchFamily="34" charset="0"/>
                <a:cs typeface="Times New Roman" panose="02020603050405020304" pitchFamily="18" charset="0"/>
              </a:rPr>
              <a:t> and other stakeholders such as:</a:t>
            </a:r>
          </a:p>
        </p:txBody>
      </p:sp>
      <p:sp>
        <p:nvSpPr>
          <p:cNvPr id="4" name="Text Placeholder 3">
            <a:extLst>
              <a:ext uri="{FF2B5EF4-FFF2-40B4-BE49-F238E27FC236}">
                <a16:creationId xmlns:a16="http://schemas.microsoft.com/office/drawing/2014/main" id="{7FAECDC8-7131-879E-59BD-E49F1A7AB488}"/>
              </a:ext>
            </a:extLst>
          </p:cNvPr>
          <p:cNvSpPr>
            <a:spLocks noGrp="1"/>
          </p:cNvSpPr>
          <p:nvPr>
            <p:ph type="body" sz="quarter" idx="12"/>
          </p:nvPr>
        </p:nvSpPr>
        <p:spPr>
          <a:xfrm>
            <a:off x="522035" y="2179952"/>
            <a:ext cx="2322847" cy="2549096"/>
          </a:xfrm>
        </p:spPr>
        <p:txBody>
          <a:bodyPr/>
          <a:lstStyle/>
          <a:p>
            <a:pPr marL="171450" marR="0" indent="-171450">
              <a:buBlip>
                <a:blip r:embed="rId3">
                  <a:extLst>
                    <a:ext uri="{96DAC541-7B7A-43D3-8B79-37D633B846F1}">
                      <asvg:svgBlip xmlns:asvg="http://schemas.microsoft.com/office/drawing/2016/SVG/main" r:embed="rId4"/>
                    </a:ext>
                  </a:extLst>
                </a:blip>
              </a:buBlip>
            </a:pPr>
            <a:r>
              <a:rPr lang="en-US" sz="1000" kern="100" dirty="0">
                <a:solidFill>
                  <a:schemeClr val="bg1"/>
                </a:solidFill>
                <a:effectLst/>
                <a:ea typeface="Aptos" panose="020B0004020202020204" pitchFamily="34" charset="0"/>
                <a:cs typeface="Aptos" panose="020B0004020202020204" pitchFamily="34" charset="0"/>
              </a:rPr>
              <a:t>Ensure that national strategies and action plans include gender awareness and gender-inclusion goals.</a:t>
            </a:r>
            <a:endParaRPr lang="en-US" sz="1000" kern="100" dirty="0">
              <a:solidFill>
                <a:schemeClr val="bg1"/>
              </a:solidFill>
              <a:effectLst/>
              <a:ea typeface="Aptos" panose="020B0004020202020204" pitchFamily="34" charset="0"/>
              <a:cs typeface="Times New Roman" panose="02020603050405020304" pitchFamily="18" charset="0"/>
            </a:endParaRPr>
          </a:p>
          <a:p>
            <a:pPr>
              <a:lnSpc>
                <a:spcPts val="600"/>
              </a:lnSpc>
            </a:pPr>
            <a:endParaRPr lang="en-US" dirty="0">
              <a:solidFill>
                <a:schemeClr val="bg1"/>
              </a:solidFill>
            </a:endParaRPr>
          </a:p>
          <a:p>
            <a:pPr marL="171450" marR="0" indent="-171450">
              <a:buBlip>
                <a:blip r:embed="rId3">
                  <a:extLst>
                    <a:ext uri="{96DAC541-7B7A-43D3-8B79-37D633B846F1}">
                      <asvg:svgBlip xmlns:asvg="http://schemas.microsoft.com/office/drawing/2016/SVG/main" r:embed="rId4"/>
                    </a:ext>
                  </a:extLst>
                </a:blip>
              </a:buBlip>
            </a:pPr>
            <a:r>
              <a:rPr lang="en-US" sz="1000" kern="100" dirty="0">
                <a:solidFill>
                  <a:schemeClr val="bg1"/>
                </a:solidFill>
                <a:effectLst/>
                <a:ea typeface="Aptos" panose="020B0004020202020204" pitchFamily="34" charset="0"/>
                <a:cs typeface="Aptos" panose="020B0004020202020204" pitchFamily="34" charset="0"/>
              </a:rPr>
              <a:t>Ensure that women are effectively included as members of all stakeholder groups consulted during national action plan development</a:t>
            </a:r>
          </a:p>
          <a:p>
            <a:pPr>
              <a:lnSpc>
                <a:spcPts val="600"/>
              </a:lnSpc>
            </a:pPr>
            <a:endParaRPr lang="en-US" dirty="0">
              <a:solidFill>
                <a:schemeClr val="bg1"/>
              </a:solidFill>
            </a:endParaRPr>
          </a:p>
          <a:p>
            <a:pPr marL="171450" marR="0" indent="-171450">
              <a:buBlip>
                <a:blip r:embed="rId3">
                  <a:extLst>
                    <a:ext uri="{96DAC541-7B7A-43D3-8B79-37D633B846F1}">
                      <asvg:svgBlip xmlns:asvg="http://schemas.microsoft.com/office/drawing/2016/SVG/main" r:embed="rId4"/>
                    </a:ext>
                  </a:extLst>
                </a:blip>
              </a:buBlip>
            </a:pPr>
            <a:r>
              <a:rPr lang="en-US" sz="1000" kern="100" dirty="0">
                <a:solidFill>
                  <a:schemeClr val="bg1"/>
                </a:solidFill>
                <a:effectLst/>
                <a:ea typeface="Aptos" panose="020B0004020202020204" pitchFamily="34" charset="0"/>
                <a:cs typeface="Aptos" panose="020B0004020202020204" pitchFamily="34" charset="0"/>
              </a:rPr>
              <a:t>Ensure that implementing partners effectively engage women as members of all stakeholder groups (and keep records of participation). </a:t>
            </a:r>
            <a:endParaRPr lang="en-US" sz="1000" kern="100" dirty="0">
              <a:solidFill>
                <a:schemeClr val="bg1"/>
              </a:solidFill>
              <a:effectLst/>
              <a:ea typeface="Aptos" panose="020B0004020202020204" pitchFamily="34" charset="0"/>
              <a:cs typeface="Times New Roman" panose="02020603050405020304" pitchFamily="18" charset="0"/>
            </a:endParaRPr>
          </a:p>
          <a:p>
            <a:pPr marL="171450" indent="-171450">
              <a:lnSpc>
                <a:spcPts val="600"/>
              </a:lnSpc>
              <a:buBlip>
                <a:blip r:embed="rId3">
                  <a:extLst>
                    <a:ext uri="{96DAC541-7B7A-43D3-8B79-37D633B846F1}">
                      <asvg:svgBlip xmlns:asvg="http://schemas.microsoft.com/office/drawing/2016/SVG/main" r:embed="rId4"/>
                    </a:ext>
                  </a:extLst>
                </a:blip>
              </a:buBlip>
            </a:pPr>
            <a:endParaRPr lang="en-US" dirty="0">
              <a:solidFill>
                <a:schemeClr val="bg1"/>
              </a:solidFill>
            </a:endParaRPr>
          </a:p>
          <a:p>
            <a:pPr marL="171450" indent="-171450">
              <a:buBlip>
                <a:blip r:embed="rId3">
                  <a:extLst>
                    <a:ext uri="{96DAC541-7B7A-43D3-8B79-37D633B846F1}">
                      <asvg:svgBlip xmlns:asvg="http://schemas.microsoft.com/office/drawing/2016/SVG/main" r:embed="rId4"/>
                    </a:ext>
                  </a:extLst>
                </a:blip>
              </a:buBlip>
            </a:pPr>
            <a:endParaRPr lang="en-GB" dirty="0">
              <a:solidFill>
                <a:schemeClr val="bg1"/>
              </a:solidFill>
            </a:endParaRPr>
          </a:p>
        </p:txBody>
      </p:sp>
      <p:sp>
        <p:nvSpPr>
          <p:cNvPr id="5" name="Text Placeholder 4">
            <a:extLst>
              <a:ext uri="{FF2B5EF4-FFF2-40B4-BE49-F238E27FC236}">
                <a16:creationId xmlns:a16="http://schemas.microsoft.com/office/drawing/2014/main" id="{FF54820D-B0C9-CDBD-34B8-09E5392FB1A6}"/>
              </a:ext>
            </a:extLst>
          </p:cNvPr>
          <p:cNvSpPr>
            <a:spLocks noGrp="1"/>
          </p:cNvSpPr>
          <p:nvPr>
            <p:ph type="body" sz="quarter" idx="13"/>
          </p:nvPr>
        </p:nvSpPr>
        <p:spPr>
          <a:xfrm>
            <a:off x="3087558" y="2179952"/>
            <a:ext cx="2377411" cy="2985113"/>
          </a:xfrm>
        </p:spPr>
        <p:txBody>
          <a:bodyPr/>
          <a:lstStyle/>
          <a:p>
            <a:pPr marL="171450" marR="0" indent="-171450">
              <a:buBlip>
                <a:blip r:embed="rId3">
                  <a:extLst>
                    <a:ext uri="{96DAC541-7B7A-43D3-8B79-37D633B846F1}">
                      <asvg:svgBlip xmlns:asvg="http://schemas.microsoft.com/office/drawing/2016/SVG/main" r:embed="rId4"/>
                    </a:ext>
                  </a:extLst>
                </a:blip>
              </a:buBlip>
            </a:pPr>
            <a:r>
              <a:rPr lang="en-US" sz="1000" kern="100" dirty="0">
                <a:solidFill>
                  <a:schemeClr val="bg1"/>
                </a:solidFill>
                <a:effectLst/>
                <a:ea typeface="Aptos" panose="020B0004020202020204" pitchFamily="34" charset="0"/>
                <a:cs typeface="Times New Roman" panose="02020603050405020304" pitchFamily="18" charset="0"/>
              </a:rPr>
              <a:t>Support and develop gender integration in </a:t>
            </a:r>
            <a:r>
              <a:rPr lang="en-US" sz="1000" kern="100" dirty="0" err="1">
                <a:solidFill>
                  <a:schemeClr val="bg1"/>
                </a:solidFill>
                <a:effectLst/>
                <a:ea typeface="Aptos" panose="020B0004020202020204" pitchFamily="34" charset="0"/>
                <a:cs typeface="Times New Roman" panose="02020603050405020304" pitchFamily="18" charset="0"/>
              </a:rPr>
              <a:t>programmes</a:t>
            </a:r>
            <a:r>
              <a:rPr lang="en-US" sz="1000" kern="100" dirty="0">
                <a:solidFill>
                  <a:schemeClr val="bg1"/>
                </a:solidFill>
                <a:effectLst/>
                <a:ea typeface="Aptos" panose="020B0004020202020204" pitchFamily="34" charset="0"/>
                <a:cs typeface="Times New Roman" panose="02020603050405020304" pitchFamily="18" charset="0"/>
              </a:rPr>
              <a:t> and projects; </a:t>
            </a:r>
            <a:r>
              <a:rPr lang="en-US" sz="1000" kern="100" dirty="0">
                <a:solidFill>
                  <a:schemeClr val="bg1"/>
                </a:solidFill>
                <a:effectLst/>
                <a:ea typeface="Aptos" panose="020B0004020202020204" pitchFamily="34" charset="0"/>
                <a:cs typeface="Calibri" panose="020F0502020204030204" pitchFamily="34" charset="0"/>
              </a:rPr>
              <a:t>develop guidelines to bring gender considerations into the planning and implementation of new and ongoing </a:t>
            </a:r>
            <a:r>
              <a:rPr lang="en-US" sz="1000" kern="100" dirty="0" err="1">
                <a:solidFill>
                  <a:schemeClr val="bg1"/>
                </a:solidFill>
                <a:effectLst/>
                <a:ea typeface="Aptos" panose="020B0004020202020204" pitchFamily="34" charset="0"/>
                <a:cs typeface="Calibri" panose="020F0502020204030204" pitchFamily="34" charset="0"/>
              </a:rPr>
              <a:t>programmes</a:t>
            </a:r>
            <a:r>
              <a:rPr lang="en-US" sz="1000" kern="100" dirty="0">
                <a:solidFill>
                  <a:schemeClr val="bg1"/>
                </a:solidFill>
                <a:effectLst/>
                <a:ea typeface="Aptos" panose="020B0004020202020204" pitchFamily="34" charset="0"/>
                <a:cs typeface="Calibri" panose="020F0502020204030204" pitchFamily="34" charset="0"/>
              </a:rPr>
              <a:t> and projects</a:t>
            </a:r>
          </a:p>
          <a:p>
            <a:pPr>
              <a:lnSpc>
                <a:spcPts val="600"/>
              </a:lnSpc>
            </a:pPr>
            <a:endParaRPr lang="en-US" dirty="0">
              <a:solidFill>
                <a:schemeClr val="bg1"/>
              </a:solidFill>
            </a:endParaRPr>
          </a:p>
          <a:p>
            <a:pPr marL="171450" marR="0" indent="-171450">
              <a:buBlip>
                <a:blip r:embed="rId3">
                  <a:extLst>
                    <a:ext uri="{96DAC541-7B7A-43D3-8B79-37D633B846F1}">
                      <asvg:svgBlip xmlns:asvg="http://schemas.microsoft.com/office/drawing/2016/SVG/main" r:embed="rId4"/>
                    </a:ext>
                  </a:extLst>
                </a:blip>
              </a:buBlip>
            </a:pPr>
            <a:r>
              <a:rPr lang="en-US" sz="1000" kern="100" dirty="0">
                <a:solidFill>
                  <a:schemeClr val="bg1"/>
                </a:solidFill>
                <a:effectLst/>
                <a:ea typeface="Aptos" panose="020B0004020202020204" pitchFamily="34" charset="0"/>
                <a:cs typeface="Times New Roman" panose="02020603050405020304" pitchFamily="18" charset="0"/>
              </a:rPr>
              <a:t>Ensure m</a:t>
            </a:r>
            <a:r>
              <a:rPr lang="en-US" sz="1000" kern="100" dirty="0">
                <a:solidFill>
                  <a:schemeClr val="bg1"/>
                </a:solidFill>
                <a:effectLst/>
                <a:ea typeface="Aptos" panose="020B0004020202020204" pitchFamily="34" charset="0"/>
                <a:cs typeface="Aptos" panose="020B0004020202020204" pitchFamily="34" charset="0"/>
              </a:rPr>
              <a:t>eaningful inclusive </a:t>
            </a:r>
            <a:r>
              <a:rPr lang="en-US" sz="1000" kern="100" dirty="0" err="1">
                <a:solidFill>
                  <a:schemeClr val="bg1"/>
                </a:solidFill>
                <a:effectLst/>
                <a:ea typeface="Aptos" panose="020B0004020202020204" pitchFamily="34" charset="0"/>
                <a:cs typeface="Aptos" panose="020B0004020202020204" pitchFamily="34" charset="0"/>
              </a:rPr>
              <a:t>repre-sentation</a:t>
            </a:r>
            <a:r>
              <a:rPr lang="en-US" sz="1000" kern="100" dirty="0">
                <a:solidFill>
                  <a:schemeClr val="bg1"/>
                </a:solidFill>
                <a:effectLst/>
                <a:ea typeface="Aptos" panose="020B0004020202020204" pitchFamily="34" charset="0"/>
                <a:cs typeface="Aptos" panose="020B0004020202020204" pitchFamily="34" charset="0"/>
              </a:rPr>
              <a:t> and participation in COPs</a:t>
            </a:r>
          </a:p>
          <a:p>
            <a:pPr>
              <a:lnSpc>
                <a:spcPts val="600"/>
              </a:lnSpc>
            </a:pPr>
            <a:endParaRPr lang="en-US" dirty="0">
              <a:solidFill>
                <a:schemeClr val="bg1"/>
              </a:solidFill>
            </a:endParaRPr>
          </a:p>
          <a:p>
            <a:pPr marL="171450" marR="0" indent="-171450">
              <a:buBlip>
                <a:blip r:embed="rId3">
                  <a:extLst>
                    <a:ext uri="{96DAC541-7B7A-43D3-8B79-37D633B846F1}">
                      <asvg:svgBlip xmlns:asvg="http://schemas.microsoft.com/office/drawing/2016/SVG/main" r:embed="rId4"/>
                    </a:ext>
                  </a:extLst>
                </a:blip>
              </a:buBlip>
            </a:pPr>
            <a:r>
              <a:rPr lang="en-US" sz="1000" kern="100" dirty="0">
                <a:solidFill>
                  <a:schemeClr val="bg1"/>
                </a:solidFill>
                <a:effectLst/>
                <a:ea typeface="Aptos" panose="020B0004020202020204" pitchFamily="34" charset="0"/>
                <a:cs typeface="Times New Roman" panose="02020603050405020304" pitchFamily="18" charset="0"/>
              </a:rPr>
              <a:t>Incorporate gender-disaggregated data and gender-specific indicators throughout activities</a:t>
            </a:r>
          </a:p>
          <a:p>
            <a:pPr>
              <a:lnSpc>
                <a:spcPts val="600"/>
              </a:lnSpc>
            </a:pPr>
            <a:endParaRPr lang="en-US" dirty="0">
              <a:solidFill>
                <a:schemeClr val="bg1"/>
              </a:solidFill>
            </a:endParaRPr>
          </a:p>
          <a:p>
            <a:pPr marL="171450" marR="0" indent="-171450">
              <a:buBlip>
                <a:blip r:embed="rId3">
                  <a:extLst>
                    <a:ext uri="{96DAC541-7B7A-43D3-8B79-37D633B846F1}">
                      <asvg:svgBlip xmlns:asvg="http://schemas.microsoft.com/office/drawing/2016/SVG/main" r:embed="rId4"/>
                    </a:ext>
                  </a:extLst>
                </a:blip>
              </a:buBlip>
            </a:pPr>
            <a:r>
              <a:rPr lang="en-US" sz="1000" kern="100" dirty="0">
                <a:solidFill>
                  <a:schemeClr val="bg1"/>
                </a:solidFill>
                <a:effectLst/>
                <a:ea typeface="Aptos" panose="020B0004020202020204" pitchFamily="34" charset="0"/>
                <a:cs typeface="Times New Roman" panose="02020603050405020304" pitchFamily="18" charset="0"/>
              </a:rPr>
              <a:t>Ensure funding and resources for gender-sensitive and inclusive activities</a:t>
            </a:r>
          </a:p>
          <a:p>
            <a:pPr marL="171450" indent="-171450">
              <a:lnSpc>
                <a:spcPts val="600"/>
              </a:lnSpc>
              <a:buBlip>
                <a:blip r:embed="rId3">
                  <a:extLst>
                    <a:ext uri="{96DAC541-7B7A-43D3-8B79-37D633B846F1}">
                      <asvg:svgBlip xmlns:asvg="http://schemas.microsoft.com/office/drawing/2016/SVG/main" r:embed="rId4"/>
                    </a:ext>
                  </a:extLst>
                </a:blip>
              </a:buBlip>
            </a:pPr>
            <a:endParaRPr lang="en-US" dirty="0">
              <a:solidFill>
                <a:schemeClr val="bg1"/>
              </a:solidFill>
            </a:endParaRPr>
          </a:p>
          <a:p>
            <a:pPr marL="171450" indent="-171450">
              <a:buBlip>
                <a:blip r:embed="rId3">
                  <a:extLst>
                    <a:ext uri="{96DAC541-7B7A-43D3-8B79-37D633B846F1}">
                      <asvg:svgBlip xmlns:asvg="http://schemas.microsoft.com/office/drawing/2016/SVG/main" r:embed="rId4"/>
                    </a:ext>
                  </a:extLst>
                </a:blip>
              </a:buBlip>
            </a:pPr>
            <a:endParaRPr lang="en-GB" dirty="0">
              <a:solidFill>
                <a:schemeClr val="bg1"/>
              </a:solidFill>
            </a:endParaRPr>
          </a:p>
        </p:txBody>
      </p:sp>
      <p:sp>
        <p:nvSpPr>
          <p:cNvPr id="7" name="Text Placeholder 4">
            <a:extLst>
              <a:ext uri="{FF2B5EF4-FFF2-40B4-BE49-F238E27FC236}">
                <a16:creationId xmlns:a16="http://schemas.microsoft.com/office/drawing/2014/main" id="{52926158-016A-0F1E-0B38-D1BA7BB4A054}"/>
              </a:ext>
            </a:extLst>
          </p:cNvPr>
          <p:cNvSpPr txBox="1">
            <a:spLocks/>
          </p:cNvSpPr>
          <p:nvPr/>
        </p:nvSpPr>
        <p:spPr>
          <a:xfrm>
            <a:off x="5660443" y="2177589"/>
            <a:ext cx="2322847" cy="2933816"/>
          </a:xfrm>
          <a:prstGeom prst="rect">
            <a:avLst/>
          </a:prstGeom>
        </p:spPr>
        <p:txBody>
          <a:bodyPr vert="horz"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3">
                  <a:extLst>
                    <a:ext uri="{96DAC541-7B7A-43D3-8B79-37D633B846F1}">
                      <asvg:svgBlip xmlns:asvg="http://schemas.microsoft.com/office/drawing/2016/SVG/main" r:embed="rId4"/>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indent="-171450">
              <a:buBlip>
                <a:blip r:embed="rId3">
                  <a:extLst>
                    <a:ext uri="{96DAC541-7B7A-43D3-8B79-37D633B846F1}">
                      <asvg:svgBlip xmlns:asvg="http://schemas.microsoft.com/office/drawing/2016/SVG/main" r:embed="rId4"/>
                    </a:ext>
                  </a:extLst>
                </a:blip>
              </a:buBlip>
            </a:pPr>
            <a:r>
              <a:rPr lang="en-US" sz="1000" kern="100" dirty="0">
                <a:solidFill>
                  <a:schemeClr val="bg1"/>
                </a:solidFill>
                <a:effectLst/>
                <a:ea typeface="Aptos" panose="020B0004020202020204" pitchFamily="34" charset="0"/>
                <a:cs typeface="Times New Roman" panose="02020603050405020304" pitchFamily="18" charset="0"/>
              </a:rPr>
              <a:t>Develop and disseminate knowledge about the importance of gender mainstreaming and the need to bring a gender lens into projects and activities</a:t>
            </a:r>
          </a:p>
          <a:p>
            <a:pPr>
              <a:lnSpc>
                <a:spcPts val="600"/>
              </a:lnSpc>
            </a:pPr>
            <a:endParaRPr lang="en-US" dirty="0">
              <a:solidFill>
                <a:schemeClr val="bg1"/>
              </a:solidFill>
            </a:endParaRPr>
          </a:p>
          <a:p>
            <a:pPr marL="171450" marR="0" indent="-171450">
              <a:buBlip>
                <a:blip r:embed="rId3">
                  <a:extLst>
                    <a:ext uri="{96DAC541-7B7A-43D3-8B79-37D633B846F1}">
                      <asvg:svgBlip xmlns:asvg="http://schemas.microsoft.com/office/drawing/2016/SVG/main" r:embed="rId4"/>
                    </a:ext>
                  </a:extLst>
                </a:blip>
              </a:buBlip>
            </a:pPr>
            <a:r>
              <a:rPr lang="en-US" sz="1000" kern="100" dirty="0">
                <a:solidFill>
                  <a:schemeClr val="bg1"/>
                </a:solidFill>
                <a:effectLst/>
                <a:ea typeface="Aptos" panose="020B0004020202020204" pitchFamily="34" charset="0"/>
                <a:cs typeface="Aptos" panose="020B0004020202020204" pitchFamily="34" charset="0"/>
              </a:rPr>
              <a:t>Build new constituencies and public awareness by connecting with and engaging women’s groups and actors who have not previously engaged with mercury issues</a:t>
            </a:r>
            <a:endParaRPr lang="en-US" sz="1000" kern="100" dirty="0">
              <a:solidFill>
                <a:schemeClr val="bg1"/>
              </a:solidFill>
              <a:effectLst/>
              <a:ea typeface="Aptos" panose="020B0004020202020204" pitchFamily="34" charset="0"/>
              <a:cs typeface="Times New Roman" panose="02020603050405020304" pitchFamily="18" charset="0"/>
            </a:endParaRPr>
          </a:p>
          <a:p>
            <a:pPr>
              <a:lnSpc>
                <a:spcPts val="600"/>
              </a:lnSpc>
            </a:pPr>
            <a:endParaRPr lang="en-US" dirty="0">
              <a:solidFill>
                <a:schemeClr val="bg1"/>
              </a:solidFill>
            </a:endParaRPr>
          </a:p>
          <a:p>
            <a:pPr marL="171450" marR="0" indent="-171450">
              <a:buBlip>
                <a:blip r:embed="rId3">
                  <a:extLst>
                    <a:ext uri="{96DAC541-7B7A-43D3-8B79-37D633B846F1}">
                      <asvg:svgBlip xmlns:asvg="http://schemas.microsoft.com/office/drawing/2016/SVG/main" r:embed="rId4"/>
                    </a:ext>
                  </a:extLst>
                </a:blip>
              </a:buBlip>
            </a:pPr>
            <a:r>
              <a:rPr lang="en-US" sz="1000" kern="100" dirty="0">
                <a:solidFill>
                  <a:schemeClr val="bg1"/>
                </a:solidFill>
                <a:effectLst/>
                <a:ea typeface="Aptos" panose="020B0004020202020204" pitchFamily="34" charset="0"/>
                <a:cs typeface="Times New Roman" panose="02020603050405020304" pitchFamily="18" charset="0"/>
              </a:rPr>
              <a:t>Develop public messaging about the dangers of mercury, taking into account gender disparities in access to information</a:t>
            </a:r>
            <a:r>
              <a:rPr lang="en-US" sz="1000" i="1" kern="100" dirty="0">
                <a:solidFill>
                  <a:schemeClr val="bg1"/>
                </a:solidFill>
                <a:effectLst/>
                <a:ea typeface="Aptos" panose="020B0004020202020204" pitchFamily="34" charset="0"/>
                <a:cs typeface="Times New Roman" panose="02020603050405020304" pitchFamily="18" charset="0"/>
              </a:rPr>
              <a:t> </a:t>
            </a:r>
            <a:endParaRPr lang="en-US" sz="1000" kern="100" dirty="0">
              <a:solidFill>
                <a:schemeClr val="bg1"/>
              </a:solidFill>
              <a:effectLst/>
              <a:ea typeface="Aptos" panose="020B0004020202020204" pitchFamily="34" charset="0"/>
              <a:cs typeface="Times New Roman" panose="02020603050405020304" pitchFamily="18" charset="0"/>
            </a:endParaRPr>
          </a:p>
          <a:p>
            <a:pPr marL="171450" indent="-171450">
              <a:buBlip>
                <a:blip r:embed="rId3">
                  <a:extLst>
                    <a:ext uri="{96DAC541-7B7A-43D3-8B79-37D633B846F1}">
                      <asvg:svgBlip xmlns:asvg="http://schemas.microsoft.com/office/drawing/2016/SVG/main" r:embed="rId4"/>
                    </a:ext>
                  </a:extLst>
                </a:blip>
              </a:buBlip>
            </a:pPr>
            <a:endParaRPr lang="en-GB" dirty="0">
              <a:solidFill>
                <a:schemeClr val="bg1"/>
              </a:solidFill>
            </a:endParaRPr>
          </a:p>
        </p:txBody>
      </p:sp>
    </p:spTree>
    <p:extLst>
      <p:ext uri="{BB962C8B-B14F-4D97-AF65-F5344CB8AC3E}">
        <p14:creationId xmlns:p14="http://schemas.microsoft.com/office/powerpoint/2010/main" val="2743689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07570-F784-715B-AACB-CB9C046D24E8}"/>
              </a:ext>
            </a:extLst>
          </p:cNvPr>
          <p:cNvSpPr>
            <a:spLocks noGrp="1"/>
          </p:cNvSpPr>
          <p:nvPr>
            <p:ph type="title"/>
          </p:nvPr>
        </p:nvSpPr>
        <p:spPr>
          <a:xfrm>
            <a:off x="522035" y="588711"/>
            <a:ext cx="2514599" cy="4431983"/>
          </a:xfrm>
        </p:spPr>
        <p:txBody>
          <a:bodyPr/>
          <a:lstStyle/>
          <a:p>
            <a:r>
              <a:rPr lang="en-US" altLang="en-US" b="1" dirty="0">
                <a:latin typeface="+mj-lt"/>
                <a:ea typeface="Aptos" panose="020B0004020202020204" pitchFamily="34" charset="0"/>
                <a:cs typeface="Times New Roman" panose="02020603050405020304" pitchFamily="18" charset="0"/>
              </a:rPr>
              <a:t>Gender priority activities for the </a:t>
            </a:r>
            <a:r>
              <a:rPr kumimoji="0" lang="en-US" altLang="en-US" b="1" i="0" u="sng" strike="noStrike" cap="none" normalizeH="0" baseline="0" dirty="0">
                <a:ln>
                  <a:noFill/>
                </a:ln>
                <a:effectLst/>
                <a:latin typeface="+mj-lt"/>
                <a:ea typeface="Aptos" panose="020B0004020202020204" pitchFamily="34" charset="0"/>
                <a:cs typeface="Times New Roman" panose="02020603050405020304" pitchFamily="18" charset="0"/>
              </a:rPr>
              <a:t>Parties and other stakeholders</a:t>
            </a:r>
            <a:r>
              <a:rPr kumimoji="0" lang="en-US" altLang="en-US" b="1" i="0" u="none" strike="noStrike" cap="none" normalizeH="0" baseline="0" dirty="0">
                <a:ln>
                  <a:noFill/>
                </a:ln>
                <a:effectLst/>
                <a:latin typeface="+mj-lt"/>
                <a:ea typeface="Aptos" panose="020B0004020202020204" pitchFamily="34" charset="0"/>
                <a:cs typeface="Times New Roman" panose="02020603050405020304" pitchFamily="18" charset="0"/>
              </a:rPr>
              <a:t> during the 2024-2025 biennium</a:t>
            </a:r>
            <a:br>
              <a:rPr kumimoji="0" lang="en-US" altLang="en-US" b="0" i="0" u="none" strike="noStrike" cap="none" normalizeH="0" baseline="0" dirty="0">
                <a:ln>
                  <a:noFill/>
                </a:ln>
                <a:effectLst/>
                <a:latin typeface="+mj-lt"/>
              </a:rPr>
            </a:br>
            <a:endParaRPr lang="en-GB" dirty="0">
              <a:latin typeface="+mj-lt"/>
            </a:endParaRPr>
          </a:p>
        </p:txBody>
      </p:sp>
      <p:sp>
        <p:nvSpPr>
          <p:cNvPr id="3" name="Text Placeholder 2">
            <a:extLst>
              <a:ext uri="{FF2B5EF4-FFF2-40B4-BE49-F238E27FC236}">
                <a16:creationId xmlns:a16="http://schemas.microsoft.com/office/drawing/2014/main" id="{51B03641-4538-3492-859B-E710BF996AB2}"/>
              </a:ext>
            </a:extLst>
          </p:cNvPr>
          <p:cNvSpPr>
            <a:spLocks noGrp="1"/>
          </p:cNvSpPr>
          <p:nvPr>
            <p:ph type="body" sz="quarter" idx="12"/>
          </p:nvPr>
        </p:nvSpPr>
        <p:spPr>
          <a:xfrm>
            <a:off x="3741281" y="3290208"/>
            <a:ext cx="4888370" cy="1593128"/>
          </a:xfrm>
        </p:spPr>
        <p:txBody>
          <a:bodyPr/>
          <a:lstStyle/>
          <a:p>
            <a:pPr>
              <a:lnSpc>
                <a:spcPts val="1800"/>
              </a:lnSpc>
            </a:pPr>
            <a:r>
              <a:rPr lang="en-US" sz="1200" kern="100" dirty="0">
                <a:effectLst/>
                <a:ea typeface="Roboto" pitchFamily="2" charset="0"/>
                <a:cs typeface="Arial" panose="020B0604020202020204" pitchFamily="34" charset="0"/>
              </a:rPr>
              <a:t>Thanks to the </a:t>
            </a:r>
            <a:r>
              <a:rPr lang="en-US" sz="1200" kern="100" dirty="0">
                <a:ea typeface="Roboto" pitchFamily="2" charset="0"/>
                <a:cs typeface="Arial" panose="020B0604020202020204" pitchFamily="34" charset="0"/>
              </a:rPr>
              <a:t>generous contribution od Sweden, t</a:t>
            </a:r>
            <a:r>
              <a:rPr lang="en-US" sz="1200" kern="100" dirty="0">
                <a:effectLst/>
                <a:ea typeface="Roboto" pitchFamily="2" charset="0"/>
                <a:cs typeface="Arial" panose="020B0604020202020204" pitchFamily="34" charset="0"/>
              </a:rPr>
              <a:t>he Secretariat is also developing and updating </a:t>
            </a:r>
            <a:r>
              <a:rPr lang="en-US" sz="1200" b="1" kern="100" dirty="0">
                <a:solidFill>
                  <a:schemeClr val="accent1"/>
                </a:solidFill>
                <a:effectLst/>
                <a:ea typeface="Roboto" pitchFamily="2" charset="0"/>
                <a:cs typeface="Arial" panose="020B0604020202020204" pitchFamily="34" charset="0"/>
              </a:rPr>
              <a:t>communication material to raise awareness on the gender action plan</a:t>
            </a:r>
            <a:r>
              <a:rPr lang="en-US" sz="1200" kern="100" dirty="0">
                <a:effectLst/>
                <a:ea typeface="Roboto" pitchFamily="2" charset="0"/>
                <a:cs typeface="Arial" panose="020B0604020202020204" pitchFamily="34" charset="0"/>
              </a:rPr>
              <a:t>, including:</a:t>
            </a:r>
          </a:p>
          <a:p>
            <a:pPr>
              <a:lnSpc>
                <a:spcPts val="900"/>
              </a:lnSpc>
            </a:pPr>
            <a:endParaRPr lang="en-US" sz="12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200" kern="100" dirty="0">
                <a:ea typeface="Roboto" pitchFamily="2" charset="0"/>
                <a:cs typeface="Arial" panose="020B0604020202020204" pitchFamily="34" charset="0"/>
              </a:rPr>
              <a:t>t</a:t>
            </a:r>
            <a:r>
              <a:rPr lang="en-US" sz="1200" kern="100" dirty="0">
                <a:effectLst/>
                <a:ea typeface="Roboto" pitchFamily="2" charset="0"/>
                <a:cs typeface="Arial" panose="020B0604020202020204" pitchFamily="34" charset="0"/>
              </a:rPr>
              <a:t>his training material for Parties </a:t>
            </a:r>
            <a:r>
              <a:rPr lang="en-US" sz="1200" kern="100" dirty="0">
                <a:ea typeface="Roboto" pitchFamily="2" charset="0"/>
                <a:cs typeface="Arial" panose="020B0604020202020204" pitchFamily="34" charset="0"/>
              </a:rPr>
              <a:t>on operationalizing the action plan</a:t>
            </a:r>
            <a:endParaRPr lang="en-US" sz="1200" kern="100" dirty="0">
              <a:effectLst/>
              <a:ea typeface="Roboto" pitchFamily="2" charset="0"/>
              <a:cs typeface="Arial" panose="020B0604020202020204" pitchFamily="34" charset="0"/>
            </a:endParaRPr>
          </a:p>
          <a:p>
            <a:pPr>
              <a:lnSpc>
                <a:spcPts val="900"/>
              </a:lnSpc>
            </a:pPr>
            <a:endParaRPr lang="en-US" sz="12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200" kern="100" dirty="0">
                <a:ea typeface="Roboto" pitchFamily="2" charset="0"/>
                <a:cs typeface="Arial" panose="020B0604020202020204" pitchFamily="34" charset="0"/>
              </a:rPr>
              <a:t>a publication and </a:t>
            </a:r>
            <a:r>
              <a:rPr lang="en-US" sz="1200" kern="100" dirty="0">
                <a:effectLst/>
                <a:ea typeface="Roboto" pitchFamily="2" charset="0"/>
                <a:cs typeface="Arial" panose="020B0604020202020204" pitchFamily="34" charset="0"/>
              </a:rPr>
              <a:t>a pocket guide on the gender action plan</a:t>
            </a:r>
          </a:p>
          <a:p>
            <a:pPr>
              <a:lnSpc>
                <a:spcPts val="1800"/>
              </a:lnSpc>
            </a:pPr>
            <a:endParaRPr lang="en-GB" sz="1200" dirty="0"/>
          </a:p>
        </p:txBody>
      </p:sp>
      <p:sp>
        <p:nvSpPr>
          <p:cNvPr id="4" name="Text Placeholder 6">
            <a:extLst>
              <a:ext uri="{FF2B5EF4-FFF2-40B4-BE49-F238E27FC236}">
                <a16:creationId xmlns:a16="http://schemas.microsoft.com/office/drawing/2014/main" id="{66329E94-60B5-EA4C-0CBD-4FB10E61DA16}"/>
              </a:ext>
            </a:extLst>
          </p:cNvPr>
          <p:cNvSpPr txBox="1">
            <a:spLocks/>
          </p:cNvSpPr>
          <p:nvPr/>
        </p:nvSpPr>
        <p:spPr>
          <a:xfrm>
            <a:off x="3741281" y="477339"/>
            <a:ext cx="4888370" cy="2551148"/>
          </a:xfrm>
          <a:prstGeom prst="rect">
            <a:avLst/>
          </a:prstGeom>
        </p:spPr>
        <p:txBody>
          <a:bodyPr vert="horz"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2">
                  <a:extLst>
                    <a:ext uri="{96DAC541-7B7A-43D3-8B79-37D633B846F1}">
                      <asvg:svgBlip xmlns:asvg="http://schemas.microsoft.com/office/drawing/2016/SVG/main" r:embed="rId3"/>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lnSpc>
                <a:spcPts val="1200"/>
              </a:lnSpc>
              <a:buFont typeface="Arial" panose="020B0604020202020204" pitchFamily="34" charset="0"/>
              <a:buAutoNum type="alphaLcParenBoth"/>
            </a:pPr>
            <a:r>
              <a:rPr lang="en-GB" sz="850" dirty="0"/>
              <a:t>Provision of gender-sensitive information, as appropriate, in their national reports to be submitted pursuant to article 21 of the Convention; </a:t>
            </a:r>
          </a:p>
          <a:p>
            <a:pPr marL="228600" indent="-228600">
              <a:lnSpc>
                <a:spcPts val="400"/>
              </a:lnSpc>
              <a:buAutoNum type="alphaLcParenBoth"/>
            </a:pPr>
            <a:endParaRPr lang="en-GB" sz="850" dirty="0"/>
          </a:p>
          <a:p>
            <a:pPr marL="228600" indent="-228600">
              <a:lnSpc>
                <a:spcPts val="1200"/>
              </a:lnSpc>
              <a:buFont typeface="Arial" panose="020B0604020202020204" pitchFamily="34" charset="0"/>
              <a:buAutoNum type="alphaLcParenBoth"/>
            </a:pPr>
            <a:r>
              <a:rPr lang="en-GB" sz="850" dirty="0"/>
              <a:t>Incorporation of gender elements into the review of national action plans to be submitted in accordance with subparagraph 3 (c) of article 7 and subparagraph 1 (</a:t>
            </a:r>
            <a:r>
              <a:rPr lang="en-GB" sz="850" dirty="0" err="1"/>
              <a:t>i</a:t>
            </a:r>
            <a:r>
              <a:rPr lang="en-GB" sz="850" dirty="0"/>
              <a:t>) of annex C to the Convention; </a:t>
            </a:r>
          </a:p>
          <a:p>
            <a:pPr marL="228600" indent="-228600">
              <a:lnSpc>
                <a:spcPts val="400"/>
              </a:lnSpc>
              <a:buAutoNum type="alphaLcParenBoth"/>
            </a:pPr>
            <a:endParaRPr lang="en-GB" sz="850" dirty="0"/>
          </a:p>
          <a:p>
            <a:pPr marL="228600" indent="-228600">
              <a:lnSpc>
                <a:spcPts val="1200"/>
              </a:lnSpc>
              <a:buFont typeface="Arial" panose="020B0604020202020204" pitchFamily="34" charset="0"/>
              <a:buAutoNum type="alphaLcParenBoth"/>
            </a:pPr>
            <a:r>
              <a:rPr lang="en-GB" sz="850" dirty="0"/>
              <a:t>Ensuring that gender-disaggregated data is included in the effectiveness evaluation process under article 22, in particular with respect to the monitoring of data on trends in the levels of mercury and mercury compounds observed in biotic media and vulnerable populations, in accordance with paragraph 2 of article 22; </a:t>
            </a:r>
          </a:p>
          <a:p>
            <a:pPr marL="228600" indent="-228600">
              <a:lnSpc>
                <a:spcPts val="400"/>
              </a:lnSpc>
              <a:buAutoNum type="alphaLcParenBoth"/>
            </a:pPr>
            <a:endParaRPr lang="en-GB" sz="850" dirty="0"/>
          </a:p>
          <a:p>
            <a:pPr marL="228600" indent="-228600">
              <a:lnSpc>
                <a:spcPts val="1200"/>
              </a:lnSpc>
              <a:buFont typeface="Arial" panose="020B0604020202020204" pitchFamily="34" charset="0"/>
              <a:buAutoNum type="alphaLcParenBoth"/>
            </a:pPr>
            <a:r>
              <a:rPr lang="en-GB" sz="850" dirty="0"/>
              <a:t>Responding to surveys and requests for information to enable the secretariat to identify gender-related capacity-building needs and the interests of parties and other stakeholders; </a:t>
            </a:r>
          </a:p>
          <a:p>
            <a:pPr marL="228600" indent="-228600">
              <a:lnSpc>
                <a:spcPts val="400"/>
              </a:lnSpc>
              <a:buAutoNum type="alphaLcParenBoth"/>
            </a:pPr>
            <a:endParaRPr lang="en-GB" sz="850" dirty="0"/>
          </a:p>
          <a:p>
            <a:pPr marL="228600" indent="-228600">
              <a:lnSpc>
                <a:spcPts val="1200"/>
              </a:lnSpc>
              <a:buFont typeface="Arial" panose="020B0604020202020204" pitchFamily="34" charset="0"/>
              <a:buAutoNum type="alphaLcParenBoth"/>
            </a:pPr>
            <a:r>
              <a:rPr lang="en-GB" sz="850" dirty="0"/>
              <a:t>Inclusion of gender considerations in the terms of reference for the next review of the financial mechanism;</a:t>
            </a:r>
          </a:p>
          <a:p>
            <a:pPr marL="228600" indent="-228600">
              <a:lnSpc>
                <a:spcPts val="400"/>
              </a:lnSpc>
              <a:buAutoNum type="alphaLcParenBoth"/>
            </a:pPr>
            <a:endParaRPr lang="en-GB" sz="850" dirty="0"/>
          </a:p>
          <a:p>
            <a:pPr marL="228600" indent="-228600">
              <a:lnSpc>
                <a:spcPts val="1200"/>
              </a:lnSpc>
              <a:buFont typeface="Arial" panose="020B0604020202020204" pitchFamily="34" charset="0"/>
              <a:buAutoNum type="alphaLcParenBoth"/>
            </a:pPr>
            <a:r>
              <a:rPr lang="en-GB" sz="850" dirty="0"/>
              <a:t>Ensuring that there is gender balance in delegations to the meetings of the Conference of the Parties and other Convention-related meetings.</a:t>
            </a:r>
          </a:p>
        </p:txBody>
      </p:sp>
    </p:spTree>
    <p:extLst>
      <p:ext uri="{BB962C8B-B14F-4D97-AF65-F5344CB8AC3E}">
        <p14:creationId xmlns:p14="http://schemas.microsoft.com/office/powerpoint/2010/main" val="637261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8A06C-9793-2EFB-3DF3-04E2B868C457}"/>
              </a:ext>
            </a:extLst>
          </p:cNvPr>
          <p:cNvSpPr>
            <a:spLocks noGrp="1"/>
          </p:cNvSpPr>
          <p:nvPr>
            <p:ph type="title"/>
          </p:nvPr>
        </p:nvSpPr>
        <p:spPr>
          <a:xfrm>
            <a:off x="393192" y="588711"/>
            <a:ext cx="2780315" cy="3102388"/>
          </a:xfrm>
        </p:spPr>
        <p:txBody>
          <a:bodyPr/>
          <a:lstStyle/>
          <a:p>
            <a:r>
              <a:rPr lang="fr-CH" dirty="0" err="1"/>
              <a:t>Gender-disaggregated</a:t>
            </a:r>
            <a:r>
              <a:rPr lang="fr-CH" dirty="0"/>
              <a:t> data on participation at COP and </a:t>
            </a:r>
            <a:r>
              <a:rPr lang="fr-CH" dirty="0" err="1"/>
              <a:t>other</a:t>
            </a:r>
            <a:r>
              <a:rPr lang="fr-CH" dirty="0"/>
              <a:t> meetings</a:t>
            </a:r>
            <a:endParaRPr lang="en-GB" dirty="0"/>
          </a:p>
        </p:txBody>
      </p:sp>
      <p:graphicFrame>
        <p:nvGraphicFramePr>
          <p:cNvPr id="7" name="Table Placeholder 2">
            <a:extLst>
              <a:ext uri="{FF2B5EF4-FFF2-40B4-BE49-F238E27FC236}">
                <a16:creationId xmlns:a16="http://schemas.microsoft.com/office/drawing/2014/main" id="{12DA3A5C-1DEA-11EE-C307-135A6741B205}"/>
              </a:ext>
            </a:extLst>
          </p:cNvPr>
          <p:cNvGraphicFramePr>
            <a:graphicFrameLocks/>
          </p:cNvGraphicFramePr>
          <p:nvPr>
            <p:extLst>
              <p:ext uri="{D42A27DB-BD31-4B8C-83A1-F6EECF244321}">
                <p14:modId xmlns:p14="http://schemas.microsoft.com/office/powerpoint/2010/main" val="345449607"/>
              </p:ext>
            </p:extLst>
          </p:nvPr>
        </p:nvGraphicFramePr>
        <p:xfrm>
          <a:off x="3741280" y="732622"/>
          <a:ext cx="4923484" cy="3453255"/>
        </p:xfrm>
        <a:graphic>
          <a:graphicData uri="http://schemas.openxmlformats.org/drawingml/2006/table">
            <a:tbl>
              <a:tblPr firstRow="1" bandRow="1"/>
              <a:tblGrid>
                <a:gridCol w="2004453">
                  <a:extLst>
                    <a:ext uri="{9D8B030D-6E8A-4147-A177-3AD203B41FA5}">
                      <a16:colId xmlns:a16="http://schemas.microsoft.com/office/drawing/2014/main" val="127040821"/>
                    </a:ext>
                  </a:extLst>
                </a:gridCol>
                <a:gridCol w="1485705">
                  <a:extLst>
                    <a:ext uri="{9D8B030D-6E8A-4147-A177-3AD203B41FA5}">
                      <a16:colId xmlns:a16="http://schemas.microsoft.com/office/drawing/2014/main" val="149845700"/>
                    </a:ext>
                  </a:extLst>
                </a:gridCol>
                <a:gridCol w="732916">
                  <a:extLst>
                    <a:ext uri="{9D8B030D-6E8A-4147-A177-3AD203B41FA5}">
                      <a16:colId xmlns:a16="http://schemas.microsoft.com/office/drawing/2014/main" val="3119692462"/>
                    </a:ext>
                  </a:extLst>
                </a:gridCol>
                <a:gridCol w="700410">
                  <a:extLst>
                    <a:ext uri="{9D8B030D-6E8A-4147-A177-3AD203B41FA5}">
                      <a16:colId xmlns:a16="http://schemas.microsoft.com/office/drawing/2014/main" val="3472639139"/>
                    </a:ext>
                  </a:extLst>
                </a:gridCol>
              </a:tblGrid>
              <a:tr h="409648">
                <a:tc>
                  <a:txBody>
                    <a:bodyPr/>
                    <a:lstStyle>
                      <a:lvl1pPr marL="0" algn="l" defTabSz="457200" rtl="0" eaLnBrk="1" latinLnBrk="0" hangingPunct="1">
                        <a:defRPr sz="1800" b="1" kern="1200">
                          <a:solidFill>
                            <a:schemeClr val="tx1"/>
                          </a:solidFill>
                          <a:latin typeface="Calibri" panose="020F0502020204030204"/>
                        </a:defRPr>
                      </a:lvl1pPr>
                      <a:lvl2pPr marL="457200" algn="l" defTabSz="457200" rtl="0" eaLnBrk="1" latinLnBrk="0" hangingPunct="1">
                        <a:defRPr sz="1800" b="1" kern="1200">
                          <a:solidFill>
                            <a:schemeClr val="tx1"/>
                          </a:solidFill>
                          <a:latin typeface="Calibri" panose="020F0502020204030204"/>
                        </a:defRPr>
                      </a:lvl2pPr>
                      <a:lvl3pPr marL="914400" algn="l" defTabSz="457200" rtl="0" eaLnBrk="1" latinLnBrk="0" hangingPunct="1">
                        <a:defRPr sz="1800" b="1" kern="1200">
                          <a:solidFill>
                            <a:schemeClr val="tx1"/>
                          </a:solidFill>
                          <a:latin typeface="Calibri" panose="020F0502020204030204"/>
                        </a:defRPr>
                      </a:lvl3pPr>
                      <a:lvl4pPr marL="1371600" algn="l" defTabSz="457200" rtl="0" eaLnBrk="1" latinLnBrk="0" hangingPunct="1">
                        <a:defRPr sz="1800" b="1" kern="1200">
                          <a:solidFill>
                            <a:schemeClr val="tx1"/>
                          </a:solidFill>
                          <a:latin typeface="Calibri" panose="020F0502020204030204"/>
                        </a:defRPr>
                      </a:lvl4pPr>
                      <a:lvl5pPr marL="1828800" algn="l" defTabSz="457200" rtl="0" eaLnBrk="1" latinLnBrk="0" hangingPunct="1">
                        <a:defRPr sz="1800" b="1" kern="1200">
                          <a:solidFill>
                            <a:schemeClr val="tx1"/>
                          </a:solidFill>
                          <a:latin typeface="Calibri" panose="020F0502020204030204"/>
                        </a:defRPr>
                      </a:lvl5pPr>
                      <a:lvl6pPr marL="2286000" algn="l" defTabSz="457200" rtl="0" eaLnBrk="1" latinLnBrk="0" hangingPunct="1">
                        <a:defRPr sz="1800" b="1" kern="1200">
                          <a:solidFill>
                            <a:schemeClr val="tx1"/>
                          </a:solidFill>
                          <a:latin typeface="Calibri" panose="020F0502020204030204"/>
                        </a:defRPr>
                      </a:lvl6pPr>
                      <a:lvl7pPr marL="2743200" algn="l" defTabSz="457200" rtl="0" eaLnBrk="1" latinLnBrk="0" hangingPunct="1">
                        <a:defRPr sz="1800" b="1" kern="1200">
                          <a:solidFill>
                            <a:schemeClr val="tx1"/>
                          </a:solidFill>
                          <a:latin typeface="Calibri" panose="020F0502020204030204"/>
                        </a:defRPr>
                      </a:lvl7pPr>
                      <a:lvl8pPr marL="3200400" algn="l" defTabSz="457200" rtl="0" eaLnBrk="1" latinLnBrk="0" hangingPunct="1">
                        <a:defRPr sz="1800" b="1" kern="1200">
                          <a:solidFill>
                            <a:schemeClr val="tx1"/>
                          </a:solidFill>
                          <a:latin typeface="Calibri" panose="020F0502020204030204"/>
                        </a:defRPr>
                      </a:lvl8pPr>
                      <a:lvl9pPr marL="3657600" algn="l" defTabSz="457200" rtl="0" eaLnBrk="1" latinLnBrk="0" hangingPunct="1">
                        <a:defRPr sz="1800" b="1" kern="1200">
                          <a:solidFill>
                            <a:schemeClr val="tx1"/>
                          </a:solidFill>
                          <a:latin typeface="Calibri" panose="020F0502020204030204"/>
                        </a:defRPr>
                      </a:lvl9pPr>
                    </a:lstStyle>
                    <a:p>
                      <a:endParaRPr lang="en-US" sz="1100" dirty="0">
                        <a:latin typeface="+mn-lt"/>
                      </a:endParaRPr>
                    </a:p>
                  </a:txBody>
                  <a:tcPr anchor="ctr">
                    <a:lnL>
                      <a:noFill/>
                    </a:lnL>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tx1"/>
                          </a:solidFill>
                          <a:latin typeface="Calibri" panose="020F0502020204030204"/>
                        </a:defRPr>
                      </a:lvl1pPr>
                      <a:lvl2pPr marL="457200" algn="l" defTabSz="457200" rtl="0" eaLnBrk="1" latinLnBrk="0" hangingPunct="1">
                        <a:defRPr sz="1800" b="1" kern="1200">
                          <a:solidFill>
                            <a:schemeClr val="tx1"/>
                          </a:solidFill>
                          <a:latin typeface="Calibri" panose="020F0502020204030204"/>
                        </a:defRPr>
                      </a:lvl2pPr>
                      <a:lvl3pPr marL="914400" algn="l" defTabSz="457200" rtl="0" eaLnBrk="1" latinLnBrk="0" hangingPunct="1">
                        <a:defRPr sz="1800" b="1" kern="1200">
                          <a:solidFill>
                            <a:schemeClr val="tx1"/>
                          </a:solidFill>
                          <a:latin typeface="Calibri" panose="020F0502020204030204"/>
                        </a:defRPr>
                      </a:lvl3pPr>
                      <a:lvl4pPr marL="1371600" algn="l" defTabSz="457200" rtl="0" eaLnBrk="1" latinLnBrk="0" hangingPunct="1">
                        <a:defRPr sz="1800" b="1" kern="1200">
                          <a:solidFill>
                            <a:schemeClr val="tx1"/>
                          </a:solidFill>
                          <a:latin typeface="Calibri" panose="020F0502020204030204"/>
                        </a:defRPr>
                      </a:lvl4pPr>
                      <a:lvl5pPr marL="1828800" algn="l" defTabSz="457200" rtl="0" eaLnBrk="1" latinLnBrk="0" hangingPunct="1">
                        <a:defRPr sz="1800" b="1" kern="1200">
                          <a:solidFill>
                            <a:schemeClr val="tx1"/>
                          </a:solidFill>
                          <a:latin typeface="Calibri" panose="020F0502020204030204"/>
                        </a:defRPr>
                      </a:lvl5pPr>
                      <a:lvl6pPr marL="2286000" algn="l" defTabSz="457200" rtl="0" eaLnBrk="1" latinLnBrk="0" hangingPunct="1">
                        <a:defRPr sz="1800" b="1" kern="1200">
                          <a:solidFill>
                            <a:schemeClr val="tx1"/>
                          </a:solidFill>
                          <a:latin typeface="Calibri" panose="020F0502020204030204"/>
                        </a:defRPr>
                      </a:lvl6pPr>
                      <a:lvl7pPr marL="2743200" algn="l" defTabSz="457200" rtl="0" eaLnBrk="1" latinLnBrk="0" hangingPunct="1">
                        <a:defRPr sz="1800" b="1" kern="1200">
                          <a:solidFill>
                            <a:schemeClr val="tx1"/>
                          </a:solidFill>
                          <a:latin typeface="Calibri" panose="020F0502020204030204"/>
                        </a:defRPr>
                      </a:lvl7pPr>
                      <a:lvl8pPr marL="3200400" algn="l" defTabSz="457200" rtl="0" eaLnBrk="1" latinLnBrk="0" hangingPunct="1">
                        <a:defRPr sz="1800" b="1" kern="1200">
                          <a:solidFill>
                            <a:schemeClr val="tx1"/>
                          </a:solidFill>
                          <a:latin typeface="Calibri" panose="020F0502020204030204"/>
                        </a:defRPr>
                      </a:lvl8pPr>
                      <a:lvl9pPr marL="3657600" algn="l" defTabSz="457200" rtl="0" eaLnBrk="1" latinLnBrk="0" hangingPunct="1">
                        <a:defRPr sz="1800" b="1" kern="1200">
                          <a:solidFill>
                            <a:schemeClr val="tx1"/>
                          </a:solidFill>
                          <a:latin typeface="Calibri" panose="020F0502020204030204"/>
                        </a:defRPr>
                      </a:lvl9pPr>
                    </a:lstStyle>
                    <a:p>
                      <a:r>
                        <a:rPr lang="en-US" sz="1100" dirty="0">
                          <a:latin typeface="+mn-lt"/>
                        </a:rPr>
                        <a:t>Total number (%)</a:t>
                      </a:r>
                    </a:p>
                  </a:txBody>
                  <a:tcPr anchor="ctr">
                    <a:lnL>
                      <a:noFill/>
                    </a:lnL>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tx1"/>
                          </a:solidFill>
                          <a:latin typeface="Calibri" panose="020F0502020204030204"/>
                        </a:defRPr>
                      </a:lvl1pPr>
                      <a:lvl2pPr marL="457200" algn="l" defTabSz="457200" rtl="0" eaLnBrk="1" latinLnBrk="0" hangingPunct="1">
                        <a:defRPr sz="1800" b="1" kern="1200">
                          <a:solidFill>
                            <a:schemeClr val="tx1"/>
                          </a:solidFill>
                          <a:latin typeface="Calibri" panose="020F0502020204030204"/>
                        </a:defRPr>
                      </a:lvl2pPr>
                      <a:lvl3pPr marL="914400" algn="l" defTabSz="457200" rtl="0" eaLnBrk="1" latinLnBrk="0" hangingPunct="1">
                        <a:defRPr sz="1800" b="1" kern="1200">
                          <a:solidFill>
                            <a:schemeClr val="tx1"/>
                          </a:solidFill>
                          <a:latin typeface="Calibri" panose="020F0502020204030204"/>
                        </a:defRPr>
                      </a:lvl3pPr>
                      <a:lvl4pPr marL="1371600" algn="l" defTabSz="457200" rtl="0" eaLnBrk="1" latinLnBrk="0" hangingPunct="1">
                        <a:defRPr sz="1800" b="1" kern="1200">
                          <a:solidFill>
                            <a:schemeClr val="tx1"/>
                          </a:solidFill>
                          <a:latin typeface="Calibri" panose="020F0502020204030204"/>
                        </a:defRPr>
                      </a:lvl4pPr>
                      <a:lvl5pPr marL="1828800" algn="l" defTabSz="457200" rtl="0" eaLnBrk="1" latinLnBrk="0" hangingPunct="1">
                        <a:defRPr sz="1800" b="1" kern="1200">
                          <a:solidFill>
                            <a:schemeClr val="tx1"/>
                          </a:solidFill>
                          <a:latin typeface="Calibri" panose="020F0502020204030204"/>
                        </a:defRPr>
                      </a:lvl5pPr>
                      <a:lvl6pPr marL="2286000" algn="l" defTabSz="457200" rtl="0" eaLnBrk="1" latinLnBrk="0" hangingPunct="1">
                        <a:defRPr sz="1800" b="1" kern="1200">
                          <a:solidFill>
                            <a:schemeClr val="tx1"/>
                          </a:solidFill>
                          <a:latin typeface="Calibri" panose="020F0502020204030204"/>
                        </a:defRPr>
                      </a:lvl6pPr>
                      <a:lvl7pPr marL="2743200" algn="l" defTabSz="457200" rtl="0" eaLnBrk="1" latinLnBrk="0" hangingPunct="1">
                        <a:defRPr sz="1800" b="1" kern="1200">
                          <a:solidFill>
                            <a:schemeClr val="tx1"/>
                          </a:solidFill>
                          <a:latin typeface="Calibri" panose="020F0502020204030204"/>
                        </a:defRPr>
                      </a:lvl7pPr>
                      <a:lvl8pPr marL="3200400" algn="l" defTabSz="457200" rtl="0" eaLnBrk="1" latinLnBrk="0" hangingPunct="1">
                        <a:defRPr sz="1800" b="1" kern="1200">
                          <a:solidFill>
                            <a:schemeClr val="tx1"/>
                          </a:solidFill>
                          <a:latin typeface="Calibri" panose="020F0502020204030204"/>
                        </a:defRPr>
                      </a:lvl8pPr>
                      <a:lvl9pPr marL="3657600" algn="l" defTabSz="457200" rtl="0" eaLnBrk="1" latinLnBrk="0" hangingPunct="1">
                        <a:defRPr sz="1800" b="1" kern="1200">
                          <a:solidFill>
                            <a:schemeClr val="tx1"/>
                          </a:solidFill>
                          <a:latin typeface="Calibri" panose="020F0502020204030204"/>
                        </a:defRPr>
                      </a:lvl9pPr>
                    </a:lstStyle>
                    <a:p>
                      <a:r>
                        <a:rPr lang="en-US" sz="1100" dirty="0">
                          <a:latin typeface="+mn-lt"/>
                        </a:rPr>
                        <a:t>Women</a:t>
                      </a:r>
                    </a:p>
                  </a:txBody>
                  <a:tcPr anchor="ctr">
                    <a:lnL>
                      <a:noFill/>
                    </a:lnL>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tx1"/>
                          </a:solidFill>
                          <a:latin typeface="Calibri" panose="020F0502020204030204"/>
                        </a:defRPr>
                      </a:lvl1pPr>
                      <a:lvl2pPr marL="457200" algn="l" defTabSz="457200" rtl="0" eaLnBrk="1" latinLnBrk="0" hangingPunct="1">
                        <a:defRPr sz="1800" b="1" kern="1200">
                          <a:solidFill>
                            <a:schemeClr val="tx1"/>
                          </a:solidFill>
                          <a:latin typeface="Calibri" panose="020F0502020204030204"/>
                        </a:defRPr>
                      </a:lvl2pPr>
                      <a:lvl3pPr marL="914400" algn="l" defTabSz="457200" rtl="0" eaLnBrk="1" latinLnBrk="0" hangingPunct="1">
                        <a:defRPr sz="1800" b="1" kern="1200">
                          <a:solidFill>
                            <a:schemeClr val="tx1"/>
                          </a:solidFill>
                          <a:latin typeface="Calibri" panose="020F0502020204030204"/>
                        </a:defRPr>
                      </a:lvl3pPr>
                      <a:lvl4pPr marL="1371600" algn="l" defTabSz="457200" rtl="0" eaLnBrk="1" latinLnBrk="0" hangingPunct="1">
                        <a:defRPr sz="1800" b="1" kern="1200">
                          <a:solidFill>
                            <a:schemeClr val="tx1"/>
                          </a:solidFill>
                          <a:latin typeface="Calibri" panose="020F0502020204030204"/>
                        </a:defRPr>
                      </a:lvl4pPr>
                      <a:lvl5pPr marL="1828800" algn="l" defTabSz="457200" rtl="0" eaLnBrk="1" latinLnBrk="0" hangingPunct="1">
                        <a:defRPr sz="1800" b="1" kern="1200">
                          <a:solidFill>
                            <a:schemeClr val="tx1"/>
                          </a:solidFill>
                          <a:latin typeface="Calibri" panose="020F0502020204030204"/>
                        </a:defRPr>
                      </a:lvl5pPr>
                      <a:lvl6pPr marL="2286000" algn="l" defTabSz="457200" rtl="0" eaLnBrk="1" latinLnBrk="0" hangingPunct="1">
                        <a:defRPr sz="1800" b="1" kern="1200">
                          <a:solidFill>
                            <a:schemeClr val="tx1"/>
                          </a:solidFill>
                          <a:latin typeface="Calibri" panose="020F0502020204030204"/>
                        </a:defRPr>
                      </a:lvl6pPr>
                      <a:lvl7pPr marL="2743200" algn="l" defTabSz="457200" rtl="0" eaLnBrk="1" latinLnBrk="0" hangingPunct="1">
                        <a:defRPr sz="1800" b="1" kern="1200">
                          <a:solidFill>
                            <a:schemeClr val="tx1"/>
                          </a:solidFill>
                          <a:latin typeface="Calibri" panose="020F0502020204030204"/>
                        </a:defRPr>
                      </a:lvl7pPr>
                      <a:lvl8pPr marL="3200400" algn="l" defTabSz="457200" rtl="0" eaLnBrk="1" latinLnBrk="0" hangingPunct="1">
                        <a:defRPr sz="1800" b="1" kern="1200">
                          <a:solidFill>
                            <a:schemeClr val="tx1"/>
                          </a:solidFill>
                          <a:latin typeface="Calibri" panose="020F0502020204030204"/>
                        </a:defRPr>
                      </a:lvl8pPr>
                      <a:lvl9pPr marL="3657600" algn="l" defTabSz="457200" rtl="0" eaLnBrk="1" latinLnBrk="0" hangingPunct="1">
                        <a:defRPr sz="1800" b="1" kern="1200">
                          <a:solidFill>
                            <a:schemeClr val="tx1"/>
                          </a:solidFill>
                          <a:latin typeface="Calibri" panose="020F0502020204030204"/>
                        </a:defRPr>
                      </a:lvl9pPr>
                    </a:lstStyle>
                    <a:p>
                      <a:r>
                        <a:rPr lang="en-US" sz="1100" dirty="0">
                          <a:latin typeface="+mn-lt"/>
                        </a:rPr>
                        <a:t>Men</a:t>
                      </a:r>
                    </a:p>
                  </a:txBody>
                  <a:tcPr anchor="ctr">
                    <a:lnL>
                      <a:noFill/>
                    </a:lnL>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8013591"/>
                  </a:ext>
                </a:extLst>
              </a:tr>
              <a:tr h="434801">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COP-5 Government (</a:t>
                      </a:r>
                      <a:r>
                        <a:rPr lang="en-US" sz="1100" dirty="0" err="1">
                          <a:latin typeface="+mn-lt"/>
                        </a:rPr>
                        <a:t>HoD</a:t>
                      </a:r>
                      <a:r>
                        <a:rPr lang="en-US" sz="1100" dirty="0">
                          <a:latin typeface="+mn-lt"/>
                        </a:rPr>
                        <a:t>?)</a:t>
                      </a:r>
                    </a:p>
                  </a:txBody>
                  <a:tcPr anchor="ctr">
                    <a:lnL>
                      <a:noFill/>
                    </a:lnL>
                    <a:lnR>
                      <a:noFill/>
                    </a:lnR>
                    <a:lnT w="12700" cap="flat" cmpd="sng" algn="ctr">
                      <a:solidFill>
                        <a:schemeClr val="accent4"/>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437                                (11% N/A)</a:t>
                      </a:r>
                    </a:p>
                  </a:txBody>
                  <a:tcPr anchor="ctr">
                    <a:lnL>
                      <a:noFill/>
                    </a:lnL>
                    <a:lnR>
                      <a:noFill/>
                    </a:lnR>
                    <a:lnT w="12700" cap="flat" cmpd="sng" algn="ctr">
                      <a:solidFill>
                        <a:schemeClr val="accent4"/>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46</a:t>
                      </a:r>
                    </a:p>
                  </a:txBody>
                  <a:tcPr anchor="ctr">
                    <a:lnL>
                      <a:noFill/>
                    </a:lnL>
                    <a:lnR>
                      <a:noFill/>
                    </a:lnR>
                    <a:lnT w="12700" cap="flat" cmpd="sng" algn="ctr">
                      <a:solidFill>
                        <a:schemeClr val="accent4"/>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43</a:t>
                      </a:r>
                    </a:p>
                  </a:txBody>
                  <a:tcPr anchor="ctr">
                    <a:lnL>
                      <a:noFill/>
                    </a:lnL>
                    <a:lnR>
                      <a:noFill/>
                    </a:lnR>
                    <a:lnT w="12700" cap="flat" cmpd="sng" algn="ctr">
                      <a:solidFill>
                        <a:schemeClr val="accent4"/>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73867931"/>
                  </a:ext>
                </a:extLst>
              </a:tr>
              <a:tr h="434801">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COP-5 Observers</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235                                (13% N/A)</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42</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45</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5209771"/>
                  </a:ext>
                </a:extLst>
              </a:tr>
              <a:tr h="434801">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Bureau</a:t>
                      </a:r>
                    </a:p>
                  </a:txBody>
                  <a:tcPr anchor="ctr">
                    <a:lnL>
                      <a:noFill/>
                    </a:lnL>
                    <a:lnR>
                      <a:noFill/>
                    </a:lnR>
                    <a:lnT>
                      <a:noFill/>
                    </a:lnT>
                    <a:lnB>
                      <a:noFill/>
                    </a:lnB>
                    <a:lnTlToBr w="12700" cmpd="sng">
                      <a:noFill/>
                      <a:prstDash val="solid"/>
                    </a:lnTlToBr>
                    <a:lnBlToTr w="12700" cmpd="sng">
                      <a:noFill/>
                      <a:prstDash val="solid"/>
                    </a:lnBlToTr>
                    <a:solidFill>
                      <a:schemeClr val="accent6"/>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10</a:t>
                      </a:r>
                    </a:p>
                  </a:txBody>
                  <a:tcPr anchor="ctr">
                    <a:lnL>
                      <a:noFill/>
                    </a:lnL>
                    <a:lnR>
                      <a:noFill/>
                    </a:lnR>
                    <a:lnT>
                      <a:noFill/>
                    </a:lnT>
                    <a:lnB>
                      <a:noFill/>
                    </a:lnB>
                    <a:lnTlToBr w="12700" cmpd="sng">
                      <a:noFill/>
                      <a:prstDash val="solid"/>
                    </a:lnTlToBr>
                    <a:lnBlToTr w="12700" cmpd="sng">
                      <a:noFill/>
                      <a:prstDash val="solid"/>
                    </a:lnBlToTr>
                    <a:solidFill>
                      <a:schemeClr val="accent6"/>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40</a:t>
                      </a:r>
                    </a:p>
                  </a:txBody>
                  <a:tcPr anchor="ctr">
                    <a:lnL>
                      <a:noFill/>
                    </a:lnL>
                    <a:lnR>
                      <a:noFill/>
                    </a:lnR>
                    <a:lnT>
                      <a:noFill/>
                    </a:lnT>
                    <a:lnB>
                      <a:noFill/>
                    </a:lnB>
                    <a:lnTlToBr w="12700" cmpd="sng">
                      <a:noFill/>
                      <a:prstDash val="solid"/>
                    </a:lnTlToBr>
                    <a:lnBlToTr w="12700" cmpd="sng">
                      <a:noFill/>
                      <a:prstDash val="solid"/>
                    </a:lnBlToTr>
                    <a:solidFill>
                      <a:schemeClr val="accent6"/>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60</a:t>
                      </a:r>
                    </a:p>
                  </a:txBody>
                  <a:tcPr anchor="ctr">
                    <a:lnL>
                      <a:noFill/>
                    </a:lnL>
                    <a:lnR>
                      <a:noFill/>
                    </a:lnR>
                    <a:lnT>
                      <a:noFill/>
                    </a:lnT>
                    <a:lnB>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61031278"/>
                  </a:ext>
                </a:extLst>
              </a:tr>
              <a:tr h="434801">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ICC</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15</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60</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40</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91840781"/>
                  </a:ext>
                </a:extLst>
              </a:tr>
              <a:tr h="434801">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SIP GB</a:t>
                      </a:r>
                    </a:p>
                  </a:txBody>
                  <a:tcPr anchor="ctr">
                    <a:lnL>
                      <a:noFill/>
                    </a:lnL>
                    <a:lnR>
                      <a:noFill/>
                    </a:lnR>
                    <a:lnT>
                      <a:noFill/>
                    </a:lnT>
                    <a:lnB>
                      <a:noFill/>
                    </a:lnB>
                    <a:lnTlToBr w="12700" cmpd="sng">
                      <a:noFill/>
                      <a:prstDash val="solid"/>
                    </a:lnTlToBr>
                    <a:lnBlToTr w="12700" cmpd="sng">
                      <a:noFill/>
                      <a:prstDash val="solid"/>
                    </a:lnBlToTr>
                    <a:solidFill>
                      <a:schemeClr val="accent6"/>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10</a:t>
                      </a:r>
                    </a:p>
                  </a:txBody>
                  <a:tcPr anchor="ctr">
                    <a:lnL>
                      <a:noFill/>
                    </a:lnL>
                    <a:lnR>
                      <a:noFill/>
                    </a:lnR>
                    <a:lnT>
                      <a:noFill/>
                    </a:lnT>
                    <a:lnB>
                      <a:noFill/>
                    </a:lnB>
                    <a:lnTlToBr w="12700" cmpd="sng">
                      <a:noFill/>
                      <a:prstDash val="solid"/>
                    </a:lnTlToBr>
                    <a:lnBlToTr w="12700" cmpd="sng">
                      <a:noFill/>
                      <a:prstDash val="solid"/>
                    </a:lnBlToTr>
                    <a:solidFill>
                      <a:schemeClr val="accent6"/>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50</a:t>
                      </a:r>
                    </a:p>
                  </a:txBody>
                  <a:tcPr anchor="ctr">
                    <a:lnL>
                      <a:noFill/>
                    </a:lnL>
                    <a:lnR>
                      <a:noFill/>
                    </a:lnR>
                    <a:lnT>
                      <a:noFill/>
                    </a:lnT>
                    <a:lnB>
                      <a:noFill/>
                    </a:lnB>
                    <a:lnTlToBr w="12700" cmpd="sng">
                      <a:noFill/>
                      <a:prstDash val="solid"/>
                    </a:lnTlToBr>
                    <a:lnBlToTr w="12700" cmpd="sng">
                      <a:noFill/>
                      <a:prstDash val="solid"/>
                    </a:lnBlToTr>
                    <a:solidFill>
                      <a:schemeClr val="accent6"/>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50</a:t>
                      </a:r>
                    </a:p>
                  </a:txBody>
                  <a:tcPr anchor="ctr">
                    <a:lnL>
                      <a:noFill/>
                    </a:lnL>
                    <a:lnR>
                      <a:noFill/>
                    </a:lnR>
                    <a:lnT>
                      <a:noFill/>
                    </a:lnT>
                    <a:lnB>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5389741"/>
                  </a:ext>
                </a:extLst>
              </a:tr>
              <a:tr h="434801">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latin typeface="+mn-lt"/>
                        </a:rPr>
                        <a:t>OESG + co-chairs</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53</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32</a:t>
                      </a: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68</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381543012"/>
                  </a:ext>
                </a:extLst>
              </a:tr>
              <a:tr h="434801">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latin typeface="+mn-lt"/>
                        </a:rPr>
                        <a:t>Contact groups co-chairs (all COPs)</a:t>
                      </a:r>
                    </a:p>
                  </a:txBody>
                  <a:tcPr anchor="ctr">
                    <a:lnL>
                      <a:noFill/>
                    </a:lnL>
                    <a:lnR>
                      <a:noFill/>
                    </a:lnR>
                    <a:lnT>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38</a:t>
                      </a:r>
                    </a:p>
                  </a:txBody>
                  <a:tcPr anchor="ctr">
                    <a:lnL>
                      <a:noFill/>
                    </a:lnL>
                    <a:lnR>
                      <a:noFill/>
                    </a:lnR>
                    <a:lnT>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40</a:t>
                      </a:r>
                    </a:p>
                  </a:txBody>
                  <a:tcPr anchor="ctr">
                    <a:lnL>
                      <a:noFill/>
                    </a:lnL>
                    <a:lnR>
                      <a:noFill/>
                    </a:lnR>
                    <a:lnT>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100" dirty="0">
                          <a:latin typeface="+mn-lt"/>
                        </a:rPr>
                        <a:t>60</a:t>
                      </a:r>
                    </a:p>
                  </a:txBody>
                  <a:tcPr anchor="ctr">
                    <a:lnL>
                      <a:noFill/>
                    </a:lnL>
                    <a:lnR>
                      <a:noFill/>
                    </a:lnR>
                    <a:lnT>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801569978"/>
                  </a:ext>
                </a:extLst>
              </a:tr>
            </a:tbl>
          </a:graphicData>
        </a:graphic>
      </p:graphicFrame>
    </p:spTree>
    <p:extLst>
      <p:ext uri="{BB962C8B-B14F-4D97-AF65-F5344CB8AC3E}">
        <p14:creationId xmlns:p14="http://schemas.microsoft.com/office/powerpoint/2010/main" val="179061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267DDE-D466-DF8C-29B9-4E9919728AD3}"/>
              </a:ext>
            </a:extLst>
          </p:cNvPr>
          <p:cNvSpPr>
            <a:spLocks noGrp="1"/>
          </p:cNvSpPr>
          <p:nvPr>
            <p:ph type="body" sz="quarter" idx="16"/>
          </p:nvPr>
        </p:nvSpPr>
        <p:spPr>
          <a:xfrm>
            <a:off x="3720617" y="2626474"/>
            <a:ext cx="4075350" cy="1436291"/>
          </a:xfrm>
        </p:spPr>
        <p:txBody>
          <a:bodyPr/>
          <a:lstStyle/>
          <a:p>
            <a:r>
              <a:rPr lang="en-US" b="1" dirty="0"/>
              <a:t>Mainstreaming gender in capacity-building projects: practical approaches </a:t>
            </a:r>
          </a:p>
          <a:p>
            <a:endParaRPr lang="en-GB" dirty="0"/>
          </a:p>
        </p:txBody>
      </p:sp>
      <p:sp>
        <p:nvSpPr>
          <p:cNvPr id="2" name="Text Placeholder 1">
            <a:extLst>
              <a:ext uri="{FF2B5EF4-FFF2-40B4-BE49-F238E27FC236}">
                <a16:creationId xmlns:a16="http://schemas.microsoft.com/office/drawing/2014/main" id="{43262869-69DD-86F0-9CE3-C255485A2BDC}"/>
              </a:ext>
            </a:extLst>
          </p:cNvPr>
          <p:cNvSpPr>
            <a:spLocks noGrp="1"/>
          </p:cNvSpPr>
          <p:nvPr>
            <p:ph type="body" sz="quarter" idx="14"/>
          </p:nvPr>
        </p:nvSpPr>
        <p:spPr/>
        <p:txBody>
          <a:bodyPr/>
          <a:lstStyle/>
          <a:p>
            <a:r>
              <a:rPr lang="en-GB" dirty="0">
                <a:solidFill>
                  <a:schemeClr val="accent5"/>
                </a:solidFill>
              </a:rPr>
              <a:t>5</a:t>
            </a:r>
          </a:p>
        </p:txBody>
      </p:sp>
      <p:sp>
        <p:nvSpPr>
          <p:cNvPr id="3" name="Text Placeholder 2">
            <a:extLst>
              <a:ext uri="{FF2B5EF4-FFF2-40B4-BE49-F238E27FC236}">
                <a16:creationId xmlns:a16="http://schemas.microsoft.com/office/drawing/2014/main" id="{EA95012C-D003-9291-344B-DE7B7EB88717}"/>
              </a:ext>
            </a:extLst>
          </p:cNvPr>
          <p:cNvSpPr>
            <a:spLocks noGrp="1"/>
          </p:cNvSpPr>
          <p:nvPr>
            <p:ph type="body" sz="quarter" idx="10"/>
          </p:nvPr>
        </p:nvSpPr>
        <p:spPr/>
        <p:txBody>
          <a:bodyPr/>
          <a:lstStyle/>
          <a:p>
            <a:r>
              <a:rPr lang="en-GB" dirty="0"/>
              <a:t>MODULE</a:t>
            </a:r>
          </a:p>
        </p:txBody>
      </p:sp>
    </p:spTree>
    <p:extLst>
      <p:ext uri="{BB962C8B-B14F-4D97-AF65-F5344CB8AC3E}">
        <p14:creationId xmlns:p14="http://schemas.microsoft.com/office/powerpoint/2010/main" val="2663458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7DAAC-7AB5-9597-3FAB-6FB91821832A}"/>
              </a:ext>
            </a:extLst>
          </p:cNvPr>
          <p:cNvSpPr>
            <a:spLocks noGrp="1"/>
          </p:cNvSpPr>
          <p:nvPr>
            <p:ph type="title"/>
          </p:nvPr>
        </p:nvSpPr>
        <p:spPr>
          <a:xfrm>
            <a:off x="522034" y="588711"/>
            <a:ext cx="7634413" cy="1772793"/>
          </a:xfrm>
        </p:spPr>
        <p:txBody>
          <a:bodyPr/>
          <a:lstStyle/>
          <a:p>
            <a:r>
              <a:rPr lang="en-US" sz="3200" b="1" dirty="0"/>
              <a:t>Mainstreaming gender in capacity-building projects: practical approaches </a:t>
            </a:r>
            <a:br>
              <a:rPr lang="en-US" sz="3200" b="1" dirty="0"/>
            </a:br>
            <a:endParaRPr lang="en-GB" dirty="0"/>
          </a:p>
        </p:txBody>
      </p:sp>
      <p:sp>
        <p:nvSpPr>
          <p:cNvPr id="3" name="Text Placeholder 2">
            <a:extLst>
              <a:ext uri="{FF2B5EF4-FFF2-40B4-BE49-F238E27FC236}">
                <a16:creationId xmlns:a16="http://schemas.microsoft.com/office/drawing/2014/main" id="{113E4214-545F-3801-EA55-148E8134E604}"/>
              </a:ext>
            </a:extLst>
          </p:cNvPr>
          <p:cNvSpPr>
            <a:spLocks noGrp="1"/>
          </p:cNvSpPr>
          <p:nvPr>
            <p:ph type="body" sz="quarter" idx="12"/>
          </p:nvPr>
        </p:nvSpPr>
        <p:spPr/>
        <p:txBody>
          <a:bodyPr/>
          <a:lstStyle/>
          <a:p>
            <a:endParaRPr lang="en-GB"/>
          </a:p>
        </p:txBody>
      </p:sp>
      <p:sp>
        <p:nvSpPr>
          <p:cNvPr id="4" name="Text Placeholder 3">
            <a:extLst>
              <a:ext uri="{FF2B5EF4-FFF2-40B4-BE49-F238E27FC236}">
                <a16:creationId xmlns:a16="http://schemas.microsoft.com/office/drawing/2014/main" id="{7FFBE5A0-B49F-9E86-FEA6-9B6AAE84594C}"/>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2681837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96B066-82B2-DB8A-42B2-3F2C8C21DBEC}"/>
              </a:ext>
            </a:extLst>
          </p:cNvPr>
          <p:cNvSpPr>
            <a:spLocks noGrp="1"/>
          </p:cNvSpPr>
          <p:nvPr>
            <p:ph type="body" sz="quarter" idx="14"/>
          </p:nvPr>
        </p:nvSpPr>
        <p:spPr/>
        <p:txBody>
          <a:bodyPr/>
          <a:lstStyle/>
          <a:p>
            <a:r>
              <a:rPr lang="en-GB" dirty="0">
                <a:solidFill>
                  <a:schemeClr val="accent5"/>
                </a:solidFill>
              </a:rPr>
              <a:t>1</a:t>
            </a:r>
          </a:p>
        </p:txBody>
      </p:sp>
      <p:sp>
        <p:nvSpPr>
          <p:cNvPr id="3" name="Text Placeholder 2">
            <a:extLst>
              <a:ext uri="{FF2B5EF4-FFF2-40B4-BE49-F238E27FC236}">
                <a16:creationId xmlns:a16="http://schemas.microsoft.com/office/drawing/2014/main" id="{242DC003-6ED0-6C26-34B1-EDEE724E52DB}"/>
              </a:ext>
            </a:extLst>
          </p:cNvPr>
          <p:cNvSpPr>
            <a:spLocks noGrp="1"/>
          </p:cNvSpPr>
          <p:nvPr>
            <p:ph type="body" sz="quarter" idx="10"/>
          </p:nvPr>
        </p:nvSpPr>
        <p:spPr>
          <a:xfrm>
            <a:off x="3720617" y="1765381"/>
            <a:ext cx="3324225" cy="779893"/>
          </a:xfrm>
        </p:spPr>
        <p:txBody>
          <a:bodyPr/>
          <a:lstStyle/>
          <a:p>
            <a:r>
              <a:rPr lang="en-GB" dirty="0"/>
              <a:t>MODULE</a:t>
            </a:r>
          </a:p>
        </p:txBody>
      </p:sp>
      <p:sp>
        <p:nvSpPr>
          <p:cNvPr id="4" name="Text Placeholder 3">
            <a:extLst>
              <a:ext uri="{FF2B5EF4-FFF2-40B4-BE49-F238E27FC236}">
                <a16:creationId xmlns:a16="http://schemas.microsoft.com/office/drawing/2014/main" id="{939AE65F-B87F-C7CC-82D5-82E5AD487E1E}"/>
              </a:ext>
            </a:extLst>
          </p:cNvPr>
          <p:cNvSpPr>
            <a:spLocks noGrp="1"/>
          </p:cNvSpPr>
          <p:nvPr>
            <p:ph type="body" sz="quarter" idx="16"/>
          </p:nvPr>
        </p:nvSpPr>
        <p:spPr>
          <a:xfrm>
            <a:off x="3720616" y="2626474"/>
            <a:ext cx="2263249" cy="718145"/>
          </a:xfrm>
        </p:spPr>
        <p:txBody>
          <a:bodyPr/>
          <a:lstStyle/>
          <a:p>
            <a:r>
              <a:rPr lang="en-US" b="1" dirty="0">
                <a:effectLst/>
                <a:ea typeface="Times New Roman" panose="02020603050405020304" pitchFamily="18" charset="0"/>
              </a:rPr>
              <a:t>Basic concepts</a:t>
            </a:r>
          </a:p>
          <a:p>
            <a:endParaRPr lang="en-GB" dirty="0"/>
          </a:p>
        </p:txBody>
      </p:sp>
    </p:spTree>
    <p:extLst>
      <p:ext uri="{BB962C8B-B14F-4D97-AF65-F5344CB8AC3E}">
        <p14:creationId xmlns:p14="http://schemas.microsoft.com/office/powerpoint/2010/main" val="2718855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42D9-F887-A2C5-A8EA-D5A9C994927E}"/>
              </a:ext>
            </a:extLst>
          </p:cNvPr>
          <p:cNvSpPr>
            <a:spLocks noGrp="1"/>
          </p:cNvSpPr>
          <p:nvPr>
            <p:ph type="title"/>
          </p:nvPr>
        </p:nvSpPr>
        <p:spPr>
          <a:xfrm>
            <a:off x="522035" y="588711"/>
            <a:ext cx="7326565" cy="2215991"/>
          </a:xfrm>
        </p:spPr>
        <p:txBody>
          <a:bodyPr/>
          <a:lstStyle/>
          <a:p>
            <a:r>
              <a:rPr lang="en-US" sz="3200" b="1" dirty="0">
                <a:solidFill>
                  <a:schemeClr val="accent1"/>
                </a:solidFill>
              </a:rPr>
              <a:t>Gender mainstreaming in projects means taking gender into account throughout the project cycle in:</a:t>
            </a:r>
            <a:endParaRPr lang="en-GB" dirty="0"/>
          </a:p>
        </p:txBody>
      </p:sp>
      <p:sp>
        <p:nvSpPr>
          <p:cNvPr id="4" name="Text Placeholder 3">
            <a:extLst>
              <a:ext uri="{FF2B5EF4-FFF2-40B4-BE49-F238E27FC236}">
                <a16:creationId xmlns:a16="http://schemas.microsoft.com/office/drawing/2014/main" id="{88A889B1-9409-AA21-79A5-E60A02BC13BA}"/>
              </a:ext>
            </a:extLst>
          </p:cNvPr>
          <p:cNvSpPr>
            <a:spLocks noGrp="1"/>
          </p:cNvSpPr>
          <p:nvPr>
            <p:ph type="body" sz="quarter" idx="12"/>
          </p:nvPr>
        </p:nvSpPr>
        <p:spPr>
          <a:xfrm>
            <a:off x="522035" y="2204332"/>
            <a:ext cx="3946056" cy="1942263"/>
          </a:xfrm>
        </p:spPr>
        <p:txBody>
          <a:bodyPr/>
          <a:lstStyle/>
          <a:p>
            <a:pPr marL="171450" indent="-171450">
              <a:lnSpc>
                <a:spcPts val="1800"/>
              </a:lnSpc>
              <a:buBlip>
                <a:blip r:embed="rId3">
                  <a:extLst>
                    <a:ext uri="{96DAC541-7B7A-43D3-8B79-37D633B846F1}">
                      <asvg:svgBlip xmlns:asvg="http://schemas.microsoft.com/office/drawing/2016/SVG/main" r:embed="rId4"/>
                    </a:ext>
                  </a:extLst>
                </a:blip>
              </a:buBlip>
            </a:pPr>
            <a:r>
              <a:rPr lang="en-US" sz="1300" dirty="0"/>
              <a:t>developing baseline analysis and assessment of priority needs and purpose</a:t>
            </a:r>
          </a:p>
          <a:p>
            <a:pPr>
              <a:lnSpc>
                <a:spcPts val="900"/>
              </a:lnSpc>
            </a:pPr>
            <a:endParaRPr lang="en-US" sz="1400" dirty="0"/>
          </a:p>
          <a:p>
            <a:pPr marL="171450" indent="-171450">
              <a:lnSpc>
                <a:spcPts val="1800"/>
              </a:lnSpc>
              <a:buBlip>
                <a:blip r:embed="rId3">
                  <a:extLst>
                    <a:ext uri="{96DAC541-7B7A-43D3-8B79-37D633B846F1}">
                      <asvg:svgBlip xmlns:asvg="http://schemas.microsoft.com/office/drawing/2016/SVG/main" r:embed="rId4"/>
                    </a:ext>
                  </a:extLst>
                </a:blip>
              </a:buBlip>
            </a:pPr>
            <a:r>
              <a:rPr lang="en-US" sz="1300" dirty="0"/>
              <a:t>designing the project’s structure and  project actions and strategies</a:t>
            </a:r>
          </a:p>
          <a:p>
            <a:pPr>
              <a:lnSpc>
                <a:spcPts val="900"/>
              </a:lnSpc>
            </a:pPr>
            <a:endParaRPr lang="en-US" sz="1400" dirty="0"/>
          </a:p>
          <a:p>
            <a:pPr marL="171450" indent="-171450">
              <a:lnSpc>
                <a:spcPts val="1800"/>
              </a:lnSpc>
              <a:buBlip>
                <a:blip r:embed="rId3">
                  <a:extLst>
                    <a:ext uri="{96DAC541-7B7A-43D3-8B79-37D633B846F1}">
                      <asvg:svgBlip xmlns:asvg="http://schemas.microsoft.com/office/drawing/2016/SVG/main" r:embed="rId4"/>
                    </a:ext>
                  </a:extLst>
                </a:blip>
              </a:buBlip>
            </a:pPr>
            <a:r>
              <a:rPr lang="en-US" sz="1300" dirty="0"/>
              <a:t>its implementation</a:t>
            </a:r>
          </a:p>
          <a:p>
            <a:pPr>
              <a:lnSpc>
                <a:spcPts val="900"/>
              </a:lnSpc>
            </a:pPr>
            <a:endParaRPr lang="en-US" sz="1400" dirty="0"/>
          </a:p>
          <a:p>
            <a:pPr marL="171450" indent="-171450">
              <a:lnSpc>
                <a:spcPts val="1800"/>
              </a:lnSpc>
              <a:buBlip>
                <a:blip r:embed="rId3">
                  <a:extLst>
                    <a:ext uri="{96DAC541-7B7A-43D3-8B79-37D633B846F1}">
                      <asvg:svgBlip xmlns:asvg="http://schemas.microsoft.com/office/drawing/2016/SVG/main" r:embed="rId4"/>
                    </a:ext>
                  </a:extLst>
                </a:blip>
              </a:buBlip>
            </a:pPr>
            <a:r>
              <a:rPr lang="en-US" sz="1300" dirty="0"/>
              <a:t>and monitoring and evaluation</a:t>
            </a:r>
          </a:p>
          <a:p>
            <a:pPr>
              <a:lnSpc>
                <a:spcPts val="1800"/>
              </a:lnSpc>
            </a:pPr>
            <a:endParaRPr lang="en-GB" sz="1300" dirty="0"/>
          </a:p>
        </p:txBody>
      </p:sp>
    </p:spTree>
    <p:extLst>
      <p:ext uri="{BB962C8B-B14F-4D97-AF65-F5344CB8AC3E}">
        <p14:creationId xmlns:p14="http://schemas.microsoft.com/office/powerpoint/2010/main" val="212537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CE6B5-202B-F009-431E-5650B7284FE8}"/>
              </a:ext>
            </a:extLst>
          </p:cNvPr>
          <p:cNvSpPr>
            <a:spLocks noGrp="1"/>
          </p:cNvSpPr>
          <p:nvPr>
            <p:ph type="title"/>
          </p:nvPr>
        </p:nvSpPr>
        <p:spPr>
          <a:xfrm>
            <a:off x="522035" y="588711"/>
            <a:ext cx="2685509" cy="443198"/>
          </a:xfrm>
        </p:spPr>
        <p:txBody>
          <a:bodyPr/>
          <a:lstStyle/>
          <a:p>
            <a:r>
              <a:rPr lang="en-US" dirty="0"/>
              <a:t>Baselines and assessments of need</a:t>
            </a:r>
            <a:endParaRPr lang="en-GB" dirty="0"/>
          </a:p>
        </p:txBody>
      </p:sp>
      <p:sp>
        <p:nvSpPr>
          <p:cNvPr id="3" name="Text Placeholder 2">
            <a:extLst>
              <a:ext uri="{FF2B5EF4-FFF2-40B4-BE49-F238E27FC236}">
                <a16:creationId xmlns:a16="http://schemas.microsoft.com/office/drawing/2014/main" id="{AF223683-6467-1DEC-3364-4BDA961A4992}"/>
              </a:ext>
            </a:extLst>
          </p:cNvPr>
          <p:cNvSpPr>
            <a:spLocks noGrp="1"/>
          </p:cNvSpPr>
          <p:nvPr>
            <p:ph type="body" sz="quarter" idx="12"/>
          </p:nvPr>
        </p:nvSpPr>
        <p:spPr>
          <a:xfrm>
            <a:off x="3741281" y="588711"/>
            <a:ext cx="4888370" cy="3904339"/>
          </a:xfrm>
        </p:spPr>
        <p:txBody>
          <a:bodyPr/>
          <a:lstStyle/>
          <a:p>
            <a:pPr marL="171450" indent="-171450">
              <a:lnSpc>
                <a:spcPts val="1800"/>
              </a:lnSpc>
              <a:buBlip>
                <a:blip r:embed="rId3">
                  <a:extLst>
                    <a:ext uri="{96DAC541-7B7A-43D3-8B79-37D633B846F1}">
                      <asvg:svgBlip xmlns:asvg="http://schemas.microsoft.com/office/drawing/2016/SVG/main" r:embed="rId4"/>
                    </a:ext>
                  </a:extLst>
                </a:blip>
              </a:buBlip>
            </a:pPr>
            <a:r>
              <a:rPr lang="en-US" sz="1300" b="1" dirty="0">
                <a:solidFill>
                  <a:schemeClr val="accent1"/>
                </a:solidFill>
              </a:rPr>
              <a:t>Use a gender lens in developing your baseline situational analysis:</a:t>
            </a:r>
            <a:endParaRPr lang="en-US" sz="1300" dirty="0">
              <a:solidFill>
                <a:schemeClr val="accent1"/>
              </a:solidFill>
            </a:endParaRPr>
          </a:p>
          <a:p>
            <a:pPr lvl="2" indent="-172800">
              <a:lnSpc>
                <a:spcPts val="1800"/>
              </a:lnSpc>
              <a:buClr>
                <a:schemeClr val="accent1"/>
              </a:buClr>
            </a:pPr>
            <a:r>
              <a:rPr lang="en-US" sz="1300" dirty="0"/>
              <a:t>What is the nature of the problem? </a:t>
            </a:r>
            <a:endParaRPr lang="en-US" sz="1300" dirty="0">
              <a:solidFill>
                <a:schemeClr val="accent1"/>
              </a:solidFill>
            </a:endParaRPr>
          </a:p>
          <a:p>
            <a:pPr lvl="2" indent="-172800">
              <a:lnSpc>
                <a:spcPts val="1800"/>
              </a:lnSpc>
              <a:buClr>
                <a:schemeClr val="accent1"/>
              </a:buClr>
            </a:pPr>
            <a:r>
              <a:rPr lang="en-US" sz="1300" dirty="0"/>
              <a:t>Have you identified gender-differentiated dimensions of “the problem”?</a:t>
            </a:r>
          </a:p>
          <a:p>
            <a:pPr>
              <a:lnSpc>
                <a:spcPts val="900"/>
              </a:lnSpc>
            </a:pPr>
            <a:endParaRPr lang="en-US" sz="1400" dirty="0"/>
          </a:p>
          <a:p>
            <a:pPr marL="171450" indent="-171450">
              <a:lnSpc>
                <a:spcPts val="1800"/>
              </a:lnSpc>
              <a:buBlip>
                <a:blip r:embed="rId3">
                  <a:extLst>
                    <a:ext uri="{96DAC541-7B7A-43D3-8B79-37D633B846F1}">
                      <asvg:svgBlip xmlns:asvg="http://schemas.microsoft.com/office/drawing/2016/SVG/main" r:embed="rId4"/>
                    </a:ext>
                  </a:extLst>
                </a:blip>
              </a:buBlip>
            </a:pPr>
            <a:r>
              <a:rPr lang="en-US" sz="1300" b="1" dirty="0">
                <a:solidFill>
                  <a:schemeClr val="accent1"/>
                </a:solidFill>
              </a:rPr>
              <a:t>Identify priority needs and goals: </a:t>
            </a:r>
            <a:endParaRPr lang="en-US" sz="1300" dirty="0">
              <a:solidFill>
                <a:schemeClr val="accent1"/>
              </a:solidFill>
            </a:endParaRPr>
          </a:p>
          <a:p>
            <a:pPr lvl="2">
              <a:lnSpc>
                <a:spcPts val="1800"/>
              </a:lnSpc>
            </a:pPr>
            <a:r>
              <a:rPr lang="en-US" sz="1300" dirty="0"/>
              <a:t>What priority problem is your project intended to address? </a:t>
            </a:r>
            <a:endParaRPr lang="en-US" sz="1300" dirty="0">
              <a:solidFill>
                <a:schemeClr val="accent1"/>
              </a:solidFill>
            </a:endParaRPr>
          </a:p>
          <a:p>
            <a:pPr lvl="2">
              <a:lnSpc>
                <a:spcPts val="1800"/>
              </a:lnSpc>
            </a:pPr>
            <a:r>
              <a:rPr lang="en-US" sz="1300" dirty="0"/>
              <a:t>Did you consult with diverse constituents to identify those priorities? </a:t>
            </a:r>
          </a:p>
          <a:p>
            <a:pPr lvl="2">
              <a:lnSpc>
                <a:spcPts val="1800"/>
              </a:lnSpc>
            </a:pPr>
            <a:r>
              <a:rPr lang="en-US" sz="1300" dirty="0"/>
              <a:t>Who is defining the “problem” and is a gender lens incorporated into that? </a:t>
            </a:r>
          </a:p>
          <a:p>
            <a:pPr>
              <a:lnSpc>
                <a:spcPts val="900"/>
              </a:lnSpc>
            </a:pPr>
            <a:endParaRPr lang="en-US" sz="1400" dirty="0"/>
          </a:p>
          <a:p>
            <a:pPr marL="171450" indent="-171450">
              <a:lnSpc>
                <a:spcPts val="1800"/>
              </a:lnSpc>
              <a:buBlip>
                <a:blip r:embed="rId3">
                  <a:extLst>
                    <a:ext uri="{96DAC541-7B7A-43D3-8B79-37D633B846F1}">
                      <asvg:svgBlip xmlns:asvg="http://schemas.microsoft.com/office/drawing/2016/SVG/main" r:embed="rId4"/>
                    </a:ext>
                  </a:extLst>
                </a:blip>
              </a:buBlip>
            </a:pPr>
            <a:r>
              <a:rPr lang="en-US" sz="1300" b="1" dirty="0">
                <a:solidFill>
                  <a:schemeClr val="accent1"/>
                </a:solidFill>
              </a:rPr>
              <a:t>Ask if ”reducing gender inequality” and/or women’s empowerment considered to be a priority need?</a:t>
            </a:r>
            <a:endParaRPr lang="en-US" sz="1300" dirty="0">
              <a:solidFill>
                <a:schemeClr val="accent1"/>
              </a:solidFill>
            </a:endParaRPr>
          </a:p>
          <a:p>
            <a:pPr marL="342900" lvl="1">
              <a:lnSpc>
                <a:spcPts val="1800"/>
              </a:lnSpc>
              <a:buClr>
                <a:schemeClr val="accent1"/>
              </a:buClr>
              <a:buFont typeface="Arial" panose="020B0604020202020204" pitchFamily="34" charset="0"/>
              <a:buChar char="•"/>
            </a:pPr>
            <a:r>
              <a:rPr lang="en-US" sz="1300" dirty="0"/>
              <a:t>I</a:t>
            </a:r>
            <a:r>
              <a:rPr lang="en-US" sz="1300" dirty="0">
                <a:solidFill>
                  <a:schemeClr val="tx1"/>
                </a:solidFill>
              </a:rPr>
              <a:t>f not, why not?</a:t>
            </a:r>
          </a:p>
          <a:p>
            <a:pPr>
              <a:lnSpc>
                <a:spcPts val="1800"/>
              </a:lnSpc>
            </a:pPr>
            <a:endParaRPr lang="en-US" sz="1300" dirty="0"/>
          </a:p>
          <a:p>
            <a:pPr>
              <a:lnSpc>
                <a:spcPts val="1800"/>
              </a:lnSpc>
            </a:pPr>
            <a:endParaRPr lang="en-GB" sz="1300" dirty="0"/>
          </a:p>
        </p:txBody>
      </p:sp>
    </p:spTree>
    <p:extLst>
      <p:ext uri="{BB962C8B-B14F-4D97-AF65-F5344CB8AC3E}">
        <p14:creationId xmlns:p14="http://schemas.microsoft.com/office/powerpoint/2010/main" val="2204762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D825-8047-91C2-E6D7-FDFA2E765D20}"/>
              </a:ext>
            </a:extLst>
          </p:cNvPr>
          <p:cNvSpPr>
            <a:spLocks noGrp="1"/>
          </p:cNvSpPr>
          <p:nvPr>
            <p:ph type="title"/>
          </p:nvPr>
        </p:nvSpPr>
        <p:spPr>
          <a:xfrm>
            <a:off x="522035" y="588711"/>
            <a:ext cx="2514599" cy="2215991"/>
          </a:xfrm>
        </p:spPr>
        <p:txBody>
          <a:bodyPr/>
          <a:lstStyle/>
          <a:p>
            <a:r>
              <a:rPr lang="en-US" dirty="0"/>
              <a:t>Planning </a:t>
            </a:r>
            <a:br>
              <a:rPr lang="en-US" dirty="0"/>
            </a:br>
            <a:r>
              <a:rPr lang="en-US" dirty="0"/>
              <a:t>the project structure, actions and activities</a:t>
            </a:r>
            <a:endParaRPr lang="en-GB" dirty="0"/>
          </a:p>
        </p:txBody>
      </p:sp>
      <p:sp>
        <p:nvSpPr>
          <p:cNvPr id="3" name="Text Placeholder 2">
            <a:extLst>
              <a:ext uri="{FF2B5EF4-FFF2-40B4-BE49-F238E27FC236}">
                <a16:creationId xmlns:a16="http://schemas.microsoft.com/office/drawing/2014/main" id="{39E0CB4C-5210-4E19-ADA0-D0DC4C908699}"/>
              </a:ext>
            </a:extLst>
          </p:cNvPr>
          <p:cNvSpPr>
            <a:spLocks noGrp="1"/>
          </p:cNvSpPr>
          <p:nvPr>
            <p:ph type="body" sz="quarter" idx="12"/>
          </p:nvPr>
        </p:nvSpPr>
        <p:spPr>
          <a:xfrm>
            <a:off x="3741281" y="588711"/>
            <a:ext cx="4880684" cy="4366003"/>
          </a:xfrm>
        </p:spPr>
        <p:txBody>
          <a:bodyPr/>
          <a:lstStyle/>
          <a:p>
            <a:pPr>
              <a:lnSpc>
                <a:spcPts val="1800"/>
              </a:lnSpc>
            </a:pPr>
            <a:r>
              <a:rPr lang="en-US" sz="1300" b="1" dirty="0">
                <a:solidFill>
                  <a:schemeClr val="accent1"/>
                </a:solidFill>
              </a:rPr>
              <a:t>General approaches to defining WHAT your project will “do”: </a:t>
            </a:r>
          </a:p>
          <a:p>
            <a:pPr>
              <a:lnSpc>
                <a:spcPts val="900"/>
              </a:lnSpc>
            </a:pPr>
            <a:endParaRPr lang="en-US" sz="12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t>How will your objectives be implemented? </a:t>
            </a:r>
          </a:p>
          <a:p>
            <a:pPr>
              <a:lnSpc>
                <a:spcPts val="900"/>
              </a:lnSpc>
            </a:pPr>
            <a:endParaRPr lang="en-US" sz="12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t>What stakeholders will experience benefits and (perhaps) losses if your project is successful? </a:t>
            </a:r>
          </a:p>
          <a:p>
            <a:pPr>
              <a:lnSpc>
                <a:spcPts val="900"/>
              </a:lnSpc>
            </a:pPr>
            <a:endParaRPr lang="en-US" sz="12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t>Are those benefits equitably and equally distributed across gender and other diversities? </a:t>
            </a:r>
          </a:p>
          <a:p>
            <a:pPr>
              <a:lnSpc>
                <a:spcPts val="900"/>
              </a:lnSpc>
            </a:pPr>
            <a:endParaRPr lang="en-US" sz="12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t>If there are likely to be economic, livelihood, resource or other losses, are your mitigation/ remedial plans gender sensitive?</a:t>
            </a:r>
          </a:p>
          <a:p>
            <a:pPr>
              <a:lnSpc>
                <a:spcPts val="900"/>
              </a:lnSpc>
            </a:pPr>
            <a:endParaRPr lang="en-US" sz="14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t>If “reducing gender inequality” </a:t>
            </a:r>
            <a:br>
              <a:rPr lang="en-US" sz="1300" dirty="0"/>
            </a:br>
            <a:r>
              <a:rPr lang="en-US" sz="1300" dirty="0"/>
              <a:t>is a priority need (see above), </a:t>
            </a:r>
            <a:br>
              <a:rPr lang="en-US" sz="1300" dirty="0"/>
            </a:br>
            <a:r>
              <a:rPr lang="en-US" sz="1300" dirty="0"/>
              <a:t>how will you do that?</a:t>
            </a:r>
          </a:p>
          <a:p>
            <a:pPr>
              <a:lnSpc>
                <a:spcPts val="900"/>
              </a:lnSpc>
            </a:pPr>
            <a:endParaRPr lang="en-US" sz="12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t>Are you developing </a:t>
            </a:r>
            <a:br>
              <a:rPr lang="en-US" sz="1300" dirty="0"/>
            </a:br>
            <a:r>
              <a:rPr lang="en-US" sz="1300" dirty="0"/>
              <a:t>mechanisms to collect </a:t>
            </a:r>
            <a:br>
              <a:rPr lang="en-US" sz="1300" dirty="0"/>
            </a:br>
            <a:r>
              <a:rPr lang="en-US" sz="1300" dirty="0"/>
              <a:t>gender-disaggregated data?</a:t>
            </a:r>
          </a:p>
          <a:p>
            <a:pPr>
              <a:lnSpc>
                <a:spcPts val="1800"/>
              </a:lnSpc>
            </a:pPr>
            <a:endParaRPr lang="en-US" sz="1300" b="1" dirty="0">
              <a:solidFill>
                <a:schemeClr val="accent1"/>
              </a:solidFill>
            </a:endParaRPr>
          </a:p>
          <a:p>
            <a:pPr>
              <a:lnSpc>
                <a:spcPts val="1800"/>
              </a:lnSpc>
            </a:pPr>
            <a:endParaRPr lang="en-GB" sz="1300" dirty="0">
              <a:solidFill>
                <a:schemeClr val="accent1"/>
              </a:solidFill>
            </a:endParaRPr>
          </a:p>
        </p:txBody>
      </p:sp>
      <p:pic>
        <p:nvPicPr>
          <p:cNvPr id="7" name="Graphic 6">
            <a:extLst>
              <a:ext uri="{FF2B5EF4-FFF2-40B4-BE49-F238E27FC236}">
                <a16:creationId xmlns:a16="http://schemas.microsoft.com/office/drawing/2014/main" id="{224B3B2F-864E-7F39-470F-2F1444C95B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02850" y="3097614"/>
            <a:ext cx="2648731" cy="1760627"/>
          </a:xfrm>
          <a:prstGeom prst="rect">
            <a:avLst/>
          </a:prstGeom>
        </p:spPr>
      </p:pic>
    </p:spTree>
    <p:extLst>
      <p:ext uri="{BB962C8B-B14F-4D97-AF65-F5344CB8AC3E}">
        <p14:creationId xmlns:p14="http://schemas.microsoft.com/office/powerpoint/2010/main" val="3883690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3460-8DCB-5742-9909-C6FE937D71DB}"/>
              </a:ext>
            </a:extLst>
          </p:cNvPr>
          <p:cNvSpPr>
            <a:spLocks noGrp="1"/>
          </p:cNvSpPr>
          <p:nvPr>
            <p:ph type="title"/>
          </p:nvPr>
        </p:nvSpPr>
        <p:spPr/>
        <p:txBody>
          <a:bodyPr/>
          <a:lstStyle/>
          <a:p>
            <a:r>
              <a:rPr lang="en-US" dirty="0"/>
              <a:t>Guidance from the Minamata Secretariat on project planning</a:t>
            </a:r>
            <a:endParaRPr lang="en-GB" dirty="0"/>
          </a:p>
        </p:txBody>
      </p:sp>
      <p:sp>
        <p:nvSpPr>
          <p:cNvPr id="3" name="Text Placeholder 2">
            <a:extLst>
              <a:ext uri="{FF2B5EF4-FFF2-40B4-BE49-F238E27FC236}">
                <a16:creationId xmlns:a16="http://schemas.microsoft.com/office/drawing/2014/main" id="{EE843543-30DA-B704-75B6-81F24FD5B5D8}"/>
              </a:ext>
            </a:extLst>
          </p:cNvPr>
          <p:cNvSpPr>
            <a:spLocks noGrp="1"/>
          </p:cNvSpPr>
          <p:nvPr>
            <p:ph type="body" sz="quarter" idx="12"/>
          </p:nvPr>
        </p:nvSpPr>
        <p:spPr>
          <a:xfrm>
            <a:off x="3741281" y="588711"/>
            <a:ext cx="5028646" cy="2288512"/>
          </a:xfrm>
        </p:spPr>
        <p:txBody>
          <a:bodyPr/>
          <a:lstStyle/>
          <a:p>
            <a:pPr marL="171450" indent="-171450">
              <a:lnSpc>
                <a:spcPts val="1800"/>
              </a:lnSpc>
              <a:buBlip>
                <a:blip r:embed="rId3">
                  <a:extLst>
                    <a:ext uri="{96DAC541-7B7A-43D3-8B79-37D633B846F1}">
                      <asvg:svgBlip xmlns:asvg="http://schemas.microsoft.com/office/drawing/2016/SVG/main" r:embed="rId4"/>
                    </a:ext>
                  </a:extLst>
                </a:blip>
              </a:buBlip>
            </a:pPr>
            <a:r>
              <a:rPr lang="en-US" sz="1300" dirty="0"/>
              <a:t>Ensure you are identifying gender-specific exposures and impacts</a:t>
            </a:r>
          </a:p>
          <a:p>
            <a:pPr>
              <a:lnSpc>
                <a:spcPts val="900"/>
              </a:lnSpc>
            </a:pPr>
            <a:endParaRPr lang="en-US" sz="1200" dirty="0"/>
          </a:p>
          <a:p>
            <a:pPr marL="171450" indent="-171450">
              <a:lnSpc>
                <a:spcPts val="1800"/>
              </a:lnSpc>
              <a:buBlip>
                <a:blip r:embed="rId3">
                  <a:extLst>
                    <a:ext uri="{96DAC541-7B7A-43D3-8B79-37D633B846F1}">
                      <asvg:svgBlip xmlns:asvg="http://schemas.microsoft.com/office/drawing/2016/SVG/main" r:embed="rId4"/>
                    </a:ext>
                  </a:extLst>
                </a:blip>
              </a:buBlip>
            </a:pPr>
            <a:r>
              <a:rPr lang="en-US" sz="1300" dirty="0"/>
              <a:t>Plan for inclusive stakeholder engagement and awareness raising</a:t>
            </a:r>
          </a:p>
          <a:p>
            <a:pPr>
              <a:lnSpc>
                <a:spcPts val="900"/>
              </a:lnSpc>
            </a:pPr>
            <a:endParaRPr lang="en-US" sz="1200" dirty="0"/>
          </a:p>
          <a:p>
            <a:pPr marL="171450" indent="-171450">
              <a:lnSpc>
                <a:spcPts val="1800"/>
              </a:lnSpc>
              <a:buBlip>
                <a:blip r:embed="rId3">
                  <a:extLst>
                    <a:ext uri="{96DAC541-7B7A-43D3-8B79-37D633B846F1}">
                      <asvg:svgBlip xmlns:asvg="http://schemas.microsoft.com/office/drawing/2016/SVG/main" r:embed="rId4"/>
                    </a:ext>
                  </a:extLst>
                </a:blip>
              </a:buBlip>
            </a:pPr>
            <a:r>
              <a:rPr lang="en-US" sz="1300" dirty="0"/>
              <a:t>Recognize differentiated impacts of mercury management decisions</a:t>
            </a:r>
          </a:p>
          <a:p>
            <a:pPr>
              <a:lnSpc>
                <a:spcPts val="900"/>
              </a:lnSpc>
            </a:pPr>
            <a:endParaRPr lang="en-US" sz="1200" dirty="0"/>
          </a:p>
          <a:p>
            <a:pPr marL="171450" indent="-171450">
              <a:lnSpc>
                <a:spcPts val="1800"/>
              </a:lnSpc>
              <a:buBlip>
                <a:blip r:embed="rId3">
                  <a:extLst>
                    <a:ext uri="{96DAC541-7B7A-43D3-8B79-37D633B846F1}">
                      <asvg:svgBlip xmlns:asvg="http://schemas.microsoft.com/office/drawing/2016/SVG/main" r:embed="rId4"/>
                    </a:ext>
                  </a:extLst>
                </a:blip>
              </a:buBlip>
            </a:pPr>
            <a:r>
              <a:rPr lang="en-US" sz="1300" dirty="0"/>
              <a:t>Plan for inclusive involvement in policy development and </a:t>
            </a:r>
            <a:br>
              <a:rPr lang="en-US" sz="1300" dirty="0"/>
            </a:br>
            <a:r>
              <a:rPr lang="en-US" sz="1300" dirty="0"/>
              <a:t>decision-making</a:t>
            </a:r>
          </a:p>
          <a:p>
            <a:pPr>
              <a:lnSpc>
                <a:spcPts val="900"/>
              </a:lnSpc>
            </a:pPr>
            <a:endParaRPr lang="en-US" sz="1200" dirty="0"/>
          </a:p>
          <a:p>
            <a:pPr marL="171450" indent="-171450">
              <a:lnSpc>
                <a:spcPts val="1800"/>
              </a:lnSpc>
              <a:buBlip>
                <a:blip r:embed="rId3">
                  <a:extLst>
                    <a:ext uri="{96DAC541-7B7A-43D3-8B79-37D633B846F1}">
                      <asvg:svgBlip xmlns:asvg="http://schemas.microsoft.com/office/drawing/2016/SVG/main" r:embed="rId4"/>
                    </a:ext>
                  </a:extLst>
                </a:blip>
              </a:buBlip>
            </a:pPr>
            <a:r>
              <a:rPr lang="en-US" sz="1300" dirty="0"/>
              <a:t>Engage all stakeholders in project management</a:t>
            </a:r>
          </a:p>
          <a:p>
            <a:pPr>
              <a:lnSpc>
                <a:spcPts val="1800"/>
              </a:lnSpc>
            </a:pPr>
            <a:endParaRPr lang="en-GB" sz="1300" dirty="0"/>
          </a:p>
        </p:txBody>
      </p:sp>
      <p:pic>
        <p:nvPicPr>
          <p:cNvPr id="7" name="Graphic 6">
            <a:extLst>
              <a:ext uri="{FF2B5EF4-FFF2-40B4-BE49-F238E27FC236}">
                <a16:creationId xmlns:a16="http://schemas.microsoft.com/office/drawing/2014/main" id="{29D475A2-9E6C-48C1-31F9-DBFFAE9FC3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8300" y="2994212"/>
            <a:ext cx="3326724" cy="2149288"/>
          </a:xfrm>
          <a:prstGeom prst="rect">
            <a:avLst/>
          </a:prstGeom>
        </p:spPr>
      </p:pic>
    </p:spTree>
    <p:extLst>
      <p:ext uri="{BB962C8B-B14F-4D97-AF65-F5344CB8AC3E}">
        <p14:creationId xmlns:p14="http://schemas.microsoft.com/office/powerpoint/2010/main" val="3494360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C091D-C3ED-F16F-84D2-E0BBC3BD17BC}"/>
              </a:ext>
            </a:extLst>
          </p:cNvPr>
          <p:cNvSpPr>
            <a:spLocks noGrp="1"/>
          </p:cNvSpPr>
          <p:nvPr>
            <p:ph type="title"/>
          </p:nvPr>
        </p:nvSpPr>
        <p:spPr>
          <a:xfrm>
            <a:off x="522034" y="588710"/>
            <a:ext cx="8107615" cy="1796271"/>
          </a:xfrm>
        </p:spPr>
        <p:txBody>
          <a:bodyPr/>
          <a:lstStyle/>
          <a:p>
            <a:r>
              <a:rPr lang="en-US" dirty="0"/>
              <a:t>Ensuring gender mainstreaming in applications to the Specific International </a:t>
            </a:r>
            <a:r>
              <a:rPr lang="en-US" dirty="0" err="1"/>
              <a:t>Porgramme</a:t>
            </a:r>
            <a:r>
              <a:rPr lang="en-US" dirty="0"/>
              <a:t> (SIP)…and the GEF</a:t>
            </a:r>
            <a:endParaRPr lang="en-GB" dirty="0"/>
          </a:p>
        </p:txBody>
      </p:sp>
      <p:sp>
        <p:nvSpPr>
          <p:cNvPr id="7" name="Text Placeholder 6">
            <a:extLst>
              <a:ext uri="{FF2B5EF4-FFF2-40B4-BE49-F238E27FC236}">
                <a16:creationId xmlns:a16="http://schemas.microsoft.com/office/drawing/2014/main" id="{B7722049-350D-22F6-DD36-8A6655BD9729}"/>
              </a:ext>
            </a:extLst>
          </p:cNvPr>
          <p:cNvSpPr>
            <a:spLocks noGrp="1"/>
          </p:cNvSpPr>
          <p:nvPr>
            <p:ph type="body" sz="quarter" idx="12"/>
          </p:nvPr>
        </p:nvSpPr>
        <p:spPr>
          <a:xfrm>
            <a:off x="522035" y="2177589"/>
            <a:ext cx="2322847" cy="2215671"/>
          </a:xfrm>
        </p:spPr>
        <p:txBody>
          <a:bodyPr/>
          <a:lstStyle/>
          <a:p>
            <a:pPr marL="0" indent="0">
              <a:buNone/>
            </a:pPr>
            <a:r>
              <a:rPr lang="en-US" sz="1000" dirty="0"/>
              <a:t>Gender mainstreaming is already an important part of the MC, and of the Secretariat support to Parties in the implementation of the Convention.</a:t>
            </a:r>
          </a:p>
          <a:p>
            <a:pPr lvl="1">
              <a:lnSpc>
                <a:spcPts val="600"/>
              </a:lnSpc>
              <a:buBlip>
                <a:blip r:embed="rId3">
                  <a:extLst>
                    <a:ext uri="{96DAC541-7B7A-43D3-8B79-37D633B846F1}">
                      <asvg:svgBlip xmlns:asvg="http://schemas.microsoft.com/office/drawing/2016/SVG/main" r:embed="rId4"/>
                    </a:ext>
                  </a:extLst>
                </a:blip>
              </a:buBlip>
            </a:pPr>
            <a:endParaRPr lang="en-US" dirty="0"/>
          </a:p>
          <a:p>
            <a:pPr marL="0" indent="0">
              <a:buNone/>
            </a:pPr>
            <a:r>
              <a:rPr lang="en-US" sz="1000" dirty="0"/>
              <a:t>Article 13 of the Convention defines the financial mechanism, which is composed by the GEF and the SIP. There is also the related fund that supports implementation of the MC, the SP on institutional strengthening for the chemicals and waste cluster. </a:t>
            </a:r>
          </a:p>
          <a:p>
            <a:endParaRPr lang="en-GB" dirty="0"/>
          </a:p>
        </p:txBody>
      </p:sp>
      <p:sp>
        <p:nvSpPr>
          <p:cNvPr id="8" name="Text Placeholder 7">
            <a:extLst>
              <a:ext uri="{FF2B5EF4-FFF2-40B4-BE49-F238E27FC236}">
                <a16:creationId xmlns:a16="http://schemas.microsoft.com/office/drawing/2014/main" id="{E17051EB-CAA7-47DB-F414-76EDB4F13073}"/>
              </a:ext>
            </a:extLst>
          </p:cNvPr>
          <p:cNvSpPr>
            <a:spLocks noGrp="1"/>
          </p:cNvSpPr>
          <p:nvPr>
            <p:ph type="body" sz="quarter" idx="13"/>
          </p:nvPr>
        </p:nvSpPr>
        <p:spPr>
          <a:xfrm>
            <a:off x="3087558" y="2177589"/>
            <a:ext cx="2322847" cy="2831224"/>
          </a:xfrm>
        </p:spPr>
        <p:txBody>
          <a:bodyPr/>
          <a:lstStyle/>
          <a:p>
            <a:pPr marL="0" indent="0">
              <a:buNone/>
            </a:pPr>
            <a:r>
              <a:rPr lang="en-US" sz="1000" dirty="0"/>
              <a:t>All of these support mechanisms require a focus on gender considerations in project development, review, reporting and evaluation – all with the aim of ensuring that implementation takes full account of gender aspects.</a:t>
            </a:r>
          </a:p>
          <a:p>
            <a:pPr lvl="1">
              <a:lnSpc>
                <a:spcPts val="600"/>
              </a:lnSpc>
              <a:buBlip>
                <a:blip r:embed="rId3">
                  <a:extLst>
                    <a:ext uri="{96DAC541-7B7A-43D3-8B79-37D633B846F1}">
                      <asvg:svgBlip xmlns:asvg="http://schemas.microsoft.com/office/drawing/2016/SVG/main" r:embed="rId4"/>
                    </a:ext>
                  </a:extLst>
                </a:blip>
              </a:buBlip>
            </a:pPr>
            <a:endParaRPr lang="en-US" dirty="0"/>
          </a:p>
          <a:p>
            <a:pPr marL="0" indent="0">
              <a:buNone/>
            </a:pPr>
            <a:r>
              <a:rPr lang="en-US" sz="1000" dirty="0"/>
              <a:t>In the realm of chemicals and waste management, the gender-specific exposure routes and impacts are particularly important </a:t>
            </a:r>
          </a:p>
          <a:p>
            <a:pPr lvl="1">
              <a:lnSpc>
                <a:spcPts val="600"/>
              </a:lnSpc>
              <a:buBlip>
                <a:blip r:embed="rId3">
                  <a:extLst>
                    <a:ext uri="{96DAC541-7B7A-43D3-8B79-37D633B846F1}">
                      <asvg:svgBlip xmlns:asvg="http://schemas.microsoft.com/office/drawing/2016/SVG/main" r:embed="rId4"/>
                    </a:ext>
                  </a:extLst>
                </a:blip>
              </a:buBlip>
            </a:pPr>
            <a:endParaRPr lang="en-US" dirty="0"/>
          </a:p>
          <a:p>
            <a:pPr marL="0" indent="0">
              <a:buNone/>
            </a:pPr>
            <a:r>
              <a:rPr lang="en-US" sz="1000" dirty="0"/>
              <a:t>Other aspects include:</a:t>
            </a:r>
          </a:p>
          <a:p>
            <a:pPr lvl="1">
              <a:lnSpc>
                <a:spcPts val="600"/>
              </a:lnSpc>
              <a:buBlip>
                <a:blip r:embed="rId3">
                  <a:extLst>
                    <a:ext uri="{96DAC541-7B7A-43D3-8B79-37D633B846F1}">
                      <asvg:svgBlip xmlns:asvg="http://schemas.microsoft.com/office/drawing/2016/SVG/main" r:embed="rId4"/>
                    </a:ext>
                  </a:extLst>
                </a:blip>
              </a:buBlip>
            </a:pPr>
            <a:endParaRPr lang="en-US" dirty="0"/>
          </a:p>
          <a:p>
            <a:pPr marL="171450" indent="-171450">
              <a:buBlip>
                <a:blip r:embed="rId5">
                  <a:extLst>
                    <a:ext uri="{96DAC541-7B7A-43D3-8B79-37D633B846F1}">
                      <asvg:svgBlip xmlns:asvg="http://schemas.microsoft.com/office/drawing/2016/SVG/main" r:embed="rId6"/>
                    </a:ext>
                  </a:extLst>
                </a:blip>
              </a:buBlip>
            </a:pPr>
            <a:r>
              <a:rPr lang="en-US" sz="1000" dirty="0"/>
              <a:t>Inclusive stakeholder engagement and awareness raising </a:t>
            </a:r>
          </a:p>
          <a:p>
            <a:endParaRPr lang="en-GB" dirty="0"/>
          </a:p>
        </p:txBody>
      </p:sp>
      <p:sp>
        <p:nvSpPr>
          <p:cNvPr id="11" name="Text Placeholder 4">
            <a:extLst>
              <a:ext uri="{FF2B5EF4-FFF2-40B4-BE49-F238E27FC236}">
                <a16:creationId xmlns:a16="http://schemas.microsoft.com/office/drawing/2014/main" id="{A47845F5-A1CA-721B-FCFA-FB968D7DBEB8}"/>
              </a:ext>
            </a:extLst>
          </p:cNvPr>
          <p:cNvSpPr txBox="1">
            <a:spLocks/>
          </p:cNvSpPr>
          <p:nvPr/>
        </p:nvSpPr>
        <p:spPr>
          <a:xfrm>
            <a:off x="5660443" y="2177589"/>
            <a:ext cx="2322847" cy="2728632"/>
          </a:xfrm>
          <a:prstGeom prst="rect">
            <a:avLst/>
          </a:prstGeom>
        </p:spPr>
        <p:txBody>
          <a:bodyPr vert="horz"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5">
                  <a:extLst>
                    <a:ext uri="{96DAC541-7B7A-43D3-8B79-37D633B846F1}">
                      <asvg:svgBlip xmlns:asvg="http://schemas.microsoft.com/office/drawing/2016/SVG/main" r:embed="rId6"/>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Blip>
                <a:blip r:embed="rId5">
                  <a:extLst>
                    <a:ext uri="{96DAC541-7B7A-43D3-8B79-37D633B846F1}">
                      <asvg:svgBlip xmlns:asvg="http://schemas.microsoft.com/office/drawing/2016/SVG/main" r:embed="rId6"/>
                    </a:ext>
                  </a:extLst>
                </a:blip>
              </a:buBlip>
            </a:pPr>
            <a:r>
              <a:rPr lang="en-US" sz="1000" dirty="0"/>
              <a:t>Recognition of differentiated impacts of mercury management decisions</a:t>
            </a:r>
          </a:p>
          <a:p>
            <a:pPr lvl="1">
              <a:lnSpc>
                <a:spcPts val="600"/>
              </a:lnSpc>
              <a:buBlip>
                <a:blip r:embed="rId5">
                  <a:extLst>
                    <a:ext uri="{96DAC541-7B7A-43D3-8B79-37D633B846F1}">
                      <asvg:svgBlip xmlns:asvg="http://schemas.microsoft.com/office/drawing/2016/SVG/main" r:embed="rId6"/>
                    </a:ext>
                  </a:extLst>
                </a:blip>
              </a:buBlip>
            </a:pPr>
            <a:endParaRPr lang="en-US" dirty="0"/>
          </a:p>
          <a:p>
            <a:pPr marL="171450" indent="-171450">
              <a:buBlip>
                <a:blip r:embed="rId5">
                  <a:extLst>
                    <a:ext uri="{96DAC541-7B7A-43D3-8B79-37D633B846F1}">
                      <asvg:svgBlip xmlns:asvg="http://schemas.microsoft.com/office/drawing/2016/SVG/main" r:embed="rId6"/>
                    </a:ext>
                  </a:extLst>
                </a:blip>
              </a:buBlip>
            </a:pPr>
            <a:r>
              <a:rPr lang="en-US" sz="1000" dirty="0"/>
              <a:t>Involvement in policy development and decision-making</a:t>
            </a:r>
          </a:p>
          <a:p>
            <a:pPr lvl="1">
              <a:lnSpc>
                <a:spcPts val="600"/>
              </a:lnSpc>
              <a:buBlip>
                <a:blip r:embed="rId5">
                  <a:extLst>
                    <a:ext uri="{96DAC541-7B7A-43D3-8B79-37D633B846F1}">
                      <asvg:svgBlip xmlns:asvg="http://schemas.microsoft.com/office/drawing/2016/SVG/main" r:embed="rId6"/>
                    </a:ext>
                  </a:extLst>
                </a:blip>
              </a:buBlip>
            </a:pPr>
            <a:endParaRPr lang="en-US" dirty="0"/>
          </a:p>
          <a:p>
            <a:pPr marL="171450" indent="-171450">
              <a:buBlip>
                <a:blip r:embed="rId5">
                  <a:extLst>
                    <a:ext uri="{96DAC541-7B7A-43D3-8B79-37D633B846F1}">
                      <asvg:svgBlip xmlns:asvg="http://schemas.microsoft.com/office/drawing/2016/SVG/main" r:embed="rId6"/>
                    </a:ext>
                  </a:extLst>
                </a:blip>
              </a:buBlip>
            </a:pPr>
            <a:r>
              <a:rPr lang="en-US" sz="1000" dirty="0"/>
              <a:t>Engagement in project management</a:t>
            </a:r>
          </a:p>
          <a:p>
            <a:pPr lvl="1">
              <a:lnSpc>
                <a:spcPts val="600"/>
              </a:lnSpc>
              <a:buBlip>
                <a:blip r:embed="rId3">
                  <a:extLst>
                    <a:ext uri="{96DAC541-7B7A-43D3-8B79-37D633B846F1}">
                      <asvg:svgBlip xmlns:asvg="http://schemas.microsoft.com/office/drawing/2016/SVG/main" r:embed="rId4"/>
                    </a:ext>
                  </a:extLst>
                </a:blip>
              </a:buBlip>
            </a:pPr>
            <a:endParaRPr lang="en-US" dirty="0"/>
          </a:p>
          <a:p>
            <a:r>
              <a:rPr lang="en-US" dirty="0"/>
              <a:t>Secretariat delivered an </a:t>
            </a:r>
            <a:r>
              <a:rPr lang="en-US" dirty="0">
                <a:solidFill>
                  <a:schemeClr val="accent4"/>
                </a:solidFill>
                <a:hlinkClick r:id="rId7">
                  <a:extLst>
                    <a:ext uri="{A12FA001-AC4F-418D-AE19-62706E023703}">
                      <ahyp:hlinkClr xmlns:ahyp="http://schemas.microsoft.com/office/drawing/2018/hyperlinkcolor" val="tx"/>
                    </a:ext>
                  </a:extLst>
                </a:hlinkClick>
              </a:rPr>
              <a:t>online session</a:t>
            </a:r>
            <a:r>
              <a:rPr lang="en-US" dirty="0"/>
              <a:t> to assist to Parties to bring gender mainstreaming into their work through the financial mechanism of the </a:t>
            </a:r>
            <a:r>
              <a:rPr lang="en-US" dirty="0">
                <a:solidFill>
                  <a:schemeClr val="accent4"/>
                </a:solidFill>
                <a:hlinkClick r:id="rId8">
                  <a:extLst>
                    <a:ext uri="{A12FA001-AC4F-418D-AE19-62706E023703}">
                      <ahyp:hlinkClr xmlns:ahyp="http://schemas.microsoft.com/office/drawing/2018/hyperlinkcolor" val="tx"/>
                    </a:ext>
                  </a:extLst>
                </a:hlinkClick>
              </a:rPr>
              <a:t>Specific International Programme to Support Capacity-Building and Technical Assistance</a:t>
            </a:r>
            <a:r>
              <a:rPr lang="en-US" dirty="0">
                <a:solidFill>
                  <a:schemeClr val="accent4"/>
                </a:solidFill>
              </a:rPr>
              <a:t> </a:t>
            </a:r>
            <a:r>
              <a:rPr lang="en-US" dirty="0"/>
              <a:t>(SIP) and Global Environment Facility.</a:t>
            </a:r>
          </a:p>
          <a:p>
            <a:pPr marL="171450" indent="-171450">
              <a:buBlip>
                <a:blip r:embed="rId5">
                  <a:extLst>
                    <a:ext uri="{96DAC541-7B7A-43D3-8B79-37D633B846F1}">
                      <asvg:svgBlip xmlns:asvg="http://schemas.microsoft.com/office/drawing/2016/SVG/main" r:embed="rId6"/>
                    </a:ext>
                  </a:extLst>
                </a:blip>
              </a:buBlip>
            </a:pPr>
            <a:endParaRPr lang="en-GB" dirty="0"/>
          </a:p>
        </p:txBody>
      </p:sp>
    </p:spTree>
    <p:extLst>
      <p:ext uri="{BB962C8B-B14F-4D97-AF65-F5344CB8AC3E}">
        <p14:creationId xmlns:p14="http://schemas.microsoft.com/office/powerpoint/2010/main" val="4286777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B16B547-983B-ACA3-C02F-A1CD904536EF}"/>
              </a:ext>
            </a:extLst>
          </p:cNvPr>
          <p:cNvSpPr/>
          <p:nvPr/>
        </p:nvSpPr>
        <p:spPr>
          <a:xfrm>
            <a:off x="6487885" y="1443257"/>
            <a:ext cx="2013857" cy="347842"/>
          </a:xfrm>
          <a:prstGeom prst="rect">
            <a:avLst/>
          </a:prstGeom>
          <a:solidFill>
            <a:schemeClr val="accent6"/>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C56F16A5-7EAE-09BF-88B3-A4EE75EDA8E1}"/>
              </a:ext>
            </a:extLst>
          </p:cNvPr>
          <p:cNvSpPr/>
          <p:nvPr/>
        </p:nvSpPr>
        <p:spPr>
          <a:xfrm>
            <a:off x="6487885" y="2058272"/>
            <a:ext cx="2013857" cy="2610277"/>
          </a:xfrm>
          <a:prstGeom prst="rect">
            <a:avLst/>
          </a:prstGeom>
          <a:solidFill>
            <a:schemeClr val="accent6"/>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5C613E77-902D-CF27-5B02-07C04F92EDAF}"/>
              </a:ext>
            </a:extLst>
          </p:cNvPr>
          <p:cNvSpPr/>
          <p:nvPr/>
        </p:nvSpPr>
        <p:spPr>
          <a:xfrm>
            <a:off x="6487886" y="505879"/>
            <a:ext cx="2013857" cy="702436"/>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5E8CA2E-2084-8666-7A32-07094102D453}"/>
              </a:ext>
            </a:extLst>
          </p:cNvPr>
          <p:cNvSpPr>
            <a:spLocks noGrp="1"/>
          </p:cNvSpPr>
          <p:nvPr>
            <p:ph type="title"/>
          </p:nvPr>
        </p:nvSpPr>
        <p:spPr/>
        <p:txBody>
          <a:bodyPr/>
          <a:lstStyle/>
          <a:p>
            <a:r>
              <a:rPr lang="en-US" sz="3200" b="1" kern="1200" dirty="0">
                <a:ea typeface="Roboto" panose="02000000000000000000" pitchFamily="2" charset="0"/>
                <a:cs typeface="+mn-cs"/>
              </a:rPr>
              <a:t>Gender and Convention </a:t>
            </a:r>
            <a:br>
              <a:rPr lang="en-US" sz="3200" b="1" kern="1200" dirty="0">
                <a:ea typeface="Roboto" panose="02000000000000000000" pitchFamily="2" charset="0"/>
                <a:cs typeface="+mn-cs"/>
              </a:rPr>
            </a:br>
            <a:r>
              <a:rPr lang="en-US" sz="3200" b="1" kern="1200" dirty="0">
                <a:ea typeface="Roboto" panose="02000000000000000000" pitchFamily="2" charset="0"/>
                <a:cs typeface="+mn-cs"/>
              </a:rPr>
              <a:t>Implementation</a:t>
            </a:r>
            <a:endParaRPr lang="en-GB" dirty="0"/>
          </a:p>
        </p:txBody>
      </p:sp>
      <p:sp>
        <p:nvSpPr>
          <p:cNvPr id="31" name="Text Placeholder 2">
            <a:extLst>
              <a:ext uri="{FF2B5EF4-FFF2-40B4-BE49-F238E27FC236}">
                <a16:creationId xmlns:a16="http://schemas.microsoft.com/office/drawing/2014/main" id="{A14C9151-1D77-AC84-F976-871FE866076B}"/>
              </a:ext>
            </a:extLst>
          </p:cNvPr>
          <p:cNvSpPr>
            <a:spLocks noGrp="1"/>
          </p:cNvSpPr>
          <p:nvPr>
            <p:ph type="body" sz="quarter" idx="12"/>
          </p:nvPr>
        </p:nvSpPr>
        <p:spPr>
          <a:xfrm>
            <a:off x="522035" y="1729108"/>
            <a:ext cx="4149551" cy="441916"/>
          </a:xfrm>
        </p:spPr>
        <p:txBody>
          <a:bodyPr/>
          <a:lstStyle/>
          <a:p>
            <a:pPr>
              <a:lnSpc>
                <a:spcPts val="1800"/>
              </a:lnSpc>
            </a:pPr>
            <a:r>
              <a:rPr lang="en-GB" sz="1300" b="1" dirty="0"/>
              <a:t>Roles of the various entities supporting the implementation of the Minamata Convention</a:t>
            </a:r>
          </a:p>
        </p:txBody>
      </p:sp>
      <p:pic>
        <p:nvPicPr>
          <p:cNvPr id="5" name="Picture 4">
            <a:extLst>
              <a:ext uri="{FF2B5EF4-FFF2-40B4-BE49-F238E27FC236}">
                <a16:creationId xmlns:a16="http://schemas.microsoft.com/office/drawing/2014/main" id="{E188D42C-8549-FEDC-8181-36407D1BB05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22036" y="2236205"/>
            <a:ext cx="4149551" cy="2316591"/>
          </a:xfrm>
          <a:prstGeom prst="rect">
            <a:avLst/>
          </a:prstGeom>
          <a:ln>
            <a:noFill/>
          </a:ln>
        </p:spPr>
      </p:pic>
      <p:sp>
        <p:nvSpPr>
          <p:cNvPr id="16" name="Text Placeholder 7">
            <a:extLst>
              <a:ext uri="{FF2B5EF4-FFF2-40B4-BE49-F238E27FC236}">
                <a16:creationId xmlns:a16="http://schemas.microsoft.com/office/drawing/2014/main" id="{030F4081-D98C-DBF4-85B4-72DB620085FF}"/>
              </a:ext>
            </a:extLst>
          </p:cNvPr>
          <p:cNvSpPr txBox="1">
            <a:spLocks/>
          </p:cNvSpPr>
          <p:nvPr/>
        </p:nvSpPr>
        <p:spPr>
          <a:xfrm>
            <a:off x="6342968" y="588963"/>
            <a:ext cx="2304148" cy="702436"/>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3">
                  <a:extLst>
                    <a:ext uri="{96DAC541-7B7A-43D3-8B79-37D633B846F1}">
                      <asvg:svgBlip xmlns:asvg="http://schemas.microsoft.com/office/drawing/2016/SVG/main" r:embed="rId4"/>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ea typeface="Roboto" pitchFamily="2" charset="0"/>
              </a:rPr>
              <a:t>Gender considerations in </a:t>
            </a:r>
          </a:p>
          <a:p>
            <a:pPr algn="ctr"/>
            <a:r>
              <a:rPr lang="en-US" b="1" dirty="0">
                <a:ea typeface="Roboto" pitchFamily="2" charset="0"/>
              </a:rPr>
              <a:t>project development, review, reporting and evaluation</a:t>
            </a:r>
          </a:p>
          <a:p>
            <a:pPr algn="ctr"/>
            <a:endParaRPr lang="en-GB" b="1" dirty="0"/>
          </a:p>
        </p:txBody>
      </p:sp>
      <p:sp>
        <p:nvSpPr>
          <p:cNvPr id="21" name="Text Placeholder 7">
            <a:extLst>
              <a:ext uri="{FF2B5EF4-FFF2-40B4-BE49-F238E27FC236}">
                <a16:creationId xmlns:a16="http://schemas.microsoft.com/office/drawing/2014/main" id="{A9063565-4840-F068-A7E1-B5CAD8868D60}"/>
              </a:ext>
            </a:extLst>
          </p:cNvPr>
          <p:cNvSpPr txBox="1">
            <a:spLocks/>
          </p:cNvSpPr>
          <p:nvPr/>
        </p:nvSpPr>
        <p:spPr>
          <a:xfrm>
            <a:off x="6342969" y="1527288"/>
            <a:ext cx="2304147" cy="163827"/>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3">
                  <a:extLst>
                    <a:ext uri="{96DAC541-7B7A-43D3-8B79-37D633B846F1}">
                      <asvg:svgBlip xmlns:asvg="http://schemas.microsoft.com/office/drawing/2016/SVG/main" r:embed="rId4"/>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ea typeface="Roboto" pitchFamily="2" charset="0"/>
              </a:rPr>
              <a:t>Implementation</a:t>
            </a:r>
          </a:p>
        </p:txBody>
      </p:sp>
      <p:pic>
        <p:nvPicPr>
          <p:cNvPr id="27" name="Graphic 26">
            <a:extLst>
              <a:ext uri="{FF2B5EF4-FFF2-40B4-BE49-F238E27FC236}">
                <a16:creationId xmlns:a16="http://schemas.microsoft.com/office/drawing/2014/main" id="{D9407491-44B4-983A-A420-15460AC591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7389133" y="1899063"/>
            <a:ext cx="211818" cy="207495"/>
          </a:xfrm>
          <a:prstGeom prst="rect">
            <a:avLst/>
          </a:prstGeom>
        </p:spPr>
      </p:pic>
      <p:pic>
        <p:nvPicPr>
          <p:cNvPr id="28" name="Graphic 27">
            <a:extLst>
              <a:ext uri="{FF2B5EF4-FFF2-40B4-BE49-F238E27FC236}">
                <a16:creationId xmlns:a16="http://schemas.microsoft.com/office/drawing/2014/main" id="{76CA15C6-F894-20E8-7550-D0937EC666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7389133" y="1291560"/>
            <a:ext cx="211818" cy="207495"/>
          </a:xfrm>
          <a:prstGeom prst="rect">
            <a:avLst/>
          </a:prstGeom>
        </p:spPr>
      </p:pic>
      <p:sp>
        <p:nvSpPr>
          <p:cNvPr id="29" name="Text Placeholder 7">
            <a:extLst>
              <a:ext uri="{FF2B5EF4-FFF2-40B4-BE49-F238E27FC236}">
                <a16:creationId xmlns:a16="http://schemas.microsoft.com/office/drawing/2014/main" id="{03CF968E-7A60-3705-57C0-5C2EF3289C9B}"/>
              </a:ext>
            </a:extLst>
          </p:cNvPr>
          <p:cNvSpPr txBox="1">
            <a:spLocks/>
          </p:cNvSpPr>
          <p:nvPr/>
        </p:nvSpPr>
        <p:spPr>
          <a:xfrm>
            <a:off x="6308923" y="2151216"/>
            <a:ext cx="2333605" cy="2626040"/>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3">
                  <a:extLst>
                    <a:ext uri="{96DAC541-7B7A-43D3-8B79-37D633B846F1}">
                      <asvg:svgBlip xmlns:asvg="http://schemas.microsoft.com/office/drawing/2016/SVG/main" r:embed="rId4"/>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gn="ctr">
              <a:lnSpc>
                <a:spcPts val="1400"/>
              </a:lnSpc>
              <a:buBlip>
                <a:blip r:embed="rId3">
                  <a:extLst>
                    <a:ext uri="{96DAC541-7B7A-43D3-8B79-37D633B846F1}">
                      <asvg:svgBlip xmlns:asvg="http://schemas.microsoft.com/office/drawing/2016/SVG/main" r:embed="rId4"/>
                    </a:ext>
                  </a:extLst>
                </a:blip>
              </a:buBlip>
            </a:pPr>
            <a:r>
              <a:rPr lang="en-US" sz="1000" b="1" dirty="0">
                <a:ea typeface="Roboto" pitchFamily="2" charset="0"/>
              </a:rPr>
              <a:t>Gender-specific </a:t>
            </a:r>
            <a:br>
              <a:rPr lang="en-US" sz="1000" b="1" dirty="0">
                <a:ea typeface="Roboto" pitchFamily="2" charset="0"/>
              </a:rPr>
            </a:br>
            <a:r>
              <a:rPr lang="en-US" sz="1000" b="1" dirty="0">
                <a:ea typeface="Roboto" pitchFamily="2" charset="0"/>
              </a:rPr>
              <a:t>exposures and impacts</a:t>
            </a:r>
          </a:p>
          <a:p>
            <a:pPr lvl="1" algn="ctr">
              <a:lnSpc>
                <a:spcPts val="600"/>
              </a:lnSpc>
              <a:buBlip>
                <a:blip r:embed="rId5">
                  <a:extLst>
                    <a:ext uri="{96DAC541-7B7A-43D3-8B79-37D633B846F1}">
                      <asvg:svgBlip xmlns:asvg="http://schemas.microsoft.com/office/drawing/2016/SVG/main" r:embed="rId6"/>
                    </a:ext>
                  </a:extLst>
                </a:blip>
              </a:buBlip>
            </a:pPr>
            <a:endParaRPr lang="en-US" sz="800" b="1" dirty="0"/>
          </a:p>
          <a:p>
            <a:pPr marL="171450" indent="-171450" algn="ctr">
              <a:lnSpc>
                <a:spcPts val="1400"/>
              </a:lnSpc>
              <a:buBlip>
                <a:blip r:embed="rId3">
                  <a:extLst>
                    <a:ext uri="{96DAC541-7B7A-43D3-8B79-37D633B846F1}">
                      <asvg:svgBlip xmlns:asvg="http://schemas.microsoft.com/office/drawing/2016/SVG/main" r:embed="rId4"/>
                    </a:ext>
                  </a:extLst>
                </a:blip>
              </a:buBlip>
            </a:pPr>
            <a:r>
              <a:rPr lang="en-US" sz="1000" b="1" dirty="0">
                <a:ea typeface="Roboto" pitchFamily="2" charset="0"/>
              </a:rPr>
              <a:t>Inclusive stakeholder </a:t>
            </a:r>
            <a:br>
              <a:rPr lang="en-US" sz="1000" b="1" dirty="0">
                <a:ea typeface="Roboto" pitchFamily="2" charset="0"/>
              </a:rPr>
            </a:br>
            <a:r>
              <a:rPr lang="en-US" sz="1000" b="1" dirty="0">
                <a:ea typeface="Roboto" pitchFamily="2" charset="0"/>
              </a:rPr>
              <a:t>engagement and </a:t>
            </a:r>
            <a:br>
              <a:rPr lang="en-US" sz="1000" b="1" dirty="0">
                <a:ea typeface="Roboto" pitchFamily="2" charset="0"/>
              </a:rPr>
            </a:br>
            <a:r>
              <a:rPr lang="en-US" sz="1000" b="1" dirty="0">
                <a:ea typeface="Roboto" pitchFamily="2" charset="0"/>
              </a:rPr>
              <a:t>awareness raising </a:t>
            </a:r>
          </a:p>
          <a:p>
            <a:pPr lvl="1" algn="ctr">
              <a:lnSpc>
                <a:spcPts val="600"/>
              </a:lnSpc>
              <a:buBlip>
                <a:blip r:embed="rId5">
                  <a:extLst>
                    <a:ext uri="{96DAC541-7B7A-43D3-8B79-37D633B846F1}">
                      <asvg:svgBlip xmlns:asvg="http://schemas.microsoft.com/office/drawing/2016/SVG/main" r:embed="rId6"/>
                    </a:ext>
                  </a:extLst>
                </a:blip>
              </a:buBlip>
            </a:pPr>
            <a:endParaRPr lang="en-US" sz="800" b="1" dirty="0"/>
          </a:p>
          <a:p>
            <a:pPr marL="171450" indent="-171450" algn="ctr">
              <a:lnSpc>
                <a:spcPts val="1400"/>
              </a:lnSpc>
              <a:buBlip>
                <a:blip r:embed="rId3">
                  <a:extLst>
                    <a:ext uri="{96DAC541-7B7A-43D3-8B79-37D633B846F1}">
                      <asvg:svgBlip xmlns:asvg="http://schemas.microsoft.com/office/drawing/2016/SVG/main" r:embed="rId4"/>
                    </a:ext>
                  </a:extLst>
                </a:blip>
              </a:buBlip>
            </a:pPr>
            <a:r>
              <a:rPr lang="en-US" sz="1000" b="1" dirty="0">
                <a:ea typeface="Roboto" pitchFamily="2" charset="0"/>
              </a:rPr>
              <a:t>Recognition of differentiated impacts of mercury </a:t>
            </a:r>
            <a:br>
              <a:rPr lang="en-US" sz="1000" b="1" dirty="0">
                <a:ea typeface="Roboto" pitchFamily="2" charset="0"/>
              </a:rPr>
            </a:br>
            <a:r>
              <a:rPr lang="en-US" sz="1000" b="1" dirty="0">
                <a:ea typeface="Roboto" pitchFamily="2" charset="0"/>
              </a:rPr>
              <a:t>management decisions</a:t>
            </a:r>
          </a:p>
          <a:p>
            <a:pPr lvl="1" algn="ctr">
              <a:lnSpc>
                <a:spcPts val="600"/>
              </a:lnSpc>
              <a:buBlip>
                <a:blip r:embed="rId5">
                  <a:extLst>
                    <a:ext uri="{96DAC541-7B7A-43D3-8B79-37D633B846F1}">
                      <asvg:svgBlip xmlns:asvg="http://schemas.microsoft.com/office/drawing/2016/SVG/main" r:embed="rId6"/>
                    </a:ext>
                  </a:extLst>
                </a:blip>
              </a:buBlip>
            </a:pPr>
            <a:endParaRPr lang="en-US" sz="800" b="1" dirty="0"/>
          </a:p>
          <a:p>
            <a:pPr marL="171450" indent="-171450" algn="ctr">
              <a:lnSpc>
                <a:spcPts val="1400"/>
              </a:lnSpc>
              <a:buBlip>
                <a:blip r:embed="rId3">
                  <a:extLst>
                    <a:ext uri="{96DAC541-7B7A-43D3-8B79-37D633B846F1}">
                      <asvg:svgBlip xmlns:asvg="http://schemas.microsoft.com/office/drawing/2016/SVG/main" r:embed="rId4"/>
                    </a:ext>
                  </a:extLst>
                </a:blip>
              </a:buBlip>
            </a:pPr>
            <a:r>
              <a:rPr lang="en-US" sz="1000" b="1" dirty="0">
                <a:ea typeface="Roboto" pitchFamily="2" charset="0"/>
              </a:rPr>
              <a:t>Involvement in policy </a:t>
            </a:r>
            <a:br>
              <a:rPr lang="en-US" sz="1000" b="1" dirty="0">
                <a:ea typeface="Roboto" pitchFamily="2" charset="0"/>
              </a:rPr>
            </a:br>
            <a:r>
              <a:rPr lang="en-US" sz="1000" b="1" dirty="0">
                <a:ea typeface="Roboto" pitchFamily="2" charset="0"/>
              </a:rPr>
              <a:t>development and </a:t>
            </a:r>
            <a:br>
              <a:rPr lang="en-US" sz="1000" b="1" dirty="0">
                <a:ea typeface="Roboto" pitchFamily="2" charset="0"/>
              </a:rPr>
            </a:br>
            <a:r>
              <a:rPr lang="en-US" sz="1000" b="1" dirty="0">
                <a:ea typeface="Roboto" pitchFamily="2" charset="0"/>
              </a:rPr>
              <a:t>decision-making</a:t>
            </a:r>
          </a:p>
          <a:p>
            <a:pPr lvl="1" algn="ctr">
              <a:lnSpc>
                <a:spcPts val="600"/>
              </a:lnSpc>
              <a:buBlip>
                <a:blip r:embed="rId5">
                  <a:extLst>
                    <a:ext uri="{96DAC541-7B7A-43D3-8B79-37D633B846F1}">
                      <asvg:svgBlip xmlns:asvg="http://schemas.microsoft.com/office/drawing/2016/SVG/main" r:embed="rId6"/>
                    </a:ext>
                  </a:extLst>
                </a:blip>
              </a:buBlip>
            </a:pPr>
            <a:endParaRPr lang="en-US" sz="800" b="1" dirty="0"/>
          </a:p>
          <a:p>
            <a:pPr marL="171450" indent="-171450" algn="ctr">
              <a:lnSpc>
                <a:spcPts val="1400"/>
              </a:lnSpc>
              <a:buBlip>
                <a:blip r:embed="rId3">
                  <a:extLst>
                    <a:ext uri="{96DAC541-7B7A-43D3-8B79-37D633B846F1}">
                      <asvg:svgBlip xmlns:asvg="http://schemas.microsoft.com/office/drawing/2016/SVG/main" r:embed="rId4"/>
                    </a:ext>
                  </a:extLst>
                </a:blip>
              </a:buBlip>
            </a:pPr>
            <a:r>
              <a:rPr lang="en-US" sz="1000" b="1" dirty="0">
                <a:ea typeface="Roboto" pitchFamily="2" charset="0"/>
              </a:rPr>
              <a:t>Engagement in project </a:t>
            </a:r>
            <a:endParaRPr lang="en-GB" sz="1000" b="1" dirty="0"/>
          </a:p>
          <a:p>
            <a:pPr algn="ctr"/>
            <a:endParaRPr lang="en-GB" b="1" dirty="0"/>
          </a:p>
        </p:txBody>
      </p:sp>
      <p:sp>
        <p:nvSpPr>
          <p:cNvPr id="39" name="TextBox 38">
            <a:extLst>
              <a:ext uri="{FF2B5EF4-FFF2-40B4-BE49-F238E27FC236}">
                <a16:creationId xmlns:a16="http://schemas.microsoft.com/office/drawing/2014/main" id="{3A6A1A78-3CFD-49A6-11D0-8A461FABA2F1}"/>
              </a:ext>
            </a:extLst>
          </p:cNvPr>
          <p:cNvSpPr txBox="1"/>
          <p:nvPr/>
        </p:nvSpPr>
        <p:spPr>
          <a:xfrm>
            <a:off x="10580914" y="1937657"/>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48866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BB20DFBE-1237-E30F-59D7-0D5287ACC801}"/>
              </a:ext>
            </a:extLst>
          </p:cNvPr>
          <p:cNvSpPr/>
          <p:nvPr/>
        </p:nvSpPr>
        <p:spPr>
          <a:xfrm>
            <a:off x="6482111" y="1089658"/>
            <a:ext cx="2013857" cy="1003801"/>
          </a:xfrm>
          <a:prstGeom prst="rect">
            <a:avLst/>
          </a:prstGeom>
          <a:solidFill>
            <a:schemeClr val="accent6"/>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8027029D-5DCA-4055-7F05-AE0610437E57}"/>
              </a:ext>
            </a:extLst>
          </p:cNvPr>
          <p:cNvSpPr/>
          <p:nvPr/>
        </p:nvSpPr>
        <p:spPr>
          <a:xfrm>
            <a:off x="6487885" y="504140"/>
            <a:ext cx="2013857" cy="347842"/>
          </a:xfrm>
          <a:prstGeom prst="rect">
            <a:avLst/>
          </a:prstGeom>
          <a:solidFill>
            <a:schemeClr val="accent6"/>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06976EC-2BDF-23E6-DE78-F7E18D8E4D78}"/>
              </a:ext>
            </a:extLst>
          </p:cNvPr>
          <p:cNvSpPr>
            <a:spLocks noGrp="1"/>
          </p:cNvSpPr>
          <p:nvPr>
            <p:ph type="title"/>
          </p:nvPr>
        </p:nvSpPr>
        <p:spPr/>
        <p:txBody>
          <a:bodyPr/>
          <a:lstStyle/>
          <a:p>
            <a:r>
              <a:rPr lang="en-US" sz="3200" b="1" kern="1200" dirty="0">
                <a:ea typeface="Roboto" panose="02000000000000000000" pitchFamily="2" charset="0"/>
                <a:cs typeface="+mn-cs"/>
              </a:rPr>
              <a:t>Mainstreaming gender in </a:t>
            </a:r>
            <a:br>
              <a:rPr lang="en-US" sz="3200" b="1" kern="1200" dirty="0">
                <a:ea typeface="Roboto" panose="02000000000000000000" pitchFamily="2" charset="0"/>
                <a:cs typeface="+mn-cs"/>
              </a:rPr>
            </a:br>
            <a:r>
              <a:rPr lang="en-US" sz="3200" b="1" kern="1200" dirty="0">
                <a:ea typeface="Roboto" panose="02000000000000000000" pitchFamily="2" charset="0"/>
                <a:cs typeface="+mn-cs"/>
              </a:rPr>
              <a:t>SIP project applications</a:t>
            </a:r>
            <a:endParaRPr lang="en-GB" dirty="0"/>
          </a:p>
        </p:txBody>
      </p:sp>
      <p:sp>
        <p:nvSpPr>
          <p:cNvPr id="3" name="Text Placeholder 2">
            <a:extLst>
              <a:ext uri="{FF2B5EF4-FFF2-40B4-BE49-F238E27FC236}">
                <a16:creationId xmlns:a16="http://schemas.microsoft.com/office/drawing/2014/main" id="{322CD07D-5BC2-96B4-4CF9-8F2A4144FA4A}"/>
              </a:ext>
            </a:extLst>
          </p:cNvPr>
          <p:cNvSpPr>
            <a:spLocks noGrp="1"/>
          </p:cNvSpPr>
          <p:nvPr>
            <p:ph type="body" sz="quarter" idx="12"/>
          </p:nvPr>
        </p:nvSpPr>
        <p:spPr>
          <a:xfrm>
            <a:off x="522035" y="1744842"/>
            <a:ext cx="4486383" cy="672685"/>
          </a:xfrm>
        </p:spPr>
        <p:txBody>
          <a:bodyPr/>
          <a:lstStyle/>
          <a:p>
            <a:pPr>
              <a:lnSpc>
                <a:spcPts val="1800"/>
              </a:lnSpc>
            </a:pPr>
            <a:r>
              <a:rPr lang="en-US" sz="1300" b="1" i="0" dirty="0">
                <a:solidFill>
                  <a:srgbClr val="292623"/>
                </a:solidFill>
                <a:effectLst/>
              </a:rPr>
              <a:t>Applications guidelines for the Third </a:t>
            </a:r>
            <a:r>
              <a:rPr lang="en-US" sz="1300" b="1" dirty="0">
                <a:solidFill>
                  <a:srgbClr val="292623"/>
                </a:solidFill>
              </a:rPr>
              <a:t>R</a:t>
            </a:r>
            <a:r>
              <a:rPr lang="en-US" sz="1300" b="1" i="0" dirty="0">
                <a:solidFill>
                  <a:srgbClr val="292623"/>
                </a:solidFill>
                <a:effectLst/>
              </a:rPr>
              <a:t>ound </a:t>
            </a:r>
            <a:br>
              <a:rPr lang="en-US" sz="1300" b="1" i="0" dirty="0">
                <a:solidFill>
                  <a:srgbClr val="292623"/>
                </a:solidFill>
                <a:effectLst/>
              </a:rPr>
            </a:br>
            <a:r>
              <a:rPr lang="en-US" sz="1300" b="1" i="0" dirty="0">
                <a:solidFill>
                  <a:srgbClr val="292623"/>
                </a:solidFill>
                <a:effectLst/>
              </a:rPr>
              <a:t>of applications to the SIP </a:t>
            </a:r>
            <a:r>
              <a:rPr lang="en-US" sz="1300" i="0" dirty="0">
                <a:solidFill>
                  <a:srgbClr val="292623"/>
                </a:solidFill>
                <a:effectLst/>
              </a:rPr>
              <a:t>(</a:t>
            </a:r>
            <a:r>
              <a:rPr lang="en-US" sz="1300" i="0" dirty="0">
                <a:solidFill>
                  <a:schemeClr val="accent4"/>
                </a:solidFill>
                <a:effectLst/>
                <a:hlinkClick r:id="rId2">
                  <a:extLst>
                    <a:ext uri="{A12FA001-AC4F-418D-AE19-62706E023703}">
                      <ahyp:hlinkClr xmlns:ahyp="http://schemas.microsoft.com/office/drawing/2018/hyperlinkcolor" val="tx"/>
                    </a:ext>
                  </a:extLst>
                </a:hlinkClick>
              </a:rPr>
              <a:t>LINK</a:t>
            </a:r>
            <a:r>
              <a:rPr lang="en-US" sz="1300" i="0" dirty="0">
                <a:solidFill>
                  <a:srgbClr val="292623"/>
                </a:solidFill>
                <a:effectLst/>
              </a:rPr>
              <a:t>)</a:t>
            </a:r>
          </a:p>
          <a:p>
            <a:pPr>
              <a:lnSpc>
                <a:spcPts val="1800"/>
              </a:lnSpc>
            </a:pPr>
            <a:endParaRPr lang="en-GB" sz="1300" dirty="0"/>
          </a:p>
        </p:txBody>
      </p:sp>
      <p:pic>
        <p:nvPicPr>
          <p:cNvPr id="5" name="Picture 4" descr="A screenshot of a computer&#10;&#10;Description automatically generated">
            <a:extLst>
              <a:ext uri="{FF2B5EF4-FFF2-40B4-BE49-F238E27FC236}">
                <a16:creationId xmlns:a16="http://schemas.microsoft.com/office/drawing/2014/main" id="{04CBBEF9-C2D4-1812-AF1A-D4A4635308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1625" y="2248860"/>
            <a:ext cx="5049610" cy="2317857"/>
          </a:xfrm>
          <a:prstGeom prst="rect">
            <a:avLst/>
          </a:prstGeom>
          <a:ln>
            <a:noFill/>
          </a:ln>
        </p:spPr>
      </p:pic>
      <p:pic>
        <p:nvPicPr>
          <p:cNvPr id="6" name="Picture 5" descr="A screenshot of a computer&#10;&#10;Description automatically generated">
            <a:extLst>
              <a:ext uri="{FF2B5EF4-FFF2-40B4-BE49-F238E27FC236}">
                <a16:creationId xmlns:a16="http://schemas.microsoft.com/office/drawing/2014/main" id="{DEF20A03-E929-DA9A-9770-DB946E6596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34860" y="-164066"/>
            <a:ext cx="1243801" cy="1876161"/>
          </a:xfrm>
          <a:prstGeom prst="rect">
            <a:avLst/>
          </a:prstGeom>
          <a:ln>
            <a:solidFill>
              <a:schemeClr val="accent4">
                <a:lumMod val="75000"/>
              </a:schemeClr>
            </a:solidFill>
          </a:ln>
        </p:spPr>
      </p:pic>
      <p:sp>
        <p:nvSpPr>
          <p:cNvPr id="25" name="Text Placeholder 7">
            <a:extLst>
              <a:ext uri="{FF2B5EF4-FFF2-40B4-BE49-F238E27FC236}">
                <a16:creationId xmlns:a16="http://schemas.microsoft.com/office/drawing/2014/main" id="{6EDE7BE5-6BEE-386C-75C7-9CAB38B81EF4}"/>
              </a:ext>
            </a:extLst>
          </p:cNvPr>
          <p:cNvSpPr txBox="1">
            <a:spLocks/>
          </p:cNvSpPr>
          <p:nvPr/>
        </p:nvSpPr>
        <p:spPr>
          <a:xfrm>
            <a:off x="6948794" y="1182359"/>
            <a:ext cx="1080492" cy="798617"/>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5">
                  <a:extLst>
                    <a:ext uri="{96DAC541-7B7A-43D3-8B79-37D633B846F1}">
                      <asvg:svgBlip xmlns:asvg="http://schemas.microsoft.com/office/drawing/2016/SVG/main" r:embed="rId6"/>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lnSpc>
                <a:spcPts val="1600"/>
              </a:lnSpc>
            </a:pPr>
            <a:r>
              <a:rPr lang="en-US" b="1" dirty="0">
                <a:ea typeface="Roboto" pitchFamily="2" charset="0"/>
              </a:rPr>
              <a:t>Project Design</a:t>
            </a:r>
          </a:p>
          <a:p>
            <a:pPr lvl="0" algn="ctr">
              <a:lnSpc>
                <a:spcPts val="1600"/>
              </a:lnSpc>
            </a:pPr>
            <a:r>
              <a:rPr lang="en-US" b="1" dirty="0">
                <a:ea typeface="Roboto" pitchFamily="2" charset="0"/>
              </a:rPr>
              <a:t>Implementation</a:t>
            </a:r>
          </a:p>
          <a:p>
            <a:pPr lvl="0" algn="ctr">
              <a:lnSpc>
                <a:spcPts val="1600"/>
              </a:lnSpc>
            </a:pPr>
            <a:r>
              <a:rPr lang="en-US" b="1" dirty="0">
                <a:ea typeface="Roboto" pitchFamily="2" charset="0"/>
              </a:rPr>
              <a:t>Monitoring</a:t>
            </a:r>
          </a:p>
          <a:p>
            <a:pPr lvl="0" algn="ctr">
              <a:lnSpc>
                <a:spcPts val="1600"/>
              </a:lnSpc>
            </a:pPr>
            <a:r>
              <a:rPr lang="en-US" b="1" dirty="0">
                <a:ea typeface="Roboto" pitchFamily="2" charset="0"/>
              </a:rPr>
              <a:t>Evaluation</a:t>
            </a:r>
          </a:p>
        </p:txBody>
      </p:sp>
      <p:sp>
        <p:nvSpPr>
          <p:cNvPr id="23" name="Text Placeholder 7">
            <a:extLst>
              <a:ext uri="{FF2B5EF4-FFF2-40B4-BE49-F238E27FC236}">
                <a16:creationId xmlns:a16="http://schemas.microsoft.com/office/drawing/2014/main" id="{D2EC0E5F-8498-2A5C-F066-A57FB77D447C}"/>
              </a:ext>
            </a:extLst>
          </p:cNvPr>
          <p:cNvSpPr txBox="1">
            <a:spLocks/>
          </p:cNvSpPr>
          <p:nvPr/>
        </p:nvSpPr>
        <p:spPr>
          <a:xfrm>
            <a:off x="7054700" y="588963"/>
            <a:ext cx="868681" cy="307777"/>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5">
                  <a:extLst>
                    <a:ext uri="{96DAC541-7B7A-43D3-8B79-37D633B846F1}">
                      <asvg:svgBlip xmlns:asvg="http://schemas.microsoft.com/office/drawing/2016/SVG/main" r:embed="rId6"/>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825500" hangingPunct="0">
              <a:lnSpc>
                <a:spcPts val="1200"/>
              </a:lnSpc>
            </a:pPr>
            <a:r>
              <a:rPr lang="en-US" b="1" dirty="0"/>
              <a:t>Gender lens</a:t>
            </a:r>
          </a:p>
          <a:p>
            <a:pPr algn="ctr">
              <a:lnSpc>
                <a:spcPts val="1200"/>
              </a:lnSpc>
            </a:pPr>
            <a:endParaRPr lang="en-GB" b="1" dirty="0"/>
          </a:p>
        </p:txBody>
      </p:sp>
      <p:pic>
        <p:nvPicPr>
          <p:cNvPr id="45" name="Graphic 44">
            <a:extLst>
              <a:ext uri="{FF2B5EF4-FFF2-40B4-BE49-F238E27FC236}">
                <a16:creationId xmlns:a16="http://schemas.microsoft.com/office/drawing/2014/main" id="{45D6260E-7DD0-ADDF-8EFB-02413CA1B2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7389133" y="959946"/>
            <a:ext cx="211818" cy="207495"/>
          </a:xfrm>
          <a:prstGeom prst="rect">
            <a:avLst/>
          </a:prstGeom>
        </p:spPr>
      </p:pic>
      <p:sp>
        <p:nvSpPr>
          <p:cNvPr id="49" name="Rectangle 48">
            <a:extLst>
              <a:ext uri="{FF2B5EF4-FFF2-40B4-BE49-F238E27FC236}">
                <a16:creationId xmlns:a16="http://schemas.microsoft.com/office/drawing/2014/main" id="{2C6378F4-1A7C-E911-59F5-2D7C79B638FC}"/>
              </a:ext>
            </a:extLst>
          </p:cNvPr>
          <p:cNvSpPr/>
          <p:nvPr/>
        </p:nvSpPr>
        <p:spPr>
          <a:xfrm>
            <a:off x="6482111" y="2322897"/>
            <a:ext cx="2013857" cy="1235849"/>
          </a:xfrm>
          <a:prstGeom prst="rect">
            <a:avLst/>
          </a:prstGeom>
          <a:solidFill>
            <a:schemeClr val="accent6"/>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pic>
        <p:nvPicPr>
          <p:cNvPr id="48" name="Graphic 47">
            <a:extLst>
              <a:ext uri="{FF2B5EF4-FFF2-40B4-BE49-F238E27FC236}">
                <a16:creationId xmlns:a16="http://schemas.microsoft.com/office/drawing/2014/main" id="{EFFB6E02-B4D8-C602-A2B2-58BFE321DE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7384162" y="2192615"/>
            <a:ext cx="211818" cy="207495"/>
          </a:xfrm>
          <a:prstGeom prst="rect">
            <a:avLst/>
          </a:prstGeom>
        </p:spPr>
      </p:pic>
      <p:sp>
        <p:nvSpPr>
          <p:cNvPr id="18" name="Text Placeholder 2">
            <a:extLst>
              <a:ext uri="{FF2B5EF4-FFF2-40B4-BE49-F238E27FC236}">
                <a16:creationId xmlns:a16="http://schemas.microsoft.com/office/drawing/2014/main" id="{10F6E17F-0AE9-9062-592F-CD4068722111}"/>
              </a:ext>
            </a:extLst>
          </p:cNvPr>
          <p:cNvSpPr txBox="1">
            <a:spLocks/>
          </p:cNvSpPr>
          <p:nvPr/>
        </p:nvSpPr>
        <p:spPr>
          <a:xfrm>
            <a:off x="6510233" y="2418749"/>
            <a:ext cx="1957615" cy="1003801"/>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5">
                  <a:extLst>
                    <a:ext uri="{96DAC541-7B7A-43D3-8B79-37D633B846F1}">
                      <asvg:svgBlip xmlns:asvg="http://schemas.microsoft.com/office/drawing/2016/SVG/main" r:embed="rId6"/>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lnSpc>
                <a:spcPts val="1600"/>
              </a:lnSpc>
            </a:pPr>
            <a:r>
              <a:rPr lang="en-US" b="1" dirty="0">
                <a:ea typeface="Roboto" pitchFamily="2" charset="0"/>
              </a:rPr>
              <a:t>Sex-disaggregated data</a:t>
            </a:r>
          </a:p>
          <a:p>
            <a:pPr lvl="0" algn="ctr">
              <a:lnSpc>
                <a:spcPts val="1600"/>
              </a:lnSpc>
            </a:pPr>
            <a:r>
              <a:rPr lang="en-US" b="1" dirty="0">
                <a:ea typeface="Roboto" pitchFamily="2" charset="0"/>
              </a:rPr>
              <a:t>Awareness-raising</a:t>
            </a:r>
          </a:p>
          <a:p>
            <a:pPr lvl="0" algn="ctr">
              <a:lnSpc>
                <a:spcPts val="1600"/>
              </a:lnSpc>
            </a:pPr>
            <a:r>
              <a:rPr lang="en-US" b="1" dirty="0">
                <a:ea typeface="Roboto" pitchFamily="2" charset="0"/>
              </a:rPr>
              <a:t>Effective participation</a:t>
            </a:r>
          </a:p>
          <a:p>
            <a:pPr lvl="0" algn="ctr">
              <a:lnSpc>
                <a:spcPts val="1600"/>
              </a:lnSpc>
            </a:pPr>
            <a:r>
              <a:rPr lang="en-US" b="1" dirty="0">
                <a:ea typeface="Roboto" pitchFamily="2" charset="0"/>
              </a:rPr>
              <a:t>Equal opportunity</a:t>
            </a:r>
          </a:p>
          <a:p>
            <a:pPr lvl="0" algn="ctr">
              <a:lnSpc>
                <a:spcPts val="1600"/>
              </a:lnSpc>
            </a:pPr>
            <a:r>
              <a:rPr lang="en-US" b="1" dirty="0">
                <a:ea typeface="Roboto" pitchFamily="2" charset="0"/>
              </a:rPr>
              <a:t>Evaluating results</a:t>
            </a:r>
          </a:p>
        </p:txBody>
      </p:sp>
    </p:spTree>
    <p:extLst>
      <p:ext uri="{BB962C8B-B14F-4D97-AF65-F5344CB8AC3E}">
        <p14:creationId xmlns:p14="http://schemas.microsoft.com/office/powerpoint/2010/main" val="2282238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FB2-D22F-FB0C-F381-E93AB132D72D}"/>
              </a:ext>
            </a:extLst>
          </p:cNvPr>
          <p:cNvSpPr>
            <a:spLocks noGrp="1"/>
          </p:cNvSpPr>
          <p:nvPr>
            <p:ph type="title"/>
          </p:nvPr>
        </p:nvSpPr>
        <p:spPr>
          <a:xfrm>
            <a:off x="522035" y="588711"/>
            <a:ext cx="2514599" cy="1329595"/>
          </a:xfrm>
        </p:spPr>
        <p:txBody>
          <a:bodyPr/>
          <a:lstStyle/>
          <a:p>
            <a:r>
              <a:rPr lang="en-US" dirty="0"/>
              <a:t>Guidance </a:t>
            </a:r>
            <a:br>
              <a:rPr lang="en-US" dirty="0"/>
            </a:br>
            <a:r>
              <a:rPr lang="en-US" dirty="0"/>
              <a:t>on SIP applications</a:t>
            </a:r>
            <a:endParaRPr lang="en-GB" dirty="0"/>
          </a:p>
        </p:txBody>
      </p:sp>
      <p:sp>
        <p:nvSpPr>
          <p:cNvPr id="3" name="Text Placeholder 2">
            <a:extLst>
              <a:ext uri="{FF2B5EF4-FFF2-40B4-BE49-F238E27FC236}">
                <a16:creationId xmlns:a16="http://schemas.microsoft.com/office/drawing/2014/main" id="{F22480A1-9A00-14CD-9FFC-D4E9CE4E29C0}"/>
              </a:ext>
            </a:extLst>
          </p:cNvPr>
          <p:cNvSpPr>
            <a:spLocks noGrp="1"/>
          </p:cNvSpPr>
          <p:nvPr>
            <p:ph type="body" sz="quarter" idx="12"/>
          </p:nvPr>
        </p:nvSpPr>
        <p:spPr>
          <a:xfrm>
            <a:off x="3741281" y="588711"/>
            <a:ext cx="2322847" cy="4057201"/>
          </a:xfrm>
        </p:spPr>
        <p:txBody>
          <a:bodyPr/>
          <a:lstStyle/>
          <a:p>
            <a:pPr marL="171450" marR="0" lvl="0" indent="-171450">
              <a:lnSpc>
                <a:spcPct val="115000"/>
              </a:lnSpc>
              <a:buBlip>
                <a:blip r:embed="rId3">
                  <a:extLst>
                    <a:ext uri="{96DAC541-7B7A-43D3-8B79-37D633B846F1}">
                      <asvg:svgBlip xmlns:asvg="http://schemas.microsoft.com/office/drawing/2016/SVG/main" r:embed="rId4"/>
                    </a:ext>
                  </a:extLst>
                </a:blip>
              </a:buBlip>
              <a:tabLst>
                <a:tab pos="791845" algn="l"/>
                <a:tab pos="1151890" algn="l"/>
                <a:tab pos="1511935" algn="l"/>
                <a:tab pos="1871980" algn="l"/>
                <a:tab pos="2232025" algn="l"/>
                <a:tab pos="457200" algn="l"/>
              </a:tabLst>
            </a:pPr>
            <a:r>
              <a:rPr lang="en-US" sz="1000" dirty="0">
                <a:effectLst/>
                <a:ea typeface="SimSun" panose="02010600030101010101" pitchFamily="2" charset="-122"/>
                <a:cs typeface="Arial" panose="020B0604020202020204" pitchFamily="34" charset="0"/>
              </a:rPr>
              <a:t>Gender is one of the appraisal criteria and is a required application element (there is a specific section on gender in the project application form).</a:t>
            </a:r>
          </a:p>
          <a:p>
            <a:pPr marL="171450" marR="0" lvl="0" indent="-171450">
              <a:lnSpc>
                <a:spcPct val="115000"/>
              </a:lnSpc>
              <a:buBlip>
                <a:blip r:embed="rId3">
                  <a:extLst>
                    <a:ext uri="{96DAC541-7B7A-43D3-8B79-37D633B846F1}">
                      <asvg:svgBlip xmlns:asvg="http://schemas.microsoft.com/office/drawing/2016/SVG/main" r:embed="rId4"/>
                    </a:ext>
                  </a:extLst>
                </a:blip>
              </a:buBlip>
              <a:tabLst>
                <a:tab pos="791845" algn="l"/>
                <a:tab pos="1151890" algn="l"/>
                <a:tab pos="1511935" algn="l"/>
                <a:tab pos="1871980" algn="l"/>
                <a:tab pos="2232025" algn="l"/>
                <a:tab pos="457200" algn="l"/>
              </a:tabLst>
            </a:pPr>
            <a:r>
              <a:rPr lang="en-US" sz="1000" dirty="0">
                <a:effectLst/>
                <a:ea typeface="SimSun" panose="02010600030101010101" pitchFamily="2" charset="-122"/>
                <a:cs typeface="Arial" panose="020B0604020202020204" pitchFamily="34" charset="0"/>
              </a:rPr>
              <a:t>The “Application guidelines for the third round of applications to the SIP” provide information on how to ensure gender mainstreaming in the project application. </a:t>
            </a:r>
          </a:p>
          <a:p>
            <a:pPr marL="171450" marR="0" lvl="0" indent="-171450">
              <a:lnSpc>
                <a:spcPct val="115000"/>
              </a:lnSpc>
              <a:buBlip>
                <a:blip r:embed="rId3">
                  <a:extLst>
                    <a:ext uri="{96DAC541-7B7A-43D3-8B79-37D633B846F1}">
                      <asvg:svgBlip xmlns:asvg="http://schemas.microsoft.com/office/drawing/2016/SVG/main" r:embed="rId4"/>
                    </a:ext>
                  </a:extLst>
                </a:blip>
              </a:buBlip>
              <a:tabLst>
                <a:tab pos="791845" algn="l"/>
                <a:tab pos="1151890" algn="l"/>
                <a:tab pos="1511935" algn="l"/>
                <a:tab pos="1871980" algn="l"/>
                <a:tab pos="2232025" algn="l"/>
                <a:tab pos="457200" algn="l"/>
              </a:tabLst>
            </a:pPr>
            <a:r>
              <a:rPr lang="en-US" sz="1000" dirty="0">
                <a:effectLst/>
                <a:ea typeface="SimSun" panose="02010600030101010101" pitchFamily="2" charset="-122"/>
                <a:cs typeface="Arial" panose="020B0604020202020204" pitchFamily="34" charset="0"/>
              </a:rPr>
              <a:t>Applications submitted for SIP funding need to explain how the design, implementation, monitoring and evaluation of projects address gender considerations.</a:t>
            </a:r>
          </a:p>
          <a:p>
            <a:pPr marL="171450" marR="0" lvl="0" indent="-171450">
              <a:lnSpc>
                <a:spcPct val="115000"/>
              </a:lnSpc>
              <a:buBlip>
                <a:blip r:embed="rId3">
                  <a:extLst>
                    <a:ext uri="{96DAC541-7B7A-43D3-8B79-37D633B846F1}">
                      <asvg:svgBlip xmlns:asvg="http://schemas.microsoft.com/office/drawing/2016/SVG/main" r:embed="rId4"/>
                    </a:ext>
                  </a:extLst>
                </a:blip>
              </a:buBlip>
              <a:tabLst>
                <a:tab pos="791845" algn="l"/>
                <a:tab pos="1151890" algn="l"/>
                <a:tab pos="1511935" algn="l"/>
                <a:tab pos="1871980" algn="l"/>
                <a:tab pos="2232025" algn="l"/>
                <a:tab pos="457200" algn="l"/>
              </a:tabLst>
            </a:pPr>
            <a:r>
              <a:rPr lang="en-US" sz="1000" dirty="0">
                <a:effectLst/>
                <a:ea typeface="SimSun" panose="02010600030101010101" pitchFamily="2" charset="-122"/>
                <a:cs typeface="Arial" panose="020B0604020202020204" pitchFamily="34" charset="0"/>
              </a:rPr>
              <a:t>It is recommended to include gender indicators and targets in the Logical Framework </a:t>
            </a:r>
          </a:p>
          <a:p>
            <a:pPr marL="171450" marR="0" lvl="0" indent="-171450">
              <a:lnSpc>
                <a:spcPct val="115000"/>
              </a:lnSpc>
              <a:buBlip>
                <a:blip r:embed="rId3">
                  <a:extLst>
                    <a:ext uri="{96DAC541-7B7A-43D3-8B79-37D633B846F1}">
                      <asvg:svgBlip xmlns:asvg="http://schemas.microsoft.com/office/drawing/2016/SVG/main" r:embed="rId4"/>
                    </a:ext>
                  </a:extLst>
                </a:blip>
              </a:buBlip>
              <a:tabLst>
                <a:tab pos="791845" algn="l"/>
                <a:tab pos="1151890" algn="l"/>
                <a:tab pos="1511935" algn="l"/>
                <a:tab pos="1871980" algn="l"/>
                <a:tab pos="2232025" algn="l"/>
                <a:tab pos="457200" algn="l"/>
              </a:tabLst>
            </a:pPr>
            <a:r>
              <a:rPr lang="en-US" sz="1000" dirty="0">
                <a:effectLst/>
                <a:ea typeface="SimSun" panose="02010600030101010101" pitchFamily="2" charset="-122"/>
                <a:cs typeface="Arial" panose="020B0604020202020204" pitchFamily="34" charset="0"/>
              </a:rPr>
              <a:t>These indicators and targets could reflect activities such as:</a:t>
            </a:r>
          </a:p>
          <a:p>
            <a:pPr marL="171450" marR="0" lvl="0" indent="-171450">
              <a:lnSpc>
                <a:spcPct val="115000"/>
              </a:lnSpc>
              <a:buBlip>
                <a:blip r:embed="rId3">
                  <a:extLst>
                    <a:ext uri="{96DAC541-7B7A-43D3-8B79-37D633B846F1}">
                      <asvg:svgBlip xmlns:asvg="http://schemas.microsoft.com/office/drawing/2016/SVG/main" r:embed="rId4"/>
                    </a:ext>
                  </a:extLst>
                </a:blip>
              </a:buBlip>
              <a:tabLst>
                <a:tab pos="791845" algn="l"/>
                <a:tab pos="1151890" algn="l"/>
                <a:tab pos="1511935" algn="l"/>
                <a:tab pos="1871980" algn="l"/>
                <a:tab pos="2232025" algn="l"/>
                <a:tab pos="457200" algn="l"/>
              </a:tabLst>
            </a:pPr>
            <a:r>
              <a:rPr lang="en-US" sz="1000" dirty="0">
                <a:effectLst/>
                <a:ea typeface="SimSun" panose="02010600030101010101" pitchFamily="2" charset="-122"/>
                <a:cs typeface="Arial" panose="020B0604020202020204" pitchFamily="34" charset="0"/>
              </a:rPr>
              <a:t>Generating sex-disaggregated data that reflects the impacts of mercury pollution</a:t>
            </a:r>
          </a:p>
          <a:p>
            <a:pPr marL="171450" indent="-171450">
              <a:buBlip>
                <a:blip r:embed="rId3">
                  <a:extLst>
                    <a:ext uri="{96DAC541-7B7A-43D3-8B79-37D633B846F1}">
                      <asvg:svgBlip xmlns:asvg="http://schemas.microsoft.com/office/drawing/2016/SVG/main" r:embed="rId4"/>
                    </a:ext>
                  </a:extLst>
                </a:blip>
              </a:buBlip>
            </a:pPr>
            <a:endParaRPr lang="en-GB" dirty="0"/>
          </a:p>
        </p:txBody>
      </p:sp>
      <p:sp>
        <p:nvSpPr>
          <p:cNvPr id="4" name="Text Placeholder 3">
            <a:extLst>
              <a:ext uri="{FF2B5EF4-FFF2-40B4-BE49-F238E27FC236}">
                <a16:creationId xmlns:a16="http://schemas.microsoft.com/office/drawing/2014/main" id="{875580F8-458E-A7DF-FFA4-23A35C41DCE0}"/>
              </a:ext>
            </a:extLst>
          </p:cNvPr>
          <p:cNvSpPr>
            <a:spLocks noGrp="1"/>
          </p:cNvSpPr>
          <p:nvPr>
            <p:ph type="body" sz="quarter" idx="13"/>
          </p:nvPr>
        </p:nvSpPr>
        <p:spPr>
          <a:xfrm>
            <a:off x="6306804" y="588711"/>
            <a:ext cx="2322847" cy="4411144"/>
          </a:xfrm>
        </p:spPr>
        <p:txBody>
          <a:bodyPr/>
          <a:lstStyle/>
          <a:p>
            <a:pPr marL="171450" marR="0" lvl="0" indent="-171450">
              <a:lnSpc>
                <a:spcPct val="115000"/>
              </a:lnSpc>
              <a:buBlip>
                <a:blip r:embed="rId3">
                  <a:extLst>
                    <a:ext uri="{96DAC541-7B7A-43D3-8B79-37D633B846F1}">
                      <asvg:svgBlip xmlns:asvg="http://schemas.microsoft.com/office/drawing/2016/SVG/main" r:embed="rId4"/>
                    </a:ext>
                  </a:extLst>
                </a:blip>
              </a:buBlip>
              <a:tabLst>
                <a:tab pos="791845" algn="l"/>
                <a:tab pos="1151890" algn="l"/>
                <a:tab pos="1511935" algn="l"/>
                <a:tab pos="1871980" algn="l"/>
                <a:tab pos="2232025" algn="l"/>
                <a:tab pos="457200" algn="l"/>
              </a:tabLst>
            </a:pPr>
            <a:r>
              <a:rPr lang="en-US" sz="1000" dirty="0">
                <a:effectLst/>
                <a:ea typeface="SimSun" panose="02010600030101010101" pitchFamily="2" charset="-122"/>
                <a:cs typeface="Arial" panose="020B0604020202020204" pitchFamily="34" charset="0"/>
              </a:rPr>
              <a:t>Planning and </a:t>
            </a:r>
            <a:r>
              <a:rPr lang="en-US" sz="1000" dirty="0" err="1">
                <a:effectLst/>
                <a:ea typeface="SimSun" panose="02010600030101010101" pitchFamily="2" charset="-122"/>
                <a:cs typeface="Arial" panose="020B0604020202020204" pitchFamily="34" charset="0"/>
              </a:rPr>
              <a:t>organising</a:t>
            </a:r>
            <a:r>
              <a:rPr lang="en-US" sz="1000" dirty="0">
                <a:effectLst/>
                <a:ea typeface="SimSun" panose="02010600030101010101" pitchFamily="2" charset="-122"/>
                <a:cs typeface="Arial" panose="020B0604020202020204" pitchFamily="34" charset="0"/>
              </a:rPr>
              <a:t> awareness raising activities on the gender-differentiated impacts of mercury management (information materials and media that contains gender specific information could be produced, and in-person activities could be held at times that women are able to attend)</a:t>
            </a:r>
          </a:p>
          <a:p>
            <a:pPr marL="171450" marR="0" lvl="0" indent="-171450">
              <a:lnSpc>
                <a:spcPct val="115000"/>
              </a:lnSpc>
              <a:buBlip>
                <a:blip r:embed="rId3">
                  <a:extLst>
                    <a:ext uri="{96DAC541-7B7A-43D3-8B79-37D633B846F1}">
                      <asvg:svgBlip xmlns:asvg="http://schemas.microsoft.com/office/drawing/2016/SVG/main" r:embed="rId4"/>
                    </a:ext>
                  </a:extLst>
                </a:blip>
              </a:buBlip>
              <a:tabLst>
                <a:tab pos="791845" algn="l"/>
                <a:tab pos="1151890" algn="l"/>
                <a:tab pos="1511935" algn="l"/>
                <a:tab pos="1871980" algn="l"/>
                <a:tab pos="2232025" algn="l"/>
                <a:tab pos="457200" algn="l"/>
              </a:tabLst>
            </a:pPr>
            <a:r>
              <a:rPr lang="en-US" sz="1000" dirty="0">
                <a:effectLst/>
                <a:ea typeface="SimSun" panose="02010600030101010101" pitchFamily="2" charset="-122"/>
                <a:cs typeface="Arial" panose="020B0604020202020204" pitchFamily="34" charset="0"/>
              </a:rPr>
              <a:t>Promoting multi-stakeholder approaches to ensure effective participation of different groups, including women, in policy development and decision making</a:t>
            </a:r>
          </a:p>
          <a:p>
            <a:pPr marL="171450" marR="0" lvl="0" indent="-171450">
              <a:lnSpc>
                <a:spcPct val="115000"/>
              </a:lnSpc>
              <a:buBlip>
                <a:blip r:embed="rId3">
                  <a:extLst>
                    <a:ext uri="{96DAC541-7B7A-43D3-8B79-37D633B846F1}">
                      <asvg:svgBlip xmlns:asvg="http://schemas.microsoft.com/office/drawing/2016/SVG/main" r:embed="rId4"/>
                    </a:ext>
                  </a:extLst>
                </a:blip>
              </a:buBlip>
              <a:tabLst>
                <a:tab pos="791845" algn="l"/>
                <a:tab pos="1151890" algn="l"/>
                <a:tab pos="1511935" algn="l"/>
                <a:tab pos="1871980" algn="l"/>
                <a:tab pos="2232025" algn="l"/>
                <a:tab pos="457200" algn="l"/>
              </a:tabLst>
            </a:pPr>
            <a:r>
              <a:rPr lang="en-US" sz="1000" dirty="0">
                <a:effectLst/>
                <a:ea typeface="SimSun" panose="02010600030101010101" pitchFamily="2" charset="-122"/>
                <a:cs typeface="Arial" panose="020B0604020202020204" pitchFamily="34" charset="0"/>
              </a:rPr>
              <a:t>Creating terms of reference for project staff that ensure equal opportunity for women and men, and where applicable, require skills/expertise in gender</a:t>
            </a:r>
          </a:p>
          <a:p>
            <a:pPr marL="171450" marR="0" lvl="0" indent="-171450">
              <a:lnSpc>
                <a:spcPct val="115000"/>
              </a:lnSpc>
              <a:buBlip>
                <a:blip r:embed="rId3">
                  <a:extLst>
                    <a:ext uri="{96DAC541-7B7A-43D3-8B79-37D633B846F1}">
                      <asvg:svgBlip xmlns:asvg="http://schemas.microsoft.com/office/drawing/2016/SVG/main" r:embed="rId4"/>
                    </a:ext>
                  </a:extLst>
                </a:blip>
              </a:buBlip>
              <a:tabLst>
                <a:tab pos="791845" algn="l"/>
                <a:tab pos="1151890" algn="l"/>
                <a:tab pos="1511935" algn="l"/>
                <a:tab pos="1871980" algn="l"/>
                <a:tab pos="2232025" algn="l"/>
                <a:tab pos="457200" algn="l"/>
              </a:tabLst>
            </a:pPr>
            <a:r>
              <a:rPr lang="en-US" sz="1000" dirty="0">
                <a:effectLst/>
                <a:ea typeface="SimSun" panose="02010600030101010101" pitchFamily="2" charset="-122"/>
                <a:cs typeface="Arial" panose="020B0604020202020204" pitchFamily="34" charset="0"/>
              </a:rPr>
              <a:t>Monitoring and evaluating benefits, participation, and feedback among women and men during project activities and incorporate remedial action that promotes gender equality</a:t>
            </a:r>
          </a:p>
          <a:p>
            <a:pPr marL="171450" indent="-171450">
              <a:buBlip>
                <a:blip r:embed="rId3">
                  <a:extLst>
                    <a:ext uri="{96DAC541-7B7A-43D3-8B79-37D633B846F1}">
                      <asvg:svgBlip xmlns:asvg="http://schemas.microsoft.com/office/drawing/2016/SVG/main" r:embed="rId4"/>
                    </a:ext>
                  </a:extLst>
                </a:blip>
              </a:buBlip>
            </a:pPr>
            <a:endParaRPr lang="en-GB" dirty="0"/>
          </a:p>
        </p:txBody>
      </p:sp>
      <p:pic>
        <p:nvPicPr>
          <p:cNvPr id="10" name="Graphic 9">
            <a:extLst>
              <a:ext uri="{FF2B5EF4-FFF2-40B4-BE49-F238E27FC236}">
                <a16:creationId xmlns:a16="http://schemas.microsoft.com/office/drawing/2014/main" id="{E674AEED-0DB3-24FE-FEE3-866BC1B747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8842" y="2451377"/>
            <a:ext cx="2351420" cy="1908399"/>
          </a:xfrm>
          <a:prstGeom prst="rect">
            <a:avLst/>
          </a:prstGeom>
        </p:spPr>
      </p:pic>
    </p:spTree>
    <p:extLst>
      <p:ext uri="{BB962C8B-B14F-4D97-AF65-F5344CB8AC3E}">
        <p14:creationId xmlns:p14="http://schemas.microsoft.com/office/powerpoint/2010/main" val="376265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7387B-9345-3C8F-5F14-F404978EED0C}"/>
              </a:ext>
            </a:extLst>
          </p:cNvPr>
          <p:cNvSpPr>
            <a:spLocks noGrp="1"/>
          </p:cNvSpPr>
          <p:nvPr>
            <p:ph type="title"/>
          </p:nvPr>
        </p:nvSpPr>
        <p:spPr>
          <a:xfrm>
            <a:off x="522035" y="588711"/>
            <a:ext cx="2683744" cy="886397"/>
          </a:xfrm>
        </p:spPr>
        <p:txBody>
          <a:bodyPr/>
          <a:lstStyle/>
          <a:p>
            <a:r>
              <a:rPr lang="en-US" dirty="0"/>
              <a:t>Implementing the project</a:t>
            </a:r>
            <a:endParaRPr lang="en-GB" dirty="0"/>
          </a:p>
        </p:txBody>
      </p:sp>
      <p:sp>
        <p:nvSpPr>
          <p:cNvPr id="3" name="Text Placeholder 2">
            <a:extLst>
              <a:ext uri="{FF2B5EF4-FFF2-40B4-BE49-F238E27FC236}">
                <a16:creationId xmlns:a16="http://schemas.microsoft.com/office/drawing/2014/main" id="{FD9F18E3-E17B-2A1B-881F-DFFC1CB58822}"/>
              </a:ext>
            </a:extLst>
          </p:cNvPr>
          <p:cNvSpPr>
            <a:spLocks noGrp="1"/>
          </p:cNvSpPr>
          <p:nvPr>
            <p:ph type="body" sz="quarter" idx="12"/>
          </p:nvPr>
        </p:nvSpPr>
        <p:spPr>
          <a:xfrm>
            <a:off x="3741281" y="588711"/>
            <a:ext cx="4880684" cy="4366003"/>
          </a:xfrm>
        </p:spPr>
        <p:txBody>
          <a:bodyPr/>
          <a:lstStyle/>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t>Is a gender lens embedded in implementation plans and processes?</a:t>
            </a:r>
          </a:p>
          <a:p>
            <a:pPr>
              <a:lnSpc>
                <a:spcPts val="900"/>
              </a:lnSpc>
            </a:pPr>
            <a:endParaRPr lang="en-US" sz="14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t>Are you developing strategies that are based on the roles of women and men at work and at home?</a:t>
            </a:r>
          </a:p>
          <a:p>
            <a:pPr>
              <a:lnSpc>
                <a:spcPts val="900"/>
              </a:lnSpc>
            </a:pPr>
            <a:endParaRPr lang="en-US" sz="14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t>Are the teams or actors who will actually be “doing” the project gender inclusive? </a:t>
            </a:r>
          </a:p>
          <a:p>
            <a:pPr>
              <a:lnSpc>
                <a:spcPts val="900"/>
              </a:lnSpc>
            </a:pPr>
            <a:endParaRPr lang="en-US" sz="14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t>Do the teams or actors who will actually be “doing” the project need gender training? Are they aware of gender mainstreaming mandates and tools?</a:t>
            </a:r>
          </a:p>
          <a:p>
            <a:pPr>
              <a:lnSpc>
                <a:spcPts val="900"/>
              </a:lnSpc>
            </a:pPr>
            <a:endParaRPr lang="en-US" sz="14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t>If you are doing in-field interviews or surveys, do you have capacity to hold same-sex interviews (women interviewing women/ men interviewing men)?</a:t>
            </a:r>
          </a:p>
          <a:p>
            <a:pPr>
              <a:lnSpc>
                <a:spcPts val="900"/>
              </a:lnSpc>
            </a:pPr>
            <a:endParaRPr lang="en-US" sz="1400" dirty="0"/>
          </a:p>
          <a:p>
            <a:pPr marL="171450" indent="-171450">
              <a:lnSpc>
                <a:spcPts val="1800"/>
              </a:lnSpc>
              <a:buBlip>
                <a:blip r:embed="rId2">
                  <a:extLst>
                    <a:ext uri="{96DAC541-7B7A-43D3-8B79-37D633B846F1}">
                      <asvg:svgBlip xmlns:asvg="http://schemas.microsoft.com/office/drawing/2016/SVG/main" r:embed="rId3"/>
                    </a:ext>
                  </a:extLst>
                </a:blip>
              </a:buBlip>
            </a:pPr>
            <a:r>
              <a:rPr lang="en-US" sz="1300" dirty="0"/>
              <a:t>If public awareness activities are part of your plan, are you taking into account possible </a:t>
            </a:r>
            <a:r>
              <a:rPr kumimoji="0" lang="en-US" altLang="en-US" sz="1300" b="0" i="0" u="none" strike="noStrike" cap="none" normalizeH="0" baseline="0" dirty="0">
                <a:ln>
                  <a:noFill/>
                </a:ln>
                <a:solidFill>
                  <a:schemeClr val="tx1"/>
                </a:solidFill>
                <a:effectLst/>
                <a:ea typeface="Aptos" panose="020B0004020202020204" pitchFamily="34" charset="0"/>
                <a:cs typeface="Times New Roman" panose="02020603050405020304" pitchFamily="18" charset="0"/>
              </a:rPr>
              <a:t>gender differences in access to information?</a:t>
            </a:r>
            <a:endParaRPr lang="en-US" sz="1300" dirty="0"/>
          </a:p>
          <a:p>
            <a:pPr marL="171450" indent="-171450">
              <a:lnSpc>
                <a:spcPts val="1800"/>
              </a:lnSpc>
              <a:buBlip>
                <a:blip r:embed="rId2">
                  <a:extLst>
                    <a:ext uri="{96DAC541-7B7A-43D3-8B79-37D633B846F1}">
                      <asvg:svgBlip xmlns:asvg="http://schemas.microsoft.com/office/drawing/2016/SVG/main" r:embed="rId3"/>
                    </a:ext>
                  </a:extLst>
                </a:blip>
              </a:buBlip>
            </a:pPr>
            <a:endParaRPr lang="en-GB" sz="1300" dirty="0"/>
          </a:p>
        </p:txBody>
      </p:sp>
    </p:spTree>
    <p:extLst>
      <p:ext uri="{BB962C8B-B14F-4D97-AF65-F5344CB8AC3E}">
        <p14:creationId xmlns:p14="http://schemas.microsoft.com/office/powerpoint/2010/main" val="1907208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B0D487D-5695-1BD0-1CAB-29D617CDF749}"/>
              </a:ext>
            </a:extLst>
          </p:cNvPr>
          <p:cNvSpPr txBox="1">
            <a:spLocks/>
          </p:cNvSpPr>
          <p:nvPr/>
        </p:nvSpPr>
        <p:spPr>
          <a:xfrm>
            <a:off x="3741281" y="459101"/>
            <a:ext cx="2322847" cy="3674147"/>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3">
                  <a:extLst>
                    <a:ext uri="{96DAC541-7B7A-43D3-8B79-37D633B846F1}">
                      <asvg:svgBlip xmlns:asvg="http://schemas.microsoft.com/office/drawing/2016/SVG/main" r:embed="rId4"/>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defTabSz="914400">
              <a:lnSpc>
                <a:spcPts val="1600"/>
              </a:lnSpc>
              <a:buClr>
                <a:schemeClr val="accent4"/>
              </a:buClr>
              <a:buFont typeface="Arial" panose="020B0604020202020204" pitchFamily="34" charset="0"/>
              <a:buBlip>
                <a:blip r:embed="rId3">
                  <a:extLst>
                    <a:ext uri="{96DAC541-7B7A-43D3-8B79-37D633B846F1}">
                      <asvg:svgBlip xmlns:asvg="http://schemas.microsoft.com/office/drawing/2016/SVG/main" r:embed="rId4"/>
                    </a:ext>
                  </a:extLst>
                </a:blip>
              </a:buBlip>
              <a:defRPr/>
            </a:pPr>
            <a:r>
              <a:rPr lang="en-US" sz="1100" dirty="0">
                <a:solidFill>
                  <a:srgbClr val="292623"/>
                </a:solidFill>
              </a:rPr>
              <a:t>SIP project “Capacity building </a:t>
            </a:r>
            <a:r>
              <a:rPr lang="en-US" sz="1100" dirty="0" err="1">
                <a:solidFill>
                  <a:srgbClr val="292623"/>
                </a:solidFill>
              </a:rPr>
              <a:t>programme</a:t>
            </a:r>
            <a:r>
              <a:rPr lang="en-US" sz="1100" dirty="0">
                <a:solidFill>
                  <a:srgbClr val="292623"/>
                </a:solidFill>
              </a:rPr>
              <a:t> for the implementation of the Minamata Convention”</a:t>
            </a:r>
          </a:p>
          <a:p>
            <a:pPr lvl="1">
              <a:lnSpc>
                <a:spcPts val="800"/>
              </a:lnSpc>
              <a:buBlip>
                <a:blip r:embed="rId5">
                  <a:extLst>
                    <a:ext uri="{96DAC541-7B7A-43D3-8B79-37D633B846F1}">
                      <asvg:svgBlip xmlns:asvg="http://schemas.microsoft.com/office/drawing/2016/SVG/main" r:embed="rId6"/>
                    </a:ext>
                  </a:extLst>
                </a:blip>
              </a:buBlip>
            </a:pPr>
            <a:endParaRPr lang="en-US" sz="1100" dirty="0"/>
          </a:p>
          <a:p>
            <a:pPr marL="171450" indent="-171450" defTabSz="914400">
              <a:lnSpc>
                <a:spcPts val="1600"/>
              </a:lnSpc>
              <a:buClr>
                <a:schemeClr val="accent4"/>
              </a:buClr>
              <a:buFont typeface="Arial" panose="020B0604020202020204" pitchFamily="34" charset="0"/>
              <a:buBlip>
                <a:blip r:embed="rId3">
                  <a:extLst>
                    <a:ext uri="{96DAC541-7B7A-43D3-8B79-37D633B846F1}">
                      <asvg:svgBlip xmlns:asvg="http://schemas.microsoft.com/office/drawing/2016/SVG/main" r:embed="rId4"/>
                    </a:ext>
                  </a:extLst>
                </a:blip>
              </a:buBlip>
              <a:defRPr/>
            </a:pPr>
            <a:r>
              <a:rPr lang="en-US" sz="1100" dirty="0">
                <a:solidFill>
                  <a:srgbClr val="292623"/>
                </a:solidFill>
              </a:rPr>
              <a:t>Completed in December 2021</a:t>
            </a:r>
          </a:p>
          <a:p>
            <a:pPr lvl="1">
              <a:lnSpc>
                <a:spcPts val="800"/>
              </a:lnSpc>
              <a:buBlip>
                <a:blip r:embed="rId5">
                  <a:extLst>
                    <a:ext uri="{96DAC541-7B7A-43D3-8B79-37D633B846F1}">
                      <asvg:svgBlip xmlns:asvg="http://schemas.microsoft.com/office/drawing/2016/SVG/main" r:embed="rId6"/>
                    </a:ext>
                  </a:extLst>
                </a:blip>
              </a:buBlip>
            </a:pPr>
            <a:endParaRPr lang="en-US" sz="1100" dirty="0"/>
          </a:p>
          <a:p>
            <a:pPr marL="171450" indent="-171450" defTabSz="914400">
              <a:lnSpc>
                <a:spcPts val="1600"/>
              </a:lnSpc>
              <a:buClr>
                <a:schemeClr val="accent4"/>
              </a:buClr>
              <a:buFont typeface="Arial" panose="020B0604020202020204" pitchFamily="34" charset="0"/>
              <a:buBlip>
                <a:blip r:embed="rId3">
                  <a:extLst>
                    <a:ext uri="{96DAC541-7B7A-43D3-8B79-37D633B846F1}">
                      <asvg:svgBlip xmlns:asvg="http://schemas.microsoft.com/office/drawing/2016/SVG/main" r:embed="rId4"/>
                    </a:ext>
                  </a:extLst>
                </a:blip>
              </a:buBlip>
              <a:defRPr/>
            </a:pPr>
            <a:r>
              <a:rPr lang="en-US" sz="1100" dirty="0">
                <a:solidFill>
                  <a:srgbClr val="292623"/>
                </a:solidFill>
              </a:rPr>
              <a:t>Report on “Mercury and gender issues” (Spanish)</a:t>
            </a:r>
          </a:p>
          <a:p>
            <a:pPr marL="342900" lvl="1" defTabSz="914400">
              <a:lnSpc>
                <a:spcPts val="1600"/>
              </a:lnSpc>
              <a:buClr>
                <a:schemeClr val="accent1"/>
              </a:buClr>
              <a:buFont typeface="Arial" panose="020B0604020202020204" pitchFamily="34" charset="0"/>
              <a:buChar char="•"/>
              <a:defRPr/>
            </a:pPr>
            <a:r>
              <a:rPr lang="en-US" sz="1100" dirty="0">
                <a:solidFill>
                  <a:srgbClr val="292623"/>
                </a:solidFill>
                <a:ea typeface="Roboto" pitchFamily="2" charset="0"/>
              </a:rPr>
              <a:t>Found that coordination with key actors is crucial to identify the populations that are potentially at risk</a:t>
            </a:r>
            <a:endParaRPr lang="en-US" sz="1100" dirty="0">
              <a:solidFill>
                <a:srgbClr val="292623"/>
              </a:solidFill>
            </a:endParaRPr>
          </a:p>
          <a:p>
            <a:pPr marL="342900" lvl="1" defTabSz="914400">
              <a:lnSpc>
                <a:spcPts val="1600"/>
              </a:lnSpc>
              <a:buClr>
                <a:schemeClr val="accent1"/>
              </a:buClr>
              <a:buFont typeface="Arial" panose="020B0604020202020204" pitchFamily="34" charset="0"/>
              <a:buChar char="•"/>
              <a:defRPr/>
            </a:pPr>
            <a:r>
              <a:rPr lang="en-US" sz="1100" dirty="0">
                <a:solidFill>
                  <a:srgbClr val="292623"/>
                </a:solidFill>
                <a:ea typeface="Roboto" pitchFamily="2" charset="0"/>
              </a:rPr>
              <a:t>Suggested actions to advance public policies that provide women and pregnant women with the necessary care and support to avoid use of mercury dental amalgam.</a:t>
            </a:r>
            <a:endParaRPr lang="en-US" sz="1100" dirty="0">
              <a:solidFill>
                <a:prstClr val="black"/>
              </a:solidFill>
              <a:ea typeface="+mn-ea"/>
              <a:cs typeface="+mn-cs"/>
            </a:endParaRPr>
          </a:p>
          <a:p>
            <a:pPr>
              <a:lnSpc>
                <a:spcPts val="1600"/>
              </a:lnSpc>
            </a:pPr>
            <a:endParaRPr lang="en-GB" sz="1100" dirty="0"/>
          </a:p>
        </p:txBody>
      </p:sp>
      <p:pic>
        <p:nvPicPr>
          <p:cNvPr id="7" name="Picture 6" descr="A screenshot of a computer&#10;&#10;Description automatically generated">
            <a:extLst>
              <a:ext uri="{FF2B5EF4-FFF2-40B4-BE49-F238E27FC236}">
                <a16:creationId xmlns:a16="http://schemas.microsoft.com/office/drawing/2014/main" id="{37E0B1F1-84D5-44AA-6385-B4CEC2B41B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18026" y="1546321"/>
            <a:ext cx="2203939" cy="3153086"/>
          </a:xfrm>
          <a:prstGeom prst="rect">
            <a:avLst/>
          </a:prstGeom>
          <a:ln>
            <a:solidFill>
              <a:schemeClr val="accent4"/>
            </a:solidFill>
          </a:ln>
        </p:spPr>
      </p:pic>
      <p:grpSp>
        <p:nvGrpSpPr>
          <p:cNvPr id="41" name="Group 40">
            <a:extLst>
              <a:ext uri="{FF2B5EF4-FFF2-40B4-BE49-F238E27FC236}">
                <a16:creationId xmlns:a16="http://schemas.microsoft.com/office/drawing/2014/main" id="{6CB67B2B-6CAE-01DB-16EF-A9F8AB43075D}"/>
              </a:ext>
            </a:extLst>
          </p:cNvPr>
          <p:cNvGrpSpPr/>
          <p:nvPr/>
        </p:nvGrpSpPr>
        <p:grpSpPr>
          <a:xfrm rot="622862">
            <a:off x="1293048" y="347739"/>
            <a:ext cx="897572" cy="841492"/>
            <a:chOff x="1831735" y="308432"/>
            <a:chExt cx="897572" cy="841492"/>
          </a:xfrm>
        </p:grpSpPr>
        <p:sp>
          <p:nvSpPr>
            <p:cNvPr id="42" name="Freeform 41">
              <a:extLst>
                <a:ext uri="{FF2B5EF4-FFF2-40B4-BE49-F238E27FC236}">
                  <a16:creationId xmlns:a16="http://schemas.microsoft.com/office/drawing/2014/main" id="{14707DB0-DF51-D0E8-3C57-E8282A2D6BED}"/>
                </a:ext>
              </a:extLst>
            </p:cNvPr>
            <p:cNvSpPr/>
            <p:nvPr/>
          </p:nvSpPr>
          <p:spPr>
            <a:xfrm>
              <a:off x="1859775" y="308432"/>
              <a:ext cx="841492" cy="84149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endParaRPr lang="sv-SE" sz="450" dirty="0"/>
            </a:p>
          </p:txBody>
        </p:sp>
        <p:sp>
          <p:nvSpPr>
            <p:cNvPr id="43" name="TextBox 11">
              <a:extLst>
                <a:ext uri="{FF2B5EF4-FFF2-40B4-BE49-F238E27FC236}">
                  <a16:creationId xmlns:a16="http://schemas.microsoft.com/office/drawing/2014/main" id="{1C0BFDFC-EC57-7C39-25C8-88A77C45451F}"/>
                </a:ext>
              </a:extLst>
            </p:cNvPr>
            <p:cNvSpPr txBox="1"/>
            <p:nvPr/>
          </p:nvSpPr>
          <p:spPr>
            <a:xfrm>
              <a:off x="1831735" y="545900"/>
              <a:ext cx="897572" cy="369332"/>
            </a:xfrm>
            <a:prstGeom prst="rect">
              <a:avLst/>
            </a:prstGeom>
          </p:spPr>
          <p:txBody>
            <a:bodyPr wrap="square" lIns="0" tIns="0" rIns="0" bIns="0" rtlCol="0" anchor="t">
              <a:spAutoFit/>
            </a:bodyPr>
            <a:lstStyle/>
            <a:p>
              <a:pPr algn="ctr">
                <a:spcBef>
                  <a:spcPct val="0"/>
                </a:spcBef>
              </a:pPr>
              <a:r>
                <a:rPr lang="en-US" sz="1200" b="1" dirty="0">
                  <a:solidFill>
                    <a:schemeClr val="bg1"/>
                  </a:solidFill>
                  <a:ea typeface="DIN Condensed" panose="020B0606040000020204" pitchFamily="34" charset="77"/>
                </a:rPr>
                <a:t>ADDRESS</a:t>
              </a:r>
            </a:p>
            <a:p>
              <a:pPr algn="ctr">
                <a:spcBef>
                  <a:spcPct val="0"/>
                </a:spcBef>
              </a:pPr>
              <a:r>
                <a:rPr lang="en-US" sz="1200" b="1" dirty="0">
                  <a:solidFill>
                    <a:schemeClr val="bg1"/>
                  </a:solidFill>
                  <a:ea typeface="DIN Condensed" panose="020B0606040000020204" pitchFamily="34" charset="77"/>
                </a:rPr>
                <a:t>GENDER</a:t>
              </a:r>
              <a:endParaRPr lang="en-US" sz="1200" dirty="0">
                <a:solidFill>
                  <a:schemeClr val="bg1"/>
                </a:solidFill>
                <a:ea typeface="DIN Condensed" panose="020B0606040000020204" pitchFamily="34" charset="77"/>
              </a:endParaRPr>
            </a:p>
          </p:txBody>
        </p:sp>
      </p:grpSp>
      <p:sp>
        <p:nvSpPr>
          <p:cNvPr id="44" name="Title 1">
            <a:extLst>
              <a:ext uri="{FF2B5EF4-FFF2-40B4-BE49-F238E27FC236}">
                <a16:creationId xmlns:a16="http://schemas.microsoft.com/office/drawing/2014/main" id="{2C6EAB4E-95DE-C1C8-C514-7CDC7ED707C8}"/>
              </a:ext>
            </a:extLst>
          </p:cNvPr>
          <p:cNvSpPr txBox="1">
            <a:spLocks/>
          </p:cNvSpPr>
          <p:nvPr/>
        </p:nvSpPr>
        <p:spPr>
          <a:xfrm>
            <a:off x="522035" y="459101"/>
            <a:ext cx="2525965" cy="217444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200" b="1" i="0" kern="1200">
                <a:solidFill>
                  <a:schemeClr val="tx1"/>
                </a:solidFill>
                <a:latin typeface="+mn-lt"/>
                <a:ea typeface="Roboto Condensed" panose="02000000000000000000" pitchFamily="2" charset="0"/>
                <a:cs typeface="Roboto Condensed" panose="02000000000000000000" pitchFamily="2" charset="0"/>
              </a:defRPr>
            </a:lvl1pPr>
          </a:lstStyle>
          <a:p>
            <a:r>
              <a:rPr lang="en-US" sz="3600" dirty="0">
                <a:solidFill>
                  <a:schemeClr val="bg1"/>
                </a:solidFill>
                <a:ea typeface="DIN Condensed" panose="020B0606040000020204" pitchFamily="34" charset="77"/>
              </a:rPr>
              <a:t>SIP</a:t>
            </a:r>
            <a:r>
              <a:rPr lang="en-US" sz="1100" dirty="0">
                <a:solidFill>
                  <a:schemeClr val="bg1"/>
                </a:solidFill>
                <a:ea typeface="DIN Condensed" panose="020B0606040000020204" pitchFamily="34" charset="77"/>
              </a:rPr>
              <a:t> </a:t>
            </a:r>
          </a:p>
          <a:p>
            <a:r>
              <a:rPr lang="en-US" sz="1100" b="0" dirty="0">
                <a:solidFill>
                  <a:schemeClr val="bg1"/>
                </a:solidFill>
                <a:ea typeface="DIN Condensed" panose="020B0606040000020204" pitchFamily="34" charset="77"/>
              </a:rPr>
              <a:t>PROJECTS</a:t>
            </a:r>
            <a:r>
              <a:rPr lang="en-US" sz="1100" dirty="0">
                <a:solidFill>
                  <a:schemeClr val="bg1"/>
                </a:solidFill>
                <a:ea typeface="DIN Condensed" panose="020B0606040000020204" pitchFamily="34" charset="77"/>
              </a:rPr>
              <a:t>  </a:t>
            </a:r>
            <a:r>
              <a:rPr lang="en-US" sz="1100" b="0" dirty="0">
                <a:solidFill>
                  <a:schemeClr val="bg1"/>
                </a:solidFill>
                <a:ea typeface="Roboto" panose="02000000000000000000" pitchFamily="2" charset="0"/>
                <a:cs typeface="+mn-cs"/>
              </a:rPr>
              <a:t> </a:t>
            </a:r>
            <a:br>
              <a:rPr lang="en-US" dirty="0">
                <a:solidFill>
                  <a:schemeClr val="bg1"/>
                </a:solidFill>
              </a:rPr>
            </a:br>
            <a:br>
              <a:rPr lang="en-US" sz="1400" dirty="0">
                <a:solidFill>
                  <a:schemeClr val="bg1"/>
                </a:solidFill>
              </a:rPr>
            </a:br>
            <a:r>
              <a:rPr lang="en-US" dirty="0">
                <a:solidFill>
                  <a:schemeClr val="bg1"/>
                </a:solidFill>
                <a:ea typeface="Roboto" panose="02000000000000000000" pitchFamily="2" charset="0"/>
                <a:cs typeface="+mn-cs"/>
              </a:rPr>
              <a:t>Argentina project</a:t>
            </a:r>
            <a:br>
              <a:rPr lang="en-US" dirty="0">
                <a:solidFill>
                  <a:schemeClr val="bg1"/>
                </a:solidFill>
                <a:ea typeface="Roboto" panose="02000000000000000000" pitchFamily="2" charset="0"/>
                <a:cs typeface="+mn-cs"/>
              </a:rPr>
            </a:br>
            <a:endParaRPr lang="en-GB" dirty="0">
              <a:solidFill>
                <a:schemeClr val="bg1"/>
              </a:solidFill>
            </a:endParaRPr>
          </a:p>
        </p:txBody>
      </p:sp>
    </p:spTree>
    <p:extLst>
      <p:ext uri="{BB962C8B-B14F-4D97-AF65-F5344CB8AC3E}">
        <p14:creationId xmlns:p14="http://schemas.microsoft.com/office/powerpoint/2010/main" val="722959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18570-1BDE-2077-591D-69D818E02CFE}"/>
              </a:ext>
            </a:extLst>
          </p:cNvPr>
          <p:cNvSpPr>
            <a:spLocks noGrp="1"/>
          </p:cNvSpPr>
          <p:nvPr>
            <p:ph type="title"/>
          </p:nvPr>
        </p:nvSpPr>
        <p:spPr/>
        <p:txBody>
          <a:bodyPr/>
          <a:lstStyle/>
          <a:p>
            <a:r>
              <a:rPr lang="en-US" dirty="0"/>
              <a:t>Starting with the basics</a:t>
            </a:r>
            <a:br>
              <a:rPr lang="en-US" b="1" dirty="0">
                <a:solidFill>
                  <a:schemeClr val="accent1">
                    <a:lumMod val="75000"/>
                  </a:schemeClr>
                </a:solidFill>
                <a:effectLst/>
                <a:ea typeface="Times New Roman" panose="02020603050405020304" pitchFamily="18" charset="0"/>
              </a:rPr>
            </a:br>
            <a:endParaRPr lang="en-GB" dirty="0"/>
          </a:p>
        </p:txBody>
      </p:sp>
      <p:sp>
        <p:nvSpPr>
          <p:cNvPr id="3" name="Text Placeholder 2">
            <a:extLst>
              <a:ext uri="{FF2B5EF4-FFF2-40B4-BE49-F238E27FC236}">
                <a16:creationId xmlns:a16="http://schemas.microsoft.com/office/drawing/2014/main" id="{8F2CDCDB-F7B6-F0C3-53AB-967934590FC4}"/>
              </a:ext>
            </a:extLst>
          </p:cNvPr>
          <p:cNvSpPr>
            <a:spLocks noGrp="1"/>
          </p:cNvSpPr>
          <p:nvPr>
            <p:ph type="body" sz="quarter" idx="12"/>
          </p:nvPr>
        </p:nvSpPr>
        <p:spPr>
          <a:xfrm>
            <a:off x="3741281" y="588711"/>
            <a:ext cx="4888370" cy="2750176"/>
          </a:xfrm>
        </p:spPr>
        <p:txBody>
          <a:bodyPr/>
          <a:lstStyle/>
          <a:p>
            <a:pPr>
              <a:lnSpc>
                <a:spcPts val="1800"/>
              </a:lnSpc>
            </a:pPr>
            <a:r>
              <a:rPr lang="en-US" sz="1300" b="1" dirty="0">
                <a:solidFill>
                  <a:schemeClr val="accent1"/>
                </a:solidFill>
                <a:effectLst/>
                <a:ea typeface="Times New Roman" panose="02020603050405020304" pitchFamily="18" charset="0"/>
              </a:rPr>
              <a:t>Sex</a:t>
            </a:r>
            <a:r>
              <a:rPr lang="en-US" sz="1300" b="1" dirty="0">
                <a:effectLst/>
                <a:ea typeface="Times New Roman" panose="02020603050405020304" pitchFamily="18" charset="0"/>
              </a:rPr>
              <a:t> </a:t>
            </a:r>
            <a:r>
              <a:rPr lang="en-US" sz="1300" dirty="0"/>
              <a:t>refers to the different biological and physiological characteristics of females, males and intersex persons, such as chromosomes, hormones and reproductive organs.</a:t>
            </a:r>
          </a:p>
          <a:p>
            <a:pPr>
              <a:lnSpc>
                <a:spcPts val="1800"/>
              </a:lnSpc>
            </a:pPr>
            <a:r>
              <a:rPr lang="en-US" sz="1300" dirty="0"/>
              <a:t> </a:t>
            </a:r>
          </a:p>
          <a:p>
            <a:pPr>
              <a:lnSpc>
                <a:spcPts val="1800"/>
              </a:lnSpc>
            </a:pPr>
            <a:r>
              <a:rPr lang="en-US" sz="1300" b="1" dirty="0">
                <a:solidFill>
                  <a:schemeClr val="accent1"/>
                </a:solidFill>
                <a:ea typeface="Times New Roman" panose="02020603050405020304" pitchFamily="18" charset="0"/>
              </a:rPr>
              <a:t>Gender</a:t>
            </a:r>
            <a:r>
              <a:rPr lang="en-US" sz="1300" b="1" dirty="0">
                <a:ea typeface="Times New Roman" panose="02020603050405020304" pitchFamily="18" charset="0"/>
              </a:rPr>
              <a:t> </a:t>
            </a:r>
            <a:r>
              <a:rPr lang="en-US" sz="1300" dirty="0"/>
              <a:t>refers to the characteristics of women, men, girls and boys that are socially constructed. This includes norms, </a:t>
            </a:r>
            <a:r>
              <a:rPr lang="en-US" sz="1300" dirty="0" err="1"/>
              <a:t>behaviours</a:t>
            </a:r>
            <a:r>
              <a:rPr lang="en-US" sz="1300" dirty="0"/>
              <a:t> and roles associated with being a woman, man, girl or boy, as well as relationships with each other. As a social construct, gender varies from society to society and can change over time.</a:t>
            </a:r>
            <a:r>
              <a:rPr lang="en-US" sz="1300" dirty="0">
                <a:effectLst/>
              </a:rPr>
              <a:t> </a:t>
            </a:r>
            <a:endParaRPr lang="en-US" sz="1300" b="1" dirty="0">
              <a:effectLst/>
              <a:ea typeface="Times New Roman" panose="02020603050405020304" pitchFamily="18" charset="0"/>
            </a:endParaRPr>
          </a:p>
          <a:p>
            <a:pPr>
              <a:lnSpc>
                <a:spcPts val="1800"/>
              </a:lnSpc>
            </a:pPr>
            <a:endParaRPr lang="en-US" sz="1300" dirty="0"/>
          </a:p>
          <a:p>
            <a:pPr>
              <a:lnSpc>
                <a:spcPts val="1800"/>
              </a:lnSpc>
            </a:pPr>
            <a:endParaRPr lang="en-US" sz="1300" dirty="0"/>
          </a:p>
          <a:p>
            <a:pPr>
              <a:lnSpc>
                <a:spcPts val="1800"/>
              </a:lnSpc>
            </a:pPr>
            <a:endParaRPr lang="en-GB" sz="1300" dirty="0"/>
          </a:p>
        </p:txBody>
      </p:sp>
      <p:sp>
        <p:nvSpPr>
          <p:cNvPr id="8" name="Freeform 7">
            <a:extLst>
              <a:ext uri="{FF2B5EF4-FFF2-40B4-BE49-F238E27FC236}">
                <a16:creationId xmlns:a16="http://schemas.microsoft.com/office/drawing/2014/main" id="{632C124A-384E-8F27-8CDD-54C9E965AD08}"/>
              </a:ext>
            </a:extLst>
          </p:cNvPr>
          <p:cNvSpPr/>
          <p:nvPr/>
        </p:nvSpPr>
        <p:spPr>
          <a:xfrm>
            <a:off x="224954" y="4339754"/>
            <a:ext cx="578794" cy="57879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sv-SE" sz="450" dirty="0">
              <a:solidFill>
                <a:schemeClr val="accent2"/>
              </a:solidFill>
            </a:endParaRPr>
          </a:p>
        </p:txBody>
      </p:sp>
      <p:sp>
        <p:nvSpPr>
          <p:cNvPr id="9" name="TextBox 11">
            <a:extLst>
              <a:ext uri="{FF2B5EF4-FFF2-40B4-BE49-F238E27FC236}">
                <a16:creationId xmlns:a16="http://schemas.microsoft.com/office/drawing/2014/main" id="{EB3A0928-63D6-637E-7AD5-51EF58226977}"/>
              </a:ext>
            </a:extLst>
          </p:cNvPr>
          <p:cNvSpPr txBox="1"/>
          <p:nvPr/>
        </p:nvSpPr>
        <p:spPr>
          <a:xfrm>
            <a:off x="475287" y="4210052"/>
            <a:ext cx="240284" cy="799258"/>
          </a:xfrm>
          <a:prstGeom prst="rect">
            <a:avLst/>
          </a:prstGeom>
        </p:spPr>
        <p:txBody>
          <a:bodyPr lIns="0" tIns="0" rIns="0" bIns="0" rtlCol="0" anchor="t">
            <a:spAutoFit/>
          </a:bodyPr>
          <a:lstStyle/>
          <a:p>
            <a:pPr algn="ctr">
              <a:lnSpc>
                <a:spcPts val="6689"/>
              </a:lnSpc>
              <a:spcBef>
                <a:spcPct val="0"/>
              </a:spcBef>
            </a:pPr>
            <a:r>
              <a:rPr lang="en-US" sz="4777" b="1" dirty="0">
                <a:solidFill>
                  <a:schemeClr val="accent5"/>
                </a:solidFill>
                <a:ea typeface="DIN Condensed" panose="020B0606040000020204" pitchFamily="34" charset="77"/>
              </a:rPr>
              <a:t>1</a:t>
            </a:r>
          </a:p>
        </p:txBody>
      </p:sp>
      <p:sp>
        <p:nvSpPr>
          <p:cNvPr id="10" name="TextBox 12">
            <a:extLst>
              <a:ext uri="{FF2B5EF4-FFF2-40B4-BE49-F238E27FC236}">
                <a16:creationId xmlns:a16="http://schemas.microsoft.com/office/drawing/2014/main" id="{FFE69809-DE00-BDB4-C660-5C2034AC8719}"/>
              </a:ext>
            </a:extLst>
          </p:cNvPr>
          <p:cNvSpPr txBox="1"/>
          <p:nvPr/>
        </p:nvSpPr>
        <p:spPr>
          <a:xfrm>
            <a:off x="224954" y="4582716"/>
            <a:ext cx="578794" cy="184538"/>
          </a:xfrm>
          <a:prstGeom prst="rect">
            <a:avLst/>
          </a:prstGeom>
        </p:spPr>
        <p:txBody>
          <a:bodyPr wrap="square" lIns="0" tIns="0" rIns="0" bIns="0" rtlCol="0" anchor="t">
            <a:spAutoFit/>
          </a:bodyPr>
          <a:lstStyle/>
          <a:p>
            <a:pPr algn="ctr">
              <a:lnSpc>
                <a:spcPts val="1610"/>
              </a:lnSpc>
              <a:spcBef>
                <a:spcPct val="0"/>
              </a:spcBef>
            </a:pPr>
            <a:r>
              <a:rPr lang="en-US" sz="900" b="1" dirty="0">
                <a:solidFill>
                  <a:srgbClr val="000000"/>
                </a:solidFill>
              </a:rPr>
              <a:t>MODULE</a:t>
            </a:r>
          </a:p>
        </p:txBody>
      </p:sp>
      <p:pic>
        <p:nvPicPr>
          <p:cNvPr id="13" name="Graphic 12">
            <a:extLst>
              <a:ext uri="{FF2B5EF4-FFF2-40B4-BE49-F238E27FC236}">
                <a16:creationId xmlns:a16="http://schemas.microsoft.com/office/drawing/2014/main" id="{41DA349D-6BB1-EBA3-8B8E-61BE016B80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5429" y="1945976"/>
            <a:ext cx="2135699" cy="2242484"/>
          </a:xfrm>
          <a:prstGeom prst="rect">
            <a:avLst/>
          </a:prstGeom>
        </p:spPr>
      </p:pic>
    </p:spTree>
    <p:extLst>
      <p:ext uri="{BB962C8B-B14F-4D97-AF65-F5344CB8AC3E}">
        <p14:creationId xmlns:p14="http://schemas.microsoft.com/office/powerpoint/2010/main" val="723520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F643C-E03E-6799-9771-D9077214A49D}"/>
            </a:ext>
          </a:extLst>
        </p:cNvPr>
        <p:cNvGrpSpPr/>
        <p:nvPr/>
      </p:nvGrpSpPr>
      <p:grpSpPr>
        <a:xfrm>
          <a:off x="0" y="0"/>
          <a:ext cx="0" cy="0"/>
          <a:chOff x="0" y="0"/>
          <a:chExt cx="0" cy="0"/>
        </a:xfrm>
      </p:grpSpPr>
      <p:pic>
        <p:nvPicPr>
          <p:cNvPr id="3" name="Picture 2" descr="A screenshot of a video call&#10;&#10;Description automatically generated">
            <a:extLst>
              <a:ext uri="{FF2B5EF4-FFF2-40B4-BE49-F238E27FC236}">
                <a16:creationId xmlns:a16="http://schemas.microsoft.com/office/drawing/2014/main" id="{FD05F1D8-6700-78F5-D80F-C83EC33729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28605" y="968120"/>
            <a:ext cx="2939218" cy="1603630"/>
          </a:xfrm>
          <a:prstGeom prst="rect">
            <a:avLst/>
          </a:prstGeom>
        </p:spPr>
      </p:pic>
      <p:grpSp>
        <p:nvGrpSpPr>
          <p:cNvPr id="26" name="Group 25">
            <a:extLst>
              <a:ext uri="{FF2B5EF4-FFF2-40B4-BE49-F238E27FC236}">
                <a16:creationId xmlns:a16="http://schemas.microsoft.com/office/drawing/2014/main" id="{EFE196F4-0D87-1DE5-5C21-2C80293E7645}"/>
              </a:ext>
            </a:extLst>
          </p:cNvPr>
          <p:cNvGrpSpPr/>
          <p:nvPr/>
        </p:nvGrpSpPr>
        <p:grpSpPr>
          <a:xfrm rot="622862">
            <a:off x="1293048" y="347739"/>
            <a:ext cx="897572" cy="841492"/>
            <a:chOff x="1831735" y="308432"/>
            <a:chExt cx="897572" cy="841492"/>
          </a:xfrm>
        </p:grpSpPr>
        <p:sp>
          <p:nvSpPr>
            <p:cNvPr id="25" name="Freeform 24">
              <a:extLst>
                <a:ext uri="{FF2B5EF4-FFF2-40B4-BE49-F238E27FC236}">
                  <a16:creationId xmlns:a16="http://schemas.microsoft.com/office/drawing/2014/main" id="{2CAB6F1F-7D8B-D229-6D28-739DF9A15A15}"/>
                </a:ext>
              </a:extLst>
            </p:cNvPr>
            <p:cNvSpPr/>
            <p:nvPr/>
          </p:nvSpPr>
          <p:spPr>
            <a:xfrm>
              <a:off x="1859775" y="308432"/>
              <a:ext cx="841492" cy="84149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endParaRPr lang="sv-SE" sz="450" dirty="0"/>
            </a:p>
          </p:txBody>
        </p:sp>
        <p:sp>
          <p:nvSpPr>
            <p:cNvPr id="20" name="TextBox 11">
              <a:extLst>
                <a:ext uri="{FF2B5EF4-FFF2-40B4-BE49-F238E27FC236}">
                  <a16:creationId xmlns:a16="http://schemas.microsoft.com/office/drawing/2014/main" id="{81F8F6B7-F909-3769-DD32-B4DCD8084044}"/>
                </a:ext>
              </a:extLst>
            </p:cNvPr>
            <p:cNvSpPr txBox="1"/>
            <p:nvPr/>
          </p:nvSpPr>
          <p:spPr>
            <a:xfrm>
              <a:off x="1831735" y="545900"/>
              <a:ext cx="897572" cy="369332"/>
            </a:xfrm>
            <a:prstGeom prst="rect">
              <a:avLst/>
            </a:prstGeom>
          </p:spPr>
          <p:txBody>
            <a:bodyPr wrap="square" lIns="0" tIns="0" rIns="0" bIns="0" rtlCol="0" anchor="t">
              <a:spAutoFit/>
            </a:bodyPr>
            <a:lstStyle/>
            <a:p>
              <a:pPr algn="ctr">
                <a:spcBef>
                  <a:spcPct val="0"/>
                </a:spcBef>
              </a:pPr>
              <a:r>
                <a:rPr lang="en-US" sz="1200" b="1" dirty="0">
                  <a:solidFill>
                    <a:schemeClr val="bg1"/>
                  </a:solidFill>
                  <a:ea typeface="DIN Condensed" panose="020B0606040000020204" pitchFamily="34" charset="77"/>
                </a:rPr>
                <a:t>ADDRESS</a:t>
              </a:r>
            </a:p>
            <a:p>
              <a:pPr algn="ctr">
                <a:spcBef>
                  <a:spcPct val="0"/>
                </a:spcBef>
              </a:pPr>
              <a:r>
                <a:rPr lang="en-US" sz="1200" b="1" dirty="0">
                  <a:solidFill>
                    <a:schemeClr val="bg1"/>
                  </a:solidFill>
                  <a:ea typeface="DIN Condensed" panose="020B0606040000020204" pitchFamily="34" charset="77"/>
                </a:rPr>
                <a:t>GENDER</a:t>
              </a:r>
              <a:endParaRPr lang="en-US" sz="1200" dirty="0">
                <a:solidFill>
                  <a:schemeClr val="bg1"/>
                </a:solidFill>
                <a:ea typeface="DIN Condensed" panose="020B0606040000020204" pitchFamily="34" charset="77"/>
              </a:endParaRPr>
            </a:p>
          </p:txBody>
        </p:sp>
      </p:grpSp>
      <p:sp>
        <p:nvSpPr>
          <p:cNvPr id="21" name="Title 1">
            <a:extLst>
              <a:ext uri="{FF2B5EF4-FFF2-40B4-BE49-F238E27FC236}">
                <a16:creationId xmlns:a16="http://schemas.microsoft.com/office/drawing/2014/main" id="{B69A784D-4FC4-9C3E-BE1D-D0D2786B68F4}"/>
              </a:ext>
            </a:extLst>
          </p:cNvPr>
          <p:cNvSpPr txBox="1">
            <a:spLocks/>
          </p:cNvSpPr>
          <p:nvPr/>
        </p:nvSpPr>
        <p:spPr>
          <a:xfrm>
            <a:off x="522035" y="459101"/>
            <a:ext cx="2525965" cy="217444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200" b="1" i="0" kern="1200">
                <a:solidFill>
                  <a:schemeClr val="tx1"/>
                </a:solidFill>
                <a:latin typeface="+mn-lt"/>
                <a:ea typeface="Roboto Condensed" panose="02000000000000000000" pitchFamily="2" charset="0"/>
                <a:cs typeface="Roboto Condensed" panose="02000000000000000000" pitchFamily="2" charset="0"/>
              </a:defRPr>
            </a:lvl1pPr>
          </a:lstStyle>
          <a:p>
            <a:r>
              <a:rPr lang="en-US" sz="3600" dirty="0">
                <a:solidFill>
                  <a:schemeClr val="bg1"/>
                </a:solidFill>
                <a:ea typeface="DIN Condensed" panose="020B0606040000020204" pitchFamily="34" charset="77"/>
              </a:rPr>
              <a:t>SIP</a:t>
            </a:r>
            <a:r>
              <a:rPr lang="en-US" sz="1100" dirty="0">
                <a:solidFill>
                  <a:schemeClr val="bg1"/>
                </a:solidFill>
                <a:ea typeface="DIN Condensed" panose="020B0606040000020204" pitchFamily="34" charset="77"/>
              </a:rPr>
              <a:t> </a:t>
            </a:r>
          </a:p>
          <a:p>
            <a:r>
              <a:rPr lang="en-US" sz="1100" b="0" dirty="0">
                <a:solidFill>
                  <a:schemeClr val="bg1"/>
                </a:solidFill>
                <a:ea typeface="DIN Condensed" panose="020B0606040000020204" pitchFamily="34" charset="77"/>
              </a:rPr>
              <a:t>PROJECTS</a:t>
            </a:r>
            <a:r>
              <a:rPr lang="en-US" sz="1100" dirty="0">
                <a:solidFill>
                  <a:schemeClr val="bg1"/>
                </a:solidFill>
                <a:ea typeface="DIN Condensed" panose="020B0606040000020204" pitchFamily="34" charset="77"/>
              </a:rPr>
              <a:t>  </a:t>
            </a:r>
            <a:r>
              <a:rPr lang="en-US" sz="1100" b="0" dirty="0">
                <a:solidFill>
                  <a:schemeClr val="bg1"/>
                </a:solidFill>
                <a:ea typeface="Roboto" panose="02000000000000000000" pitchFamily="2" charset="0"/>
                <a:cs typeface="+mn-cs"/>
              </a:rPr>
              <a:t> </a:t>
            </a:r>
            <a:br>
              <a:rPr lang="en-US" dirty="0">
                <a:solidFill>
                  <a:schemeClr val="bg1"/>
                </a:solidFill>
              </a:rPr>
            </a:br>
            <a:br>
              <a:rPr lang="en-US" sz="1400" dirty="0">
                <a:solidFill>
                  <a:schemeClr val="bg1"/>
                </a:solidFill>
              </a:rPr>
            </a:br>
            <a:r>
              <a:rPr lang="en-US" dirty="0">
                <a:solidFill>
                  <a:schemeClr val="bg1"/>
                </a:solidFill>
                <a:ea typeface="Roboto" panose="02000000000000000000" pitchFamily="2" charset="0"/>
                <a:cs typeface="+mn-cs"/>
              </a:rPr>
              <a:t>Armenia project</a:t>
            </a:r>
            <a:br>
              <a:rPr lang="en-US" dirty="0">
                <a:solidFill>
                  <a:schemeClr val="bg1"/>
                </a:solidFill>
                <a:ea typeface="Roboto" panose="02000000000000000000" pitchFamily="2" charset="0"/>
                <a:cs typeface="+mn-cs"/>
              </a:rPr>
            </a:br>
            <a:endParaRPr lang="en-GB" dirty="0">
              <a:solidFill>
                <a:schemeClr val="bg1"/>
              </a:solidFill>
            </a:endParaRPr>
          </a:p>
        </p:txBody>
      </p:sp>
      <p:pic>
        <p:nvPicPr>
          <p:cNvPr id="2" name="Picture 1">
            <a:extLst>
              <a:ext uri="{FF2B5EF4-FFF2-40B4-BE49-F238E27FC236}">
                <a16:creationId xmlns:a16="http://schemas.microsoft.com/office/drawing/2014/main" id="{5FDF4378-42A0-4FE7-4242-4D4711A57199}"/>
              </a:ext>
            </a:extLst>
          </p:cNvPr>
          <p:cNvPicPr>
            <a:picLocks noChangeAspect="1"/>
          </p:cNvPicPr>
          <p:nvPr/>
        </p:nvPicPr>
        <p:blipFill>
          <a:blip r:embed="rId4"/>
          <a:stretch>
            <a:fillRect/>
          </a:stretch>
        </p:blipFill>
        <p:spPr>
          <a:xfrm>
            <a:off x="3741281" y="2286589"/>
            <a:ext cx="4918625" cy="2181303"/>
          </a:xfrm>
          <a:prstGeom prst="rect">
            <a:avLst/>
          </a:prstGeom>
          <a:ln>
            <a:solidFill>
              <a:schemeClr val="accent4"/>
            </a:solidFill>
          </a:ln>
        </p:spPr>
      </p:pic>
      <p:sp>
        <p:nvSpPr>
          <p:cNvPr id="6" name="Text Placeholder 2">
            <a:extLst>
              <a:ext uri="{FF2B5EF4-FFF2-40B4-BE49-F238E27FC236}">
                <a16:creationId xmlns:a16="http://schemas.microsoft.com/office/drawing/2014/main" id="{FF785F63-4726-A205-66B8-FAC78080185C}"/>
              </a:ext>
            </a:extLst>
          </p:cNvPr>
          <p:cNvSpPr txBox="1">
            <a:spLocks/>
          </p:cNvSpPr>
          <p:nvPr/>
        </p:nvSpPr>
        <p:spPr>
          <a:xfrm>
            <a:off x="3741281" y="459101"/>
            <a:ext cx="4918625" cy="1827488"/>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5">
                  <a:extLst>
                    <a:ext uri="{96DAC541-7B7A-43D3-8B79-37D633B846F1}">
                      <asvg:svgBlip xmlns:asvg="http://schemas.microsoft.com/office/drawing/2016/SVG/main" r:embed="rId6"/>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914400" rtl="0" eaLnBrk="1" fontAlgn="auto" latinLnBrk="0" hangingPunct="1">
              <a:lnSpc>
                <a:spcPts val="1600"/>
              </a:lnSpc>
              <a:spcBef>
                <a:spcPts val="0"/>
              </a:spcBef>
              <a:spcAft>
                <a:spcPts val="0"/>
              </a:spcAft>
              <a:buClr>
                <a:schemeClr val="accent4"/>
              </a:buClr>
              <a:buSzTx/>
              <a:buBlip>
                <a:blip r:embed="rId5">
                  <a:extLst>
                    <a:ext uri="{96DAC541-7B7A-43D3-8B79-37D633B846F1}">
                      <asvg:svgBlip xmlns:asvg="http://schemas.microsoft.com/office/drawing/2016/SVG/main" r:embed="rId6"/>
                    </a:ext>
                  </a:extLst>
                </a:blip>
              </a:buBlip>
              <a:tabLst/>
              <a:defRPr/>
            </a:pPr>
            <a:r>
              <a:rPr lang="en-US" sz="1100" b="0" i="0" dirty="0">
                <a:solidFill>
                  <a:srgbClr val="292623"/>
                </a:solidFill>
                <a:effectLst/>
                <a:ea typeface="Roboto" pitchFamily="2" charset="0"/>
              </a:rPr>
              <a:t>SIP project </a:t>
            </a:r>
            <a:r>
              <a:rPr lang="en-US" sz="1100" b="0" i="0" dirty="0">
                <a:solidFill>
                  <a:srgbClr val="292623"/>
                </a:solidFill>
                <a:effectLst/>
              </a:rPr>
              <a:t>“Strengthening capacity to promote phasing-out of mercury-added products (lamps)”</a:t>
            </a:r>
          </a:p>
          <a:p>
            <a:pPr lvl="1">
              <a:lnSpc>
                <a:spcPts val="800"/>
              </a:lnSpc>
              <a:buBlip>
                <a:blip r:embed="rId7">
                  <a:extLst>
                    <a:ext uri="{96DAC541-7B7A-43D3-8B79-37D633B846F1}">
                      <asvg:svgBlip xmlns:asvg="http://schemas.microsoft.com/office/drawing/2016/SVG/main" r:embed="rId8"/>
                    </a:ext>
                  </a:extLst>
                </a:blip>
              </a:buBlip>
            </a:pPr>
            <a:endParaRPr lang="en-US" sz="1100" dirty="0"/>
          </a:p>
          <a:p>
            <a:pPr marL="171450" marR="0" lvl="0" indent="-171450" algn="l" defTabSz="914400" rtl="0" eaLnBrk="1" fontAlgn="auto" latinLnBrk="0" hangingPunct="1">
              <a:lnSpc>
                <a:spcPts val="1600"/>
              </a:lnSpc>
              <a:spcBef>
                <a:spcPts val="0"/>
              </a:spcBef>
              <a:spcAft>
                <a:spcPts val="0"/>
              </a:spcAft>
              <a:buClr>
                <a:schemeClr val="accent4"/>
              </a:buClr>
              <a:buSzTx/>
              <a:buBlip>
                <a:blip r:embed="rId5">
                  <a:extLst>
                    <a:ext uri="{96DAC541-7B7A-43D3-8B79-37D633B846F1}">
                      <asvg:svgBlip xmlns:asvg="http://schemas.microsoft.com/office/drawing/2016/SVG/main" r:embed="rId6"/>
                    </a:ext>
                  </a:extLst>
                </a:blip>
              </a:buBlip>
              <a:tabLst/>
              <a:defRPr/>
            </a:pPr>
            <a:r>
              <a:rPr lang="en-US" sz="1100" dirty="0">
                <a:solidFill>
                  <a:srgbClr val="292623"/>
                </a:solidFill>
                <a:ea typeface="Roboto" pitchFamily="2" charset="0"/>
              </a:rPr>
              <a:t>C</a:t>
            </a:r>
            <a:r>
              <a:rPr lang="en-US" sz="1100" b="0" i="0" dirty="0">
                <a:solidFill>
                  <a:srgbClr val="292623"/>
                </a:solidFill>
                <a:effectLst/>
              </a:rPr>
              <a:t>ompleted in November 2021</a:t>
            </a:r>
          </a:p>
          <a:p>
            <a:pPr lvl="1">
              <a:lnSpc>
                <a:spcPts val="800"/>
              </a:lnSpc>
              <a:buBlip>
                <a:blip r:embed="rId7">
                  <a:extLst>
                    <a:ext uri="{96DAC541-7B7A-43D3-8B79-37D633B846F1}">
                      <asvg:svgBlip xmlns:asvg="http://schemas.microsoft.com/office/drawing/2016/SVG/main" r:embed="rId8"/>
                    </a:ext>
                  </a:extLst>
                </a:blip>
              </a:buBlip>
            </a:pPr>
            <a:endParaRPr lang="en-US" sz="1100" dirty="0"/>
          </a:p>
          <a:p>
            <a:pPr marL="171450" marR="0" lvl="0" indent="-171450" algn="l" defTabSz="914400" rtl="0" eaLnBrk="1" fontAlgn="auto" latinLnBrk="0" hangingPunct="1">
              <a:lnSpc>
                <a:spcPts val="1600"/>
              </a:lnSpc>
              <a:spcBef>
                <a:spcPts val="0"/>
              </a:spcBef>
              <a:spcAft>
                <a:spcPts val="0"/>
              </a:spcAft>
              <a:buClr>
                <a:schemeClr val="accent4"/>
              </a:buClr>
              <a:buSzTx/>
              <a:buBlip>
                <a:blip r:embed="rId5">
                  <a:extLst>
                    <a:ext uri="{96DAC541-7B7A-43D3-8B79-37D633B846F1}">
                      <asvg:svgBlip xmlns:asvg="http://schemas.microsoft.com/office/drawing/2016/SVG/main" r:embed="rId6"/>
                    </a:ext>
                  </a:extLst>
                </a:blip>
              </a:buBlip>
              <a:tabLst/>
              <a:defRPr/>
            </a:pPr>
            <a:r>
              <a:rPr lang="en-US" sz="1100" b="0" i="0" dirty="0">
                <a:solidFill>
                  <a:srgbClr val="292623"/>
                </a:solidFill>
                <a:effectLst/>
              </a:rPr>
              <a:t>Implementation of some activities carried out in close cooperation with the NGO “Armenian Women for Health and Healthy Environment” (AWHHE):</a:t>
            </a:r>
          </a:p>
          <a:p>
            <a:pPr marL="342900" lvl="1" defTabSz="914400">
              <a:lnSpc>
                <a:spcPts val="1600"/>
              </a:lnSpc>
              <a:buClr>
                <a:schemeClr val="accent1"/>
              </a:buClr>
              <a:buFont typeface="Arial" panose="020B0604020202020204" pitchFamily="34" charset="0"/>
              <a:buChar char="•"/>
              <a:defRPr/>
            </a:pPr>
            <a:r>
              <a:rPr lang="en-US" sz="1100" b="0" i="0" dirty="0">
                <a:solidFill>
                  <a:srgbClr val="292623"/>
                </a:solidFill>
                <a:effectLst/>
              </a:rPr>
              <a:t>Gathered data to study the distribution of lamps in different regions</a:t>
            </a:r>
          </a:p>
          <a:p>
            <a:pPr marL="342900" lvl="1" defTabSz="914400">
              <a:lnSpc>
                <a:spcPts val="1600"/>
              </a:lnSpc>
              <a:buClr>
                <a:schemeClr val="accent1"/>
              </a:buClr>
              <a:buFont typeface="Arial" panose="020B0604020202020204" pitchFamily="34" charset="0"/>
              <a:buChar char="•"/>
              <a:defRPr/>
            </a:pPr>
            <a:r>
              <a:rPr lang="en-US" sz="1100" dirty="0">
                <a:solidFill>
                  <a:srgbClr val="292623"/>
                </a:solidFill>
              </a:rPr>
              <a:t>D</a:t>
            </a:r>
            <a:r>
              <a:rPr lang="en-US" sz="1100" b="0" i="0" dirty="0">
                <a:solidFill>
                  <a:srgbClr val="292623"/>
                </a:solidFill>
                <a:effectLst/>
              </a:rPr>
              <a:t>eveloped awareness-raising campaigns in different regions.</a:t>
            </a:r>
            <a:endParaRPr lang="en-US" sz="1100" dirty="0">
              <a:solidFill>
                <a:srgbClr val="292623"/>
              </a:solidFill>
              <a:ea typeface="Roboto" pitchFamily="2" charset="0"/>
            </a:endParaRPr>
          </a:p>
          <a:p>
            <a:pPr>
              <a:lnSpc>
                <a:spcPts val="1600"/>
              </a:lnSpc>
            </a:pPr>
            <a:endParaRPr lang="en-GB" sz="1100" dirty="0"/>
          </a:p>
        </p:txBody>
      </p:sp>
    </p:spTree>
    <p:extLst>
      <p:ext uri="{BB962C8B-B14F-4D97-AF65-F5344CB8AC3E}">
        <p14:creationId xmlns:p14="http://schemas.microsoft.com/office/powerpoint/2010/main" val="18806789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E18FE-A47A-22C2-40CD-913165EAFC11}"/>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5CF88811-92A3-A4B7-E8A7-98AE1EF59F65}"/>
              </a:ext>
            </a:extLst>
          </p:cNvPr>
          <p:cNvSpPr txBox="1">
            <a:spLocks/>
          </p:cNvSpPr>
          <p:nvPr/>
        </p:nvSpPr>
        <p:spPr>
          <a:xfrm>
            <a:off x="3741281" y="459101"/>
            <a:ext cx="2322847" cy="4289700"/>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3">
                  <a:extLst>
                    <a:ext uri="{96DAC541-7B7A-43D3-8B79-37D633B846F1}">
                      <asvg:svgBlip xmlns:asvg="http://schemas.microsoft.com/office/drawing/2016/SVG/main" r:embed="rId4"/>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914400" rtl="0" eaLnBrk="1" fontAlgn="auto" latinLnBrk="0" hangingPunct="1">
              <a:lnSpc>
                <a:spcPts val="1600"/>
              </a:lnSpc>
              <a:spcBef>
                <a:spcPts val="0"/>
              </a:spcBef>
              <a:spcAft>
                <a:spcPts val="0"/>
              </a:spcAft>
              <a:buClr>
                <a:schemeClr val="accent4"/>
              </a:buClr>
              <a:buSzTx/>
              <a:buBlip>
                <a:blip r:embed="rId3">
                  <a:extLst>
                    <a:ext uri="{96DAC541-7B7A-43D3-8B79-37D633B846F1}">
                      <asvg:svgBlip xmlns:asvg="http://schemas.microsoft.com/office/drawing/2016/SVG/main" r:embed="rId4"/>
                    </a:ext>
                  </a:extLst>
                </a:blip>
              </a:buBlip>
              <a:tabLst/>
              <a:defRPr/>
            </a:pPr>
            <a:r>
              <a:rPr lang="en-US" sz="1100" b="0" i="0" dirty="0">
                <a:solidFill>
                  <a:srgbClr val="292623"/>
                </a:solidFill>
                <a:effectLst/>
                <a:ea typeface="Roboto" pitchFamily="2" charset="0"/>
              </a:rPr>
              <a:t>SIP project </a:t>
            </a:r>
            <a:r>
              <a:rPr lang="en-US" sz="1100" b="0" i="0" dirty="0">
                <a:solidFill>
                  <a:srgbClr val="292623"/>
                </a:solidFill>
                <a:effectLst/>
              </a:rPr>
              <a:t>“Implementing of Minamata Convention on Mercury Management in Chlor-Alkali Plants in the Petrochemical Industry”</a:t>
            </a:r>
          </a:p>
          <a:p>
            <a:pPr lvl="1">
              <a:lnSpc>
                <a:spcPts val="800"/>
              </a:lnSpc>
              <a:buBlip>
                <a:blip r:embed="rId5">
                  <a:extLst>
                    <a:ext uri="{96DAC541-7B7A-43D3-8B79-37D633B846F1}">
                      <asvg:svgBlip xmlns:asvg="http://schemas.microsoft.com/office/drawing/2016/SVG/main" r:embed="rId6"/>
                    </a:ext>
                  </a:extLst>
                </a:blip>
              </a:buBlip>
            </a:pPr>
            <a:endParaRPr lang="en-US" sz="1100" dirty="0"/>
          </a:p>
          <a:p>
            <a:pPr marL="171450" marR="0" lvl="0" indent="-171450" algn="l" defTabSz="914400" rtl="0" eaLnBrk="1" fontAlgn="auto" latinLnBrk="0" hangingPunct="1">
              <a:lnSpc>
                <a:spcPts val="1600"/>
              </a:lnSpc>
              <a:spcBef>
                <a:spcPts val="0"/>
              </a:spcBef>
              <a:spcAft>
                <a:spcPts val="0"/>
              </a:spcAft>
              <a:buClr>
                <a:schemeClr val="accent4"/>
              </a:buClr>
              <a:buSzTx/>
              <a:buBlip>
                <a:blip r:embed="rId3">
                  <a:extLst>
                    <a:ext uri="{96DAC541-7B7A-43D3-8B79-37D633B846F1}">
                      <asvg:svgBlip xmlns:asvg="http://schemas.microsoft.com/office/drawing/2016/SVG/main" r:embed="rId4"/>
                    </a:ext>
                  </a:extLst>
                </a:blip>
              </a:buBlip>
              <a:tabLst/>
              <a:defRPr/>
            </a:pPr>
            <a:r>
              <a:rPr lang="en-US" sz="1100" dirty="0">
                <a:solidFill>
                  <a:srgbClr val="292623"/>
                </a:solidFill>
                <a:ea typeface="Roboto" pitchFamily="2" charset="0"/>
              </a:rPr>
              <a:t>C</a:t>
            </a:r>
            <a:r>
              <a:rPr lang="en-US" sz="1100" b="0" i="0" dirty="0">
                <a:solidFill>
                  <a:srgbClr val="292623"/>
                </a:solidFill>
                <a:effectLst/>
              </a:rPr>
              <a:t>ompleted in August 2021</a:t>
            </a:r>
          </a:p>
          <a:p>
            <a:pPr lvl="1">
              <a:lnSpc>
                <a:spcPts val="800"/>
              </a:lnSpc>
              <a:buBlip>
                <a:blip r:embed="rId5">
                  <a:extLst>
                    <a:ext uri="{96DAC541-7B7A-43D3-8B79-37D633B846F1}">
                      <asvg:svgBlip xmlns:asvg="http://schemas.microsoft.com/office/drawing/2016/SVG/main" r:embed="rId6"/>
                    </a:ext>
                  </a:extLst>
                </a:blip>
              </a:buBlip>
            </a:pPr>
            <a:endParaRPr lang="en-US" sz="1100" dirty="0"/>
          </a:p>
          <a:p>
            <a:pPr marL="171450" marR="0" lvl="0" indent="-171450" algn="l" defTabSz="914400" rtl="0" eaLnBrk="1" fontAlgn="auto" latinLnBrk="0" hangingPunct="1">
              <a:lnSpc>
                <a:spcPts val="1600"/>
              </a:lnSpc>
              <a:spcBef>
                <a:spcPts val="0"/>
              </a:spcBef>
              <a:spcAft>
                <a:spcPts val="0"/>
              </a:spcAft>
              <a:buClr>
                <a:schemeClr val="accent4"/>
              </a:buClr>
              <a:buSzTx/>
              <a:buBlip>
                <a:blip r:embed="rId3">
                  <a:extLst>
                    <a:ext uri="{96DAC541-7B7A-43D3-8B79-37D633B846F1}">
                      <asvg:svgBlip xmlns:asvg="http://schemas.microsoft.com/office/drawing/2016/SVG/main" r:embed="rId4"/>
                    </a:ext>
                  </a:extLst>
                </a:blip>
              </a:buBlip>
              <a:tabLst/>
              <a:defRPr/>
            </a:pPr>
            <a:r>
              <a:rPr lang="en-US" sz="1100" dirty="0">
                <a:solidFill>
                  <a:srgbClr val="292623"/>
                </a:solidFill>
              </a:rPr>
              <a:t>P</a:t>
            </a:r>
            <a:r>
              <a:rPr lang="en-US" sz="1100" b="0" i="0" dirty="0">
                <a:solidFill>
                  <a:srgbClr val="292623"/>
                </a:solidFill>
                <a:effectLst/>
              </a:rPr>
              <a:t>roject on decommissioning of chlor-alkali plant in the petrochemical industry:</a:t>
            </a:r>
            <a:endParaRPr lang="en-US" sz="1100" dirty="0">
              <a:solidFill>
                <a:srgbClr val="292623"/>
              </a:solidFill>
            </a:endParaRPr>
          </a:p>
          <a:p>
            <a:pPr marL="342900" lvl="1" defTabSz="914400">
              <a:lnSpc>
                <a:spcPts val="1600"/>
              </a:lnSpc>
              <a:buClr>
                <a:schemeClr val="accent1"/>
              </a:buClr>
              <a:buFont typeface="Arial" panose="020B0604020202020204" pitchFamily="34" charset="0"/>
              <a:buChar char="•"/>
              <a:defRPr/>
            </a:pPr>
            <a:r>
              <a:rPr lang="en-US" sz="1100" dirty="0">
                <a:solidFill>
                  <a:srgbClr val="292623"/>
                </a:solidFill>
              </a:rPr>
              <a:t>D</a:t>
            </a:r>
            <a:r>
              <a:rPr lang="en-US" sz="1100" b="0" i="0" dirty="0">
                <a:solidFill>
                  <a:srgbClr val="292623"/>
                </a:solidFill>
                <a:effectLst/>
              </a:rPr>
              <a:t>eveloped a Job Hazard Analysis tool for risk assessment focusing on gender-specific risk </a:t>
            </a:r>
            <a:endParaRPr lang="en-US" sz="1100" dirty="0">
              <a:solidFill>
                <a:srgbClr val="292623"/>
              </a:solidFill>
            </a:endParaRPr>
          </a:p>
          <a:p>
            <a:pPr marL="342900" lvl="1" defTabSz="914400">
              <a:lnSpc>
                <a:spcPts val="1600"/>
              </a:lnSpc>
              <a:buClr>
                <a:schemeClr val="accent1"/>
              </a:buClr>
              <a:buFont typeface="Arial" panose="020B0604020202020204" pitchFamily="34" charset="0"/>
              <a:buChar char="•"/>
              <a:defRPr/>
            </a:pPr>
            <a:r>
              <a:rPr lang="en-US" sz="1100" b="0" i="0" dirty="0">
                <a:solidFill>
                  <a:srgbClr val="292623"/>
                </a:solidFill>
                <a:effectLst/>
              </a:rPr>
              <a:t>Women were part of the implementing team</a:t>
            </a:r>
            <a:endParaRPr lang="en-US" sz="1100" dirty="0">
              <a:solidFill>
                <a:srgbClr val="292623"/>
              </a:solidFill>
              <a:ea typeface="Roboto" pitchFamily="2" charset="0"/>
              <a:sym typeface="Helvetica Light"/>
            </a:endParaRPr>
          </a:p>
          <a:p>
            <a:pPr marL="342900" lvl="1" defTabSz="914400">
              <a:lnSpc>
                <a:spcPts val="1600"/>
              </a:lnSpc>
              <a:buClr>
                <a:schemeClr val="accent1"/>
              </a:buClr>
              <a:buFont typeface="Arial" panose="020B0604020202020204" pitchFamily="34" charset="0"/>
              <a:buChar char="•"/>
              <a:defRPr/>
            </a:pPr>
            <a:r>
              <a:rPr lang="en-US" sz="1100" dirty="0">
                <a:solidFill>
                  <a:srgbClr val="000000"/>
                </a:solidFill>
                <a:ea typeface="Roboto" pitchFamily="2" charset="0"/>
                <a:sym typeface="Helvetica Light"/>
              </a:rPr>
              <a:t>Developed guidelines on decommissioning of the plant, including environmentally sound management of its mercury wastes</a:t>
            </a:r>
            <a:endParaRPr lang="en-US" sz="1100" b="0" i="0" dirty="0">
              <a:solidFill>
                <a:srgbClr val="292623"/>
              </a:solidFill>
              <a:effectLst/>
            </a:endParaRPr>
          </a:p>
          <a:p>
            <a:pPr>
              <a:lnSpc>
                <a:spcPts val="1600"/>
              </a:lnSpc>
            </a:pPr>
            <a:endParaRPr lang="en-GB" sz="1100" dirty="0"/>
          </a:p>
        </p:txBody>
      </p:sp>
      <p:pic>
        <p:nvPicPr>
          <p:cNvPr id="2" name="Picture 2" descr="Graphical user interface, website&#10;&#10;Description automatically generated">
            <a:extLst>
              <a:ext uri="{FF2B5EF4-FFF2-40B4-BE49-F238E27FC236}">
                <a16:creationId xmlns:a16="http://schemas.microsoft.com/office/drawing/2014/main" id="{288F0A05-47E3-D7B5-DBCE-CF253CB26C8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306804" y="507338"/>
            <a:ext cx="2363471" cy="1195311"/>
          </a:xfrm>
          <a:prstGeom prst="rect">
            <a:avLst/>
          </a:prstGeom>
          <a:noFill/>
          <a:ln>
            <a:solidFill>
              <a:schemeClr val="accent4"/>
            </a:solidFill>
          </a:ln>
          <a:extLst>
            <a:ext uri="{909E8E84-426E-40DD-AFC4-6F175D3DCCD1}">
              <a14:hiddenFill xmlns:a14="http://schemas.microsoft.com/office/drawing/2010/main">
                <a:solidFill>
                  <a:srgbClr val="FFFFFF"/>
                </a:solidFill>
              </a14:hiddenFill>
            </a:ext>
          </a:extLst>
        </p:spPr>
      </p:pic>
      <p:pic>
        <p:nvPicPr>
          <p:cNvPr id="3" name="Picture 2" descr="Graphical user interface, application&#10;&#10;Description automatically generated">
            <a:extLst>
              <a:ext uri="{FF2B5EF4-FFF2-40B4-BE49-F238E27FC236}">
                <a16:creationId xmlns:a16="http://schemas.microsoft.com/office/drawing/2014/main" id="{0ACA6F07-317C-38E9-CF62-3A43891EE50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98692" y="1842977"/>
            <a:ext cx="1571583" cy="1924563"/>
          </a:xfrm>
          <a:prstGeom prst="rect">
            <a:avLst/>
          </a:prstGeom>
          <a:ln>
            <a:solidFill>
              <a:schemeClr val="accent4"/>
            </a:solidFill>
          </a:ln>
        </p:spPr>
      </p:pic>
      <p:pic>
        <p:nvPicPr>
          <p:cNvPr id="4" name="Picture 2">
            <a:extLst>
              <a:ext uri="{FF2B5EF4-FFF2-40B4-BE49-F238E27FC236}">
                <a16:creationId xmlns:a16="http://schemas.microsoft.com/office/drawing/2014/main" id="{5D50ED26-C8CA-0003-B424-031FAFBC1307}"/>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306804" y="3499163"/>
            <a:ext cx="1217494" cy="1136999"/>
          </a:xfrm>
          <a:prstGeom prst="rect">
            <a:avLst/>
          </a:prstGeom>
          <a:noFill/>
          <a:ln>
            <a:solidFill>
              <a:schemeClr val="accent4"/>
            </a:solidFill>
          </a:ln>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503462BB-C394-9B93-2167-F89C96DF0002}"/>
              </a:ext>
            </a:extLst>
          </p:cNvPr>
          <p:cNvGrpSpPr/>
          <p:nvPr/>
        </p:nvGrpSpPr>
        <p:grpSpPr>
          <a:xfrm rot="622862">
            <a:off x="1293048" y="347739"/>
            <a:ext cx="897572" cy="841492"/>
            <a:chOff x="1831735" y="308432"/>
            <a:chExt cx="897572" cy="841492"/>
          </a:xfrm>
        </p:grpSpPr>
        <p:sp>
          <p:nvSpPr>
            <p:cNvPr id="27" name="Freeform 26">
              <a:extLst>
                <a:ext uri="{FF2B5EF4-FFF2-40B4-BE49-F238E27FC236}">
                  <a16:creationId xmlns:a16="http://schemas.microsoft.com/office/drawing/2014/main" id="{3A5CDCBF-74AB-469E-C207-BA1EC3137096}"/>
                </a:ext>
              </a:extLst>
            </p:cNvPr>
            <p:cNvSpPr/>
            <p:nvPr/>
          </p:nvSpPr>
          <p:spPr>
            <a:xfrm>
              <a:off x="1859775" y="308432"/>
              <a:ext cx="841492" cy="84149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endParaRPr lang="sv-SE" sz="450" dirty="0"/>
            </a:p>
          </p:txBody>
        </p:sp>
        <p:sp>
          <p:nvSpPr>
            <p:cNvPr id="28" name="TextBox 11">
              <a:extLst>
                <a:ext uri="{FF2B5EF4-FFF2-40B4-BE49-F238E27FC236}">
                  <a16:creationId xmlns:a16="http://schemas.microsoft.com/office/drawing/2014/main" id="{731A3062-A3B9-6432-6F4B-CB392A1039B3}"/>
                </a:ext>
              </a:extLst>
            </p:cNvPr>
            <p:cNvSpPr txBox="1"/>
            <p:nvPr/>
          </p:nvSpPr>
          <p:spPr>
            <a:xfrm>
              <a:off x="1831735" y="545900"/>
              <a:ext cx="897572" cy="369332"/>
            </a:xfrm>
            <a:prstGeom prst="rect">
              <a:avLst/>
            </a:prstGeom>
          </p:spPr>
          <p:txBody>
            <a:bodyPr wrap="square" lIns="0" tIns="0" rIns="0" bIns="0" rtlCol="0" anchor="t">
              <a:spAutoFit/>
            </a:bodyPr>
            <a:lstStyle/>
            <a:p>
              <a:pPr algn="ctr">
                <a:spcBef>
                  <a:spcPct val="0"/>
                </a:spcBef>
              </a:pPr>
              <a:r>
                <a:rPr lang="en-US" sz="1200" b="1" dirty="0">
                  <a:solidFill>
                    <a:schemeClr val="bg1"/>
                  </a:solidFill>
                  <a:ea typeface="DIN Condensed" panose="020B0606040000020204" pitchFamily="34" charset="77"/>
                </a:rPr>
                <a:t>ADDRESS</a:t>
              </a:r>
            </a:p>
            <a:p>
              <a:pPr algn="ctr">
                <a:spcBef>
                  <a:spcPct val="0"/>
                </a:spcBef>
              </a:pPr>
              <a:r>
                <a:rPr lang="en-US" sz="1200" b="1" dirty="0">
                  <a:solidFill>
                    <a:schemeClr val="bg1"/>
                  </a:solidFill>
                  <a:ea typeface="DIN Condensed" panose="020B0606040000020204" pitchFamily="34" charset="77"/>
                </a:rPr>
                <a:t>GENDER</a:t>
              </a:r>
              <a:endParaRPr lang="en-US" sz="1200" dirty="0">
                <a:solidFill>
                  <a:schemeClr val="bg1"/>
                </a:solidFill>
                <a:ea typeface="DIN Condensed" panose="020B0606040000020204" pitchFamily="34" charset="77"/>
              </a:endParaRPr>
            </a:p>
          </p:txBody>
        </p:sp>
      </p:grpSp>
      <p:sp>
        <p:nvSpPr>
          <p:cNvPr id="29" name="Title 1">
            <a:extLst>
              <a:ext uri="{FF2B5EF4-FFF2-40B4-BE49-F238E27FC236}">
                <a16:creationId xmlns:a16="http://schemas.microsoft.com/office/drawing/2014/main" id="{678F2E9D-2966-1F14-DC50-6BC48D56C9F3}"/>
              </a:ext>
            </a:extLst>
          </p:cNvPr>
          <p:cNvSpPr txBox="1">
            <a:spLocks/>
          </p:cNvSpPr>
          <p:nvPr/>
        </p:nvSpPr>
        <p:spPr>
          <a:xfrm>
            <a:off x="522035" y="459101"/>
            <a:ext cx="2525965" cy="1731243"/>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200" b="1" i="0" kern="1200">
                <a:solidFill>
                  <a:schemeClr val="tx1"/>
                </a:solidFill>
                <a:latin typeface="+mn-lt"/>
                <a:ea typeface="Roboto Condensed" panose="02000000000000000000" pitchFamily="2" charset="0"/>
                <a:cs typeface="Roboto Condensed" panose="02000000000000000000" pitchFamily="2" charset="0"/>
              </a:defRPr>
            </a:lvl1pPr>
          </a:lstStyle>
          <a:p>
            <a:r>
              <a:rPr lang="en-US" sz="3600" dirty="0">
                <a:solidFill>
                  <a:schemeClr val="bg1"/>
                </a:solidFill>
                <a:ea typeface="DIN Condensed" panose="020B0606040000020204" pitchFamily="34" charset="77"/>
              </a:rPr>
              <a:t>SIP</a:t>
            </a:r>
            <a:r>
              <a:rPr lang="en-US" sz="1100" dirty="0">
                <a:solidFill>
                  <a:schemeClr val="bg1"/>
                </a:solidFill>
                <a:ea typeface="DIN Condensed" panose="020B0606040000020204" pitchFamily="34" charset="77"/>
              </a:rPr>
              <a:t> </a:t>
            </a:r>
          </a:p>
          <a:p>
            <a:r>
              <a:rPr lang="en-US" sz="1100" b="0" dirty="0">
                <a:solidFill>
                  <a:schemeClr val="bg1"/>
                </a:solidFill>
                <a:ea typeface="DIN Condensed" panose="020B0606040000020204" pitchFamily="34" charset="77"/>
              </a:rPr>
              <a:t>PROJECTS</a:t>
            </a:r>
            <a:r>
              <a:rPr lang="en-US" sz="1100" dirty="0">
                <a:solidFill>
                  <a:schemeClr val="bg1"/>
                </a:solidFill>
                <a:ea typeface="DIN Condensed" panose="020B0606040000020204" pitchFamily="34" charset="77"/>
              </a:rPr>
              <a:t>  </a:t>
            </a:r>
            <a:r>
              <a:rPr lang="en-US" sz="1100" b="0" dirty="0">
                <a:solidFill>
                  <a:schemeClr val="bg1"/>
                </a:solidFill>
                <a:ea typeface="Roboto" panose="02000000000000000000" pitchFamily="2" charset="0"/>
                <a:cs typeface="+mn-cs"/>
              </a:rPr>
              <a:t> </a:t>
            </a:r>
            <a:br>
              <a:rPr lang="en-US" dirty="0">
                <a:solidFill>
                  <a:schemeClr val="bg1"/>
                </a:solidFill>
              </a:rPr>
            </a:br>
            <a:br>
              <a:rPr lang="en-US" sz="1400" dirty="0">
                <a:solidFill>
                  <a:schemeClr val="bg1"/>
                </a:solidFill>
              </a:rPr>
            </a:br>
            <a:r>
              <a:rPr lang="en-US" dirty="0">
                <a:solidFill>
                  <a:schemeClr val="bg1"/>
                </a:solidFill>
                <a:ea typeface="Roboto" panose="02000000000000000000" pitchFamily="2" charset="0"/>
                <a:cs typeface="+mn-cs"/>
              </a:rPr>
              <a:t>Iran project</a:t>
            </a:r>
            <a:br>
              <a:rPr lang="en-US" dirty="0">
                <a:solidFill>
                  <a:schemeClr val="bg1"/>
                </a:solidFill>
                <a:ea typeface="Roboto" panose="02000000000000000000" pitchFamily="2" charset="0"/>
                <a:cs typeface="+mn-cs"/>
              </a:rPr>
            </a:br>
            <a:endParaRPr lang="en-GB" dirty="0">
              <a:solidFill>
                <a:schemeClr val="bg1"/>
              </a:solidFill>
            </a:endParaRPr>
          </a:p>
        </p:txBody>
      </p:sp>
    </p:spTree>
    <p:extLst>
      <p:ext uri="{BB962C8B-B14F-4D97-AF65-F5344CB8AC3E}">
        <p14:creationId xmlns:p14="http://schemas.microsoft.com/office/powerpoint/2010/main" val="33611180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FC707-B39F-2E93-D3E9-5B748598764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5E5E79C-41D2-16D1-FE7A-434F6D09719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585067" y="3064579"/>
            <a:ext cx="1052350" cy="1446528"/>
          </a:xfrm>
          <a:prstGeom prst="rect">
            <a:avLst/>
          </a:prstGeom>
          <a:ln>
            <a:solidFill>
              <a:schemeClr val="accent4"/>
            </a:solidFill>
          </a:ln>
        </p:spPr>
      </p:pic>
      <p:pic>
        <p:nvPicPr>
          <p:cNvPr id="14" name="Picture 13">
            <a:extLst>
              <a:ext uri="{FF2B5EF4-FFF2-40B4-BE49-F238E27FC236}">
                <a16:creationId xmlns:a16="http://schemas.microsoft.com/office/drawing/2014/main" id="{D1401F37-8244-2EBE-5559-9270FE7C15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6806" y="3064580"/>
            <a:ext cx="1135524" cy="1446528"/>
          </a:xfrm>
          <a:prstGeom prst="rect">
            <a:avLst/>
          </a:prstGeom>
          <a:ln>
            <a:solidFill>
              <a:schemeClr val="accent4"/>
            </a:solidFill>
          </a:ln>
        </p:spPr>
      </p:pic>
      <p:pic>
        <p:nvPicPr>
          <p:cNvPr id="17" name="Picture 16">
            <a:extLst>
              <a:ext uri="{FF2B5EF4-FFF2-40B4-BE49-F238E27FC236}">
                <a16:creationId xmlns:a16="http://schemas.microsoft.com/office/drawing/2014/main" id="{43FB57CC-8EAB-98A1-BCFC-95FF96B33A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8815" y="46857"/>
            <a:ext cx="1717799" cy="1808210"/>
          </a:xfrm>
          <a:prstGeom prst="rect">
            <a:avLst/>
          </a:prstGeom>
        </p:spPr>
      </p:pic>
      <p:pic>
        <p:nvPicPr>
          <p:cNvPr id="18" name="Picture 17">
            <a:extLst>
              <a:ext uri="{FF2B5EF4-FFF2-40B4-BE49-F238E27FC236}">
                <a16:creationId xmlns:a16="http://schemas.microsoft.com/office/drawing/2014/main" id="{A3CC3C02-5A45-C066-D7D7-221099A2E9F8}"/>
              </a:ext>
            </a:extLst>
          </p:cNvPr>
          <p:cNvPicPr>
            <a:picLocks noChangeAspect="1"/>
          </p:cNvPicPr>
          <p:nvPr/>
        </p:nvPicPr>
        <p:blipFill>
          <a:blip r:embed="rId6"/>
          <a:stretch>
            <a:fillRect/>
          </a:stretch>
        </p:blipFill>
        <p:spPr>
          <a:xfrm>
            <a:off x="6306806" y="459101"/>
            <a:ext cx="2330612" cy="2275988"/>
          </a:xfrm>
          <a:prstGeom prst="rect">
            <a:avLst/>
          </a:prstGeom>
          <a:ln>
            <a:solidFill>
              <a:schemeClr val="accent4"/>
            </a:solidFill>
          </a:ln>
        </p:spPr>
      </p:pic>
      <p:grpSp>
        <p:nvGrpSpPr>
          <p:cNvPr id="23" name="Group 22">
            <a:extLst>
              <a:ext uri="{FF2B5EF4-FFF2-40B4-BE49-F238E27FC236}">
                <a16:creationId xmlns:a16="http://schemas.microsoft.com/office/drawing/2014/main" id="{735FFED9-0C2D-53E0-5FE4-1560653DA5DD}"/>
              </a:ext>
            </a:extLst>
          </p:cNvPr>
          <p:cNvGrpSpPr/>
          <p:nvPr/>
        </p:nvGrpSpPr>
        <p:grpSpPr>
          <a:xfrm rot="622862">
            <a:off x="1293048" y="347739"/>
            <a:ext cx="897572" cy="841492"/>
            <a:chOff x="1831735" y="308432"/>
            <a:chExt cx="897572" cy="841492"/>
          </a:xfrm>
        </p:grpSpPr>
        <p:sp>
          <p:nvSpPr>
            <p:cNvPr id="24" name="Freeform 23">
              <a:extLst>
                <a:ext uri="{FF2B5EF4-FFF2-40B4-BE49-F238E27FC236}">
                  <a16:creationId xmlns:a16="http://schemas.microsoft.com/office/drawing/2014/main" id="{15ACA1E9-C007-4982-334B-CBE27B5AED97}"/>
                </a:ext>
              </a:extLst>
            </p:cNvPr>
            <p:cNvSpPr/>
            <p:nvPr/>
          </p:nvSpPr>
          <p:spPr>
            <a:xfrm>
              <a:off x="1859775" y="308432"/>
              <a:ext cx="841492" cy="84149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endParaRPr lang="sv-SE" sz="450" dirty="0"/>
            </a:p>
          </p:txBody>
        </p:sp>
        <p:sp>
          <p:nvSpPr>
            <p:cNvPr id="25" name="TextBox 11">
              <a:extLst>
                <a:ext uri="{FF2B5EF4-FFF2-40B4-BE49-F238E27FC236}">
                  <a16:creationId xmlns:a16="http://schemas.microsoft.com/office/drawing/2014/main" id="{8BE7AFC1-A918-AE16-EF5A-9D7DBAF152E4}"/>
                </a:ext>
              </a:extLst>
            </p:cNvPr>
            <p:cNvSpPr txBox="1"/>
            <p:nvPr/>
          </p:nvSpPr>
          <p:spPr>
            <a:xfrm>
              <a:off x="1831735" y="545900"/>
              <a:ext cx="897572" cy="369332"/>
            </a:xfrm>
            <a:prstGeom prst="rect">
              <a:avLst/>
            </a:prstGeom>
          </p:spPr>
          <p:txBody>
            <a:bodyPr wrap="square" lIns="0" tIns="0" rIns="0" bIns="0" rtlCol="0" anchor="t">
              <a:spAutoFit/>
            </a:bodyPr>
            <a:lstStyle/>
            <a:p>
              <a:pPr algn="ctr">
                <a:spcBef>
                  <a:spcPct val="0"/>
                </a:spcBef>
              </a:pPr>
              <a:r>
                <a:rPr lang="en-US" sz="1200" b="1" dirty="0">
                  <a:solidFill>
                    <a:schemeClr val="bg1"/>
                  </a:solidFill>
                  <a:ea typeface="DIN Condensed" panose="020B0606040000020204" pitchFamily="34" charset="77"/>
                </a:rPr>
                <a:t>ADDRESS</a:t>
              </a:r>
            </a:p>
            <a:p>
              <a:pPr algn="ctr">
                <a:spcBef>
                  <a:spcPct val="0"/>
                </a:spcBef>
              </a:pPr>
              <a:r>
                <a:rPr lang="en-US" sz="1200" b="1" dirty="0">
                  <a:solidFill>
                    <a:schemeClr val="bg1"/>
                  </a:solidFill>
                  <a:ea typeface="DIN Condensed" panose="020B0606040000020204" pitchFamily="34" charset="77"/>
                </a:rPr>
                <a:t>GENDER</a:t>
              </a:r>
              <a:endParaRPr lang="en-US" sz="1200" dirty="0">
                <a:solidFill>
                  <a:schemeClr val="bg1"/>
                </a:solidFill>
                <a:ea typeface="DIN Condensed" panose="020B0606040000020204" pitchFamily="34" charset="77"/>
              </a:endParaRPr>
            </a:p>
          </p:txBody>
        </p:sp>
      </p:grpSp>
      <p:sp>
        <p:nvSpPr>
          <p:cNvPr id="6" name="Text Placeholder 2">
            <a:extLst>
              <a:ext uri="{FF2B5EF4-FFF2-40B4-BE49-F238E27FC236}">
                <a16:creationId xmlns:a16="http://schemas.microsoft.com/office/drawing/2014/main" id="{BBE15548-4140-722B-CDEA-CCD30B955527}"/>
              </a:ext>
            </a:extLst>
          </p:cNvPr>
          <p:cNvSpPr txBox="1">
            <a:spLocks/>
          </p:cNvSpPr>
          <p:nvPr/>
        </p:nvSpPr>
        <p:spPr>
          <a:xfrm>
            <a:off x="3741281" y="459101"/>
            <a:ext cx="2322847" cy="3263779"/>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7">
                  <a:extLst>
                    <a:ext uri="{96DAC541-7B7A-43D3-8B79-37D633B846F1}">
                      <asvg:svgBlip xmlns:asvg="http://schemas.microsoft.com/office/drawing/2016/SVG/main" r:embed="rId8"/>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914400" rtl="0" eaLnBrk="1" fontAlgn="auto" latinLnBrk="0" hangingPunct="1">
              <a:lnSpc>
                <a:spcPts val="1600"/>
              </a:lnSpc>
              <a:spcBef>
                <a:spcPts val="0"/>
              </a:spcBef>
              <a:spcAft>
                <a:spcPts val="0"/>
              </a:spcAft>
              <a:buClr>
                <a:schemeClr val="accent4"/>
              </a:buClr>
              <a:buSzTx/>
              <a:buBlip>
                <a:blip r:embed="rId7">
                  <a:extLst>
                    <a:ext uri="{96DAC541-7B7A-43D3-8B79-37D633B846F1}">
                      <asvg:svgBlip xmlns:asvg="http://schemas.microsoft.com/office/drawing/2016/SVG/main" r:embed="rId8"/>
                    </a:ext>
                  </a:extLst>
                </a:blip>
              </a:buBlip>
              <a:tabLst/>
              <a:defRPr/>
            </a:pPr>
            <a:r>
              <a:rPr lang="en-US" sz="1100" b="0" i="0" dirty="0">
                <a:solidFill>
                  <a:srgbClr val="292623"/>
                </a:solidFill>
                <a:effectLst/>
                <a:ea typeface="Roboto" pitchFamily="2" charset="0"/>
              </a:rPr>
              <a:t>SIP project </a:t>
            </a:r>
            <a:r>
              <a:rPr lang="en-US" sz="1100" b="0" i="0" dirty="0">
                <a:solidFill>
                  <a:srgbClr val="292623"/>
                </a:solidFill>
                <a:effectLst/>
              </a:rPr>
              <a:t>“Facilitating Capacity-Building with Technical Assistance and Technology Transfer for Managing Mercury in the Caribbean”</a:t>
            </a:r>
          </a:p>
          <a:p>
            <a:pPr lvl="1">
              <a:lnSpc>
                <a:spcPts val="800"/>
              </a:lnSpc>
              <a:buBlip>
                <a:blip r:embed="rId9">
                  <a:extLst>
                    <a:ext uri="{96DAC541-7B7A-43D3-8B79-37D633B846F1}">
                      <asvg:svgBlip xmlns:asvg="http://schemas.microsoft.com/office/drawing/2016/SVG/main" r:embed="rId10"/>
                    </a:ext>
                  </a:extLst>
                </a:blip>
              </a:buBlip>
            </a:pPr>
            <a:endParaRPr lang="en-US" sz="1100" dirty="0"/>
          </a:p>
          <a:p>
            <a:pPr marL="171450" marR="0" lvl="0" indent="-171450" algn="l" defTabSz="914400" rtl="0" eaLnBrk="1" fontAlgn="auto" latinLnBrk="0" hangingPunct="1">
              <a:lnSpc>
                <a:spcPts val="1600"/>
              </a:lnSpc>
              <a:spcBef>
                <a:spcPts val="0"/>
              </a:spcBef>
              <a:spcAft>
                <a:spcPts val="0"/>
              </a:spcAft>
              <a:buClr>
                <a:schemeClr val="accent4"/>
              </a:buClr>
              <a:buSzTx/>
              <a:buBlip>
                <a:blip r:embed="rId7">
                  <a:extLst>
                    <a:ext uri="{96DAC541-7B7A-43D3-8B79-37D633B846F1}">
                      <asvg:svgBlip xmlns:asvg="http://schemas.microsoft.com/office/drawing/2016/SVG/main" r:embed="rId8"/>
                    </a:ext>
                  </a:extLst>
                </a:blip>
              </a:buBlip>
              <a:tabLst/>
              <a:defRPr/>
            </a:pPr>
            <a:r>
              <a:rPr lang="en-US" sz="1100" dirty="0">
                <a:solidFill>
                  <a:srgbClr val="292623"/>
                </a:solidFill>
                <a:ea typeface="Roboto" pitchFamily="2" charset="0"/>
              </a:rPr>
              <a:t>C</a:t>
            </a:r>
            <a:r>
              <a:rPr lang="en-US" sz="1100" b="0" i="0" dirty="0">
                <a:solidFill>
                  <a:srgbClr val="292623"/>
                </a:solidFill>
                <a:effectLst/>
              </a:rPr>
              <a:t>ompleted in October 2023</a:t>
            </a:r>
          </a:p>
          <a:p>
            <a:pPr lvl="1">
              <a:lnSpc>
                <a:spcPts val="800"/>
              </a:lnSpc>
              <a:buBlip>
                <a:blip r:embed="rId9">
                  <a:extLst>
                    <a:ext uri="{96DAC541-7B7A-43D3-8B79-37D633B846F1}">
                      <asvg:svgBlip xmlns:asvg="http://schemas.microsoft.com/office/drawing/2016/SVG/main" r:embed="rId10"/>
                    </a:ext>
                  </a:extLst>
                </a:blip>
              </a:buBlip>
            </a:pPr>
            <a:endParaRPr lang="en-US" sz="1100" dirty="0"/>
          </a:p>
          <a:p>
            <a:pPr marL="171450" marR="0" lvl="0" indent="-171450" algn="l" defTabSz="914400" rtl="0" eaLnBrk="1" fontAlgn="auto" latinLnBrk="0" hangingPunct="1">
              <a:lnSpc>
                <a:spcPts val="1600"/>
              </a:lnSpc>
              <a:spcBef>
                <a:spcPts val="0"/>
              </a:spcBef>
              <a:spcAft>
                <a:spcPts val="0"/>
              </a:spcAft>
              <a:buClr>
                <a:schemeClr val="accent4"/>
              </a:buClr>
              <a:buSzTx/>
              <a:buBlip>
                <a:blip r:embed="rId7">
                  <a:extLst>
                    <a:ext uri="{96DAC541-7B7A-43D3-8B79-37D633B846F1}">
                      <asvg:svgBlip xmlns:asvg="http://schemas.microsoft.com/office/drawing/2016/SVG/main" r:embed="rId8"/>
                    </a:ext>
                  </a:extLst>
                </a:blip>
              </a:buBlip>
              <a:tabLst/>
              <a:defRPr/>
            </a:pPr>
            <a:r>
              <a:rPr lang="en-US" sz="1100" b="0" i="0" dirty="0">
                <a:solidFill>
                  <a:srgbClr val="292623"/>
                </a:solidFill>
                <a:effectLst/>
              </a:rPr>
              <a:t>Established the Caribbean Region Mercury Monitoring Network to monitor mercury risks in the environment and the food chain, including studies of mercury levels in women of child-bearing age</a:t>
            </a:r>
            <a:r>
              <a:rPr lang="en-US" sz="1100" dirty="0">
                <a:solidFill>
                  <a:srgbClr val="292623"/>
                </a:solidFill>
              </a:rPr>
              <a:t> and testing of skin lightening products containing mercury</a:t>
            </a:r>
            <a:endParaRPr lang="en-US" sz="1100" b="0" i="0" dirty="0">
              <a:solidFill>
                <a:srgbClr val="292623"/>
              </a:solidFill>
              <a:effectLst/>
            </a:endParaRPr>
          </a:p>
          <a:p>
            <a:pPr>
              <a:lnSpc>
                <a:spcPts val="1600"/>
              </a:lnSpc>
            </a:pPr>
            <a:endParaRPr lang="en-GB" sz="1100" dirty="0"/>
          </a:p>
        </p:txBody>
      </p:sp>
      <p:sp>
        <p:nvSpPr>
          <p:cNvPr id="26" name="Title 1">
            <a:extLst>
              <a:ext uri="{FF2B5EF4-FFF2-40B4-BE49-F238E27FC236}">
                <a16:creationId xmlns:a16="http://schemas.microsoft.com/office/drawing/2014/main" id="{9B8DA8E5-FB6D-85E2-3C6C-44676B5621B2}"/>
              </a:ext>
            </a:extLst>
          </p:cNvPr>
          <p:cNvSpPr txBox="1">
            <a:spLocks/>
          </p:cNvSpPr>
          <p:nvPr/>
        </p:nvSpPr>
        <p:spPr>
          <a:xfrm>
            <a:off x="522035" y="459101"/>
            <a:ext cx="2525965" cy="2617640"/>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200" b="1" i="0" kern="1200">
                <a:solidFill>
                  <a:schemeClr val="tx1"/>
                </a:solidFill>
                <a:latin typeface="+mn-lt"/>
                <a:ea typeface="Roboto Condensed" panose="02000000000000000000" pitchFamily="2" charset="0"/>
                <a:cs typeface="Roboto Condensed" panose="02000000000000000000" pitchFamily="2" charset="0"/>
              </a:defRPr>
            </a:lvl1pPr>
          </a:lstStyle>
          <a:p>
            <a:r>
              <a:rPr lang="en-US" sz="3600" dirty="0">
                <a:solidFill>
                  <a:schemeClr val="bg1"/>
                </a:solidFill>
                <a:ea typeface="DIN Condensed" panose="020B0606040000020204" pitchFamily="34" charset="77"/>
              </a:rPr>
              <a:t>SIP</a:t>
            </a:r>
            <a:r>
              <a:rPr lang="en-US" sz="1100" dirty="0">
                <a:solidFill>
                  <a:schemeClr val="bg1"/>
                </a:solidFill>
                <a:ea typeface="DIN Condensed" panose="020B0606040000020204" pitchFamily="34" charset="77"/>
              </a:rPr>
              <a:t> </a:t>
            </a:r>
          </a:p>
          <a:p>
            <a:r>
              <a:rPr lang="en-US" sz="1100" b="0" dirty="0">
                <a:solidFill>
                  <a:schemeClr val="bg1"/>
                </a:solidFill>
                <a:ea typeface="DIN Condensed" panose="020B0606040000020204" pitchFamily="34" charset="77"/>
              </a:rPr>
              <a:t>PROJECTS</a:t>
            </a:r>
            <a:r>
              <a:rPr lang="en-US" sz="1100" dirty="0">
                <a:solidFill>
                  <a:schemeClr val="bg1"/>
                </a:solidFill>
                <a:ea typeface="DIN Condensed" panose="020B0606040000020204" pitchFamily="34" charset="77"/>
              </a:rPr>
              <a:t>  </a:t>
            </a:r>
            <a:r>
              <a:rPr lang="en-US" sz="1100" b="0" dirty="0">
                <a:solidFill>
                  <a:schemeClr val="bg1"/>
                </a:solidFill>
                <a:ea typeface="Roboto" panose="02000000000000000000" pitchFamily="2" charset="0"/>
                <a:cs typeface="+mn-cs"/>
              </a:rPr>
              <a:t> </a:t>
            </a:r>
            <a:br>
              <a:rPr lang="en-US" dirty="0">
                <a:solidFill>
                  <a:schemeClr val="bg1"/>
                </a:solidFill>
              </a:rPr>
            </a:br>
            <a:br>
              <a:rPr lang="en-US" sz="1400" dirty="0">
                <a:solidFill>
                  <a:schemeClr val="bg1"/>
                </a:solidFill>
              </a:rPr>
            </a:br>
            <a:r>
              <a:rPr lang="en-US" dirty="0">
                <a:solidFill>
                  <a:schemeClr val="bg1"/>
                </a:solidFill>
                <a:ea typeface="Roboto" panose="02000000000000000000" pitchFamily="2" charset="0"/>
                <a:cs typeface="+mn-cs"/>
              </a:rPr>
              <a:t>Antigua and Barbuda project</a:t>
            </a:r>
            <a:br>
              <a:rPr lang="en-US" dirty="0">
                <a:solidFill>
                  <a:schemeClr val="bg1"/>
                </a:solidFill>
                <a:ea typeface="Roboto" panose="02000000000000000000" pitchFamily="2" charset="0"/>
                <a:cs typeface="+mn-cs"/>
              </a:rPr>
            </a:br>
            <a:endParaRPr lang="en-GB" dirty="0">
              <a:solidFill>
                <a:schemeClr val="bg1"/>
              </a:solidFill>
            </a:endParaRPr>
          </a:p>
        </p:txBody>
      </p:sp>
    </p:spTree>
    <p:extLst>
      <p:ext uri="{BB962C8B-B14F-4D97-AF65-F5344CB8AC3E}">
        <p14:creationId xmlns:p14="http://schemas.microsoft.com/office/powerpoint/2010/main" val="1819867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FE7A2-CB2A-38AB-85BC-A4BE3ECE7739}"/>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1E16CA2C-7B18-DF44-B342-65D8B4C1524F}"/>
              </a:ext>
            </a:extLst>
          </p:cNvPr>
          <p:cNvSpPr txBox="1">
            <a:spLocks/>
          </p:cNvSpPr>
          <p:nvPr/>
        </p:nvSpPr>
        <p:spPr>
          <a:xfrm>
            <a:off x="3741281" y="459101"/>
            <a:ext cx="4888369" cy="2648225"/>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3">
                  <a:extLst>
                    <a:ext uri="{96DAC541-7B7A-43D3-8B79-37D633B846F1}">
                      <asvg:svgBlip xmlns:asvg="http://schemas.microsoft.com/office/drawing/2016/SVG/main" r:embed="rId4"/>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ts val="1600"/>
              </a:lnSpc>
              <a:buClr>
                <a:schemeClr val="accent4"/>
              </a:buClr>
              <a:buBlip>
                <a:blip r:embed="rId3">
                  <a:extLst>
                    <a:ext uri="{96DAC541-7B7A-43D3-8B79-37D633B846F1}">
                      <asvg:svgBlip xmlns:asvg="http://schemas.microsoft.com/office/drawing/2016/SVG/main" r:embed="rId4"/>
                    </a:ext>
                  </a:extLst>
                </a:blip>
              </a:buBlip>
              <a:defRPr/>
            </a:pPr>
            <a:r>
              <a:rPr lang="en-US" sz="1100" b="0" i="0" dirty="0">
                <a:solidFill>
                  <a:srgbClr val="292623"/>
                </a:solidFill>
                <a:effectLst/>
                <a:ea typeface="Roboto"/>
                <a:cs typeface="Roboto"/>
              </a:rPr>
              <a:t>SIP project “To strengthen the institutional capacity to implement the obligations of the Minamata Convention by reducing the presence of mercury in vulnerable populations”</a:t>
            </a:r>
          </a:p>
          <a:p>
            <a:pPr lvl="1">
              <a:lnSpc>
                <a:spcPts val="800"/>
              </a:lnSpc>
              <a:buBlip>
                <a:blip r:embed="rId5">
                  <a:extLst>
                    <a:ext uri="{96DAC541-7B7A-43D3-8B79-37D633B846F1}">
                      <asvg:svgBlip xmlns:asvg="http://schemas.microsoft.com/office/drawing/2016/SVG/main" r:embed="rId6"/>
                    </a:ext>
                  </a:extLst>
                </a:blip>
              </a:buBlip>
            </a:pPr>
            <a:endParaRPr lang="en-US" sz="1100" dirty="0"/>
          </a:p>
          <a:p>
            <a:pPr marL="171450" indent="-171450">
              <a:lnSpc>
                <a:spcPts val="1600"/>
              </a:lnSpc>
              <a:buClr>
                <a:schemeClr val="accent4"/>
              </a:buClr>
              <a:buBlip>
                <a:blip r:embed="rId3">
                  <a:extLst>
                    <a:ext uri="{96DAC541-7B7A-43D3-8B79-37D633B846F1}">
                      <asvg:svgBlip xmlns:asvg="http://schemas.microsoft.com/office/drawing/2016/SVG/main" r:embed="rId4"/>
                    </a:ext>
                  </a:extLst>
                </a:blip>
              </a:buBlip>
              <a:defRPr/>
            </a:pPr>
            <a:r>
              <a:rPr lang="en-US" sz="1100" dirty="0">
                <a:solidFill>
                  <a:srgbClr val="292623"/>
                </a:solidFill>
                <a:ea typeface="Roboto"/>
                <a:cs typeface="Roboto"/>
              </a:rPr>
              <a:t>Will end in August 2024</a:t>
            </a:r>
            <a:endParaRPr lang="en-US" sz="1100" b="0" i="0" dirty="0">
              <a:solidFill>
                <a:srgbClr val="292623"/>
              </a:solidFill>
              <a:effectLst/>
              <a:ea typeface="Roboto"/>
              <a:cs typeface="Roboto"/>
            </a:endParaRPr>
          </a:p>
          <a:p>
            <a:pPr lvl="1">
              <a:lnSpc>
                <a:spcPts val="800"/>
              </a:lnSpc>
              <a:buBlip>
                <a:blip r:embed="rId5">
                  <a:extLst>
                    <a:ext uri="{96DAC541-7B7A-43D3-8B79-37D633B846F1}">
                      <asvg:svgBlip xmlns:asvg="http://schemas.microsoft.com/office/drawing/2016/SVG/main" r:embed="rId6"/>
                    </a:ext>
                  </a:extLst>
                </a:blip>
              </a:buBlip>
            </a:pPr>
            <a:endParaRPr lang="en-US" sz="1100" dirty="0"/>
          </a:p>
          <a:p>
            <a:pPr marL="171450" indent="-171450">
              <a:lnSpc>
                <a:spcPts val="1600"/>
              </a:lnSpc>
              <a:buClr>
                <a:schemeClr val="accent4"/>
              </a:buClr>
              <a:buBlip>
                <a:blip r:embed="rId3">
                  <a:extLst>
                    <a:ext uri="{96DAC541-7B7A-43D3-8B79-37D633B846F1}">
                      <asvg:svgBlip xmlns:asvg="http://schemas.microsoft.com/office/drawing/2016/SVG/main" r:embed="rId4"/>
                    </a:ext>
                  </a:extLst>
                </a:blip>
              </a:buBlip>
              <a:defRPr/>
            </a:pPr>
            <a:r>
              <a:rPr lang="en-US" sz="1100" b="0" i="0" dirty="0">
                <a:solidFill>
                  <a:srgbClr val="292623"/>
                </a:solidFill>
                <a:effectLst/>
                <a:ea typeface="Roboto"/>
                <a:cs typeface="Roboto"/>
              </a:rPr>
              <a:t>Project focusing on mercury-added products, especially skin-lightening creams and soaps:</a:t>
            </a:r>
          </a:p>
          <a:p>
            <a:pPr marL="342900" lvl="1">
              <a:lnSpc>
                <a:spcPts val="1600"/>
              </a:lnSpc>
              <a:buClr>
                <a:schemeClr val="accent1"/>
              </a:buClr>
              <a:buFont typeface="Arial" panose="020B0604020202020204" pitchFamily="34" charset="0"/>
              <a:buChar char="•"/>
              <a:defRPr/>
            </a:pPr>
            <a:r>
              <a:rPr lang="en-US" sz="1100" dirty="0">
                <a:solidFill>
                  <a:srgbClr val="292623"/>
                </a:solidFill>
                <a:ea typeface="Roboto"/>
                <a:cs typeface="Roboto"/>
              </a:rPr>
              <a:t>Evaluates the extent of </a:t>
            </a:r>
            <a:r>
              <a:rPr lang="en-US" sz="1100" b="0" i="0" dirty="0">
                <a:solidFill>
                  <a:srgbClr val="292623"/>
                </a:solidFill>
                <a:effectLst/>
                <a:ea typeface="Roboto"/>
                <a:cs typeface="Roboto"/>
              </a:rPr>
              <a:t>mercury exposure through these products in vulnerable populations</a:t>
            </a:r>
            <a:endParaRPr lang="en-US" sz="1100" dirty="0">
              <a:solidFill>
                <a:srgbClr val="292623"/>
              </a:solidFill>
              <a:ea typeface="Roboto"/>
              <a:cs typeface="Roboto"/>
            </a:endParaRPr>
          </a:p>
          <a:p>
            <a:pPr marL="342900" lvl="1">
              <a:lnSpc>
                <a:spcPts val="1600"/>
              </a:lnSpc>
              <a:buClr>
                <a:schemeClr val="accent1"/>
              </a:buClr>
              <a:buFont typeface="Arial" panose="020B0604020202020204" pitchFamily="34" charset="0"/>
              <a:buChar char="•"/>
              <a:defRPr/>
            </a:pPr>
            <a:r>
              <a:rPr lang="en-US" sz="1100" dirty="0">
                <a:solidFill>
                  <a:srgbClr val="292623"/>
                </a:solidFill>
                <a:ea typeface="Roboto"/>
                <a:cs typeface="Roboto"/>
              </a:rPr>
              <a:t>Conducts </a:t>
            </a:r>
            <a:r>
              <a:rPr lang="en-US" sz="1100" b="0" i="0" dirty="0">
                <a:solidFill>
                  <a:srgbClr val="292623"/>
                </a:solidFill>
                <a:effectLst/>
                <a:ea typeface="Roboto"/>
                <a:cs typeface="Roboto"/>
              </a:rPr>
              <a:t>public awareness activities</a:t>
            </a:r>
            <a:r>
              <a:rPr lang="en-US" sz="1100" dirty="0">
                <a:solidFill>
                  <a:srgbClr val="292623"/>
                </a:solidFill>
                <a:ea typeface="Roboto"/>
                <a:cs typeface="Roboto"/>
              </a:rPr>
              <a:t> </a:t>
            </a:r>
          </a:p>
          <a:p>
            <a:pPr marL="342900" lvl="1">
              <a:lnSpc>
                <a:spcPts val="1600"/>
              </a:lnSpc>
              <a:buClr>
                <a:schemeClr val="accent1"/>
              </a:buClr>
              <a:buFont typeface="Arial" panose="020B0604020202020204" pitchFamily="34" charset="0"/>
              <a:buChar char="•"/>
              <a:defRPr/>
            </a:pPr>
            <a:r>
              <a:rPr lang="en-US" sz="1100" dirty="0">
                <a:solidFill>
                  <a:srgbClr val="292623"/>
                </a:solidFill>
                <a:ea typeface="Roboto"/>
                <a:cs typeface="Roboto"/>
              </a:rPr>
              <a:t>Develops a p</a:t>
            </a:r>
            <a:r>
              <a:rPr lang="en-US" sz="1100" b="0" i="0" dirty="0">
                <a:solidFill>
                  <a:srgbClr val="292623"/>
                </a:solidFill>
                <a:effectLst/>
                <a:ea typeface="Roboto"/>
                <a:cs typeface="Roboto"/>
              </a:rPr>
              <a:t>hase out strategy for mercury-added products, including skin lightening products</a:t>
            </a:r>
          </a:p>
          <a:p>
            <a:pPr>
              <a:lnSpc>
                <a:spcPts val="1600"/>
              </a:lnSpc>
            </a:pPr>
            <a:endParaRPr lang="en-GB" sz="1100" dirty="0"/>
          </a:p>
        </p:txBody>
      </p:sp>
      <p:pic>
        <p:nvPicPr>
          <p:cNvPr id="7" name="Picture 6" descr="A screenshot of a computer&#10;&#10;Description automatically generated">
            <a:extLst>
              <a:ext uri="{FF2B5EF4-FFF2-40B4-BE49-F238E27FC236}">
                <a16:creationId xmlns:a16="http://schemas.microsoft.com/office/drawing/2014/main" id="{8290F453-6126-2828-A069-DF39194C892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41281" y="3119972"/>
            <a:ext cx="2152445" cy="1139298"/>
          </a:xfrm>
          <a:prstGeom prst="rect">
            <a:avLst/>
          </a:prstGeom>
          <a:ln>
            <a:solidFill>
              <a:schemeClr val="accent4"/>
            </a:solidFill>
          </a:ln>
        </p:spPr>
      </p:pic>
      <p:pic>
        <p:nvPicPr>
          <p:cNvPr id="11" name="Picture 10" descr="A screenshot of a computer&#10;&#10;Description automatically generated">
            <a:extLst>
              <a:ext uri="{FF2B5EF4-FFF2-40B4-BE49-F238E27FC236}">
                <a16:creationId xmlns:a16="http://schemas.microsoft.com/office/drawing/2014/main" id="{9FBA2A5B-8B94-34E6-D466-2A5147714BF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21828" y="3119973"/>
            <a:ext cx="2638679" cy="1139298"/>
          </a:xfrm>
          <a:prstGeom prst="rect">
            <a:avLst/>
          </a:prstGeom>
          <a:ln>
            <a:solidFill>
              <a:schemeClr val="accent4"/>
            </a:solidFill>
          </a:ln>
        </p:spPr>
      </p:pic>
      <p:grpSp>
        <p:nvGrpSpPr>
          <p:cNvPr id="19" name="Group 18">
            <a:extLst>
              <a:ext uri="{FF2B5EF4-FFF2-40B4-BE49-F238E27FC236}">
                <a16:creationId xmlns:a16="http://schemas.microsoft.com/office/drawing/2014/main" id="{7DDCEFB1-AD60-DDAB-A2D7-5857725A0850}"/>
              </a:ext>
            </a:extLst>
          </p:cNvPr>
          <p:cNvGrpSpPr/>
          <p:nvPr/>
        </p:nvGrpSpPr>
        <p:grpSpPr>
          <a:xfrm rot="622862">
            <a:off x="1293048" y="347739"/>
            <a:ext cx="897572" cy="841492"/>
            <a:chOff x="1831735" y="308432"/>
            <a:chExt cx="897572" cy="841492"/>
          </a:xfrm>
        </p:grpSpPr>
        <p:sp>
          <p:nvSpPr>
            <p:cNvPr id="20" name="Freeform 19">
              <a:extLst>
                <a:ext uri="{FF2B5EF4-FFF2-40B4-BE49-F238E27FC236}">
                  <a16:creationId xmlns:a16="http://schemas.microsoft.com/office/drawing/2014/main" id="{E74120AC-A922-428C-9107-C101BB199412}"/>
                </a:ext>
              </a:extLst>
            </p:cNvPr>
            <p:cNvSpPr/>
            <p:nvPr/>
          </p:nvSpPr>
          <p:spPr>
            <a:xfrm>
              <a:off x="1859775" y="308432"/>
              <a:ext cx="841492" cy="84149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endParaRPr lang="sv-SE" sz="450" dirty="0"/>
            </a:p>
          </p:txBody>
        </p:sp>
        <p:sp>
          <p:nvSpPr>
            <p:cNvPr id="21" name="TextBox 11">
              <a:extLst>
                <a:ext uri="{FF2B5EF4-FFF2-40B4-BE49-F238E27FC236}">
                  <a16:creationId xmlns:a16="http://schemas.microsoft.com/office/drawing/2014/main" id="{FF110757-9F25-68D3-EEB3-0045A8F489EE}"/>
                </a:ext>
              </a:extLst>
            </p:cNvPr>
            <p:cNvSpPr txBox="1"/>
            <p:nvPr/>
          </p:nvSpPr>
          <p:spPr>
            <a:xfrm>
              <a:off x="1831735" y="545900"/>
              <a:ext cx="897572" cy="369332"/>
            </a:xfrm>
            <a:prstGeom prst="rect">
              <a:avLst/>
            </a:prstGeom>
          </p:spPr>
          <p:txBody>
            <a:bodyPr wrap="square" lIns="0" tIns="0" rIns="0" bIns="0" rtlCol="0" anchor="t">
              <a:spAutoFit/>
            </a:bodyPr>
            <a:lstStyle/>
            <a:p>
              <a:pPr algn="ctr">
                <a:spcBef>
                  <a:spcPct val="0"/>
                </a:spcBef>
              </a:pPr>
              <a:r>
                <a:rPr lang="en-US" sz="1200" b="1" dirty="0">
                  <a:solidFill>
                    <a:schemeClr val="bg1"/>
                  </a:solidFill>
                  <a:ea typeface="DIN Condensed" panose="020B0606040000020204" pitchFamily="34" charset="77"/>
                </a:rPr>
                <a:t>ADDRESS</a:t>
              </a:r>
            </a:p>
            <a:p>
              <a:pPr algn="ctr">
                <a:spcBef>
                  <a:spcPct val="0"/>
                </a:spcBef>
              </a:pPr>
              <a:r>
                <a:rPr lang="en-US" sz="1200" b="1" dirty="0">
                  <a:solidFill>
                    <a:schemeClr val="bg1"/>
                  </a:solidFill>
                  <a:ea typeface="DIN Condensed" panose="020B0606040000020204" pitchFamily="34" charset="77"/>
                </a:rPr>
                <a:t>GENDER</a:t>
              </a:r>
              <a:endParaRPr lang="en-US" sz="1200" dirty="0">
                <a:solidFill>
                  <a:schemeClr val="bg1"/>
                </a:solidFill>
                <a:ea typeface="DIN Condensed" panose="020B0606040000020204" pitchFamily="34" charset="77"/>
              </a:endParaRPr>
            </a:p>
          </p:txBody>
        </p:sp>
      </p:grpSp>
      <p:sp>
        <p:nvSpPr>
          <p:cNvPr id="22" name="Title 1">
            <a:extLst>
              <a:ext uri="{FF2B5EF4-FFF2-40B4-BE49-F238E27FC236}">
                <a16:creationId xmlns:a16="http://schemas.microsoft.com/office/drawing/2014/main" id="{665911C9-0223-353A-3381-5E7801F8A60C}"/>
              </a:ext>
            </a:extLst>
          </p:cNvPr>
          <p:cNvSpPr txBox="1">
            <a:spLocks/>
          </p:cNvSpPr>
          <p:nvPr/>
        </p:nvSpPr>
        <p:spPr>
          <a:xfrm>
            <a:off x="522035" y="459101"/>
            <a:ext cx="2525965" cy="217444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200" b="1" i="0" kern="1200">
                <a:solidFill>
                  <a:schemeClr val="tx1"/>
                </a:solidFill>
                <a:latin typeface="+mn-lt"/>
                <a:ea typeface="Roboto Condensed" panose="02000000000000000000" pitchFamily="2" charset="0"/>
                <a:cs typeface="Roboto Condensed" panose="02000000000000000000" pitchFamily="2" charset="0"/>
              </a:defRPr>
            </a:lvl1pPr>
          </a:lstStyle>
          <a:p>
            <a:r>
              <a:rPr lang="en-US" sz="3600" dirty="0">
                <a:solidFill>
                  <a:schemeClr val="bg1"/>
                </a:solidFill>
                <a:ea typeface="DIN Condensed" panose="020B0606040000020204" pitchFamily="34" charset="77"/>
              </a:rPr>
              <a:t>SIP</a:t>
            </a:r>
            <a:r>
              <a:rPr lang="en-US" sz="1100" dirty="0">
                <a:solidFill>
                  <a:schemeClr val="bg1"/>
                </a:solidFill>
                <a:ea typeface="DIN Condensed" panose="020B0606040000020204" pitchFamily="34" charset="77"/>
              </a:rPr>
              <a:t> </a:t>
            </a:r>
          </a:p>
          <a:p>
            <a:r>
              <a:rPr lang="en-US" sz="1100" b="0" dirty="0">
                <a:solidFill>
                  <a:schemeClr val="bg1"/>
                </a:solidFill>
                <a:ea typeface="DIN Condensed" panose="020B0606040000020204" pitchFamily="34" charset="77"/>
              </a:rPr>
              <a:t>PROJECTS</a:t>
            </a:r>
            <a:r>
              <a:rPr lang="en-US" sz="1100" dirty="0">
                <a:solidFill>
                  <a:schemeClr val="bg1"/>
                </a:solidFill>
                <a:ea typeface="DIN Condensed" panose="020B0606040000020204" pitchFamily="34" charset="77"/>
              </a:rPr>
              <a:t>  </a:t>
            </a:r>
            <a:r>
              <a:rPr lang="en-US" sz="1100" b="0" dirty="0">
                <a:solidFill>
                  <a:schemeClr val="bg1"/>
                </a:solidFill>
                <a:ea typeface="Roboto" panose="02000000000000000000" pitchFamily="2" charset="0"/>
                <a:cs typeface="+mn-cs"/>
              </a:rPr>
              <a:t> </a:t>
            </a:r>
            <a:br>
              <a:rPr lang="en-US" dirty="0">
                <a:solidFill>
                  <a:schemeClr val="bg1"/>
                </a:solidFill>
              </a:rPr>
            </a:br>
            <a:br>
              <a:rPr lang="en-US" sz="1400" dirty="0">
                <a:solidFill>
                  <a:schemeClr val="bg1"/>
                </a:solidFill>
              </a:rPr>
            </a:br>
            <a:r>
              <a:rPr lang="en-US" dirty="0">
                <a:solidFill>
                  <a:schemeClr val="bg1"/>
                </a:solidFill>
                <a:ea typeface="Roboto" panose="02000000000000000000" pitchFamily="2" charset="0"/>
                <a:cs typeface="+mn-cs"/>
              </a:rPr>
              <a:t>Zambia project</a:t>
            </a:r>
            <a:br>
              <a:rPr lang="en-US" dirty="0">
                <a:solidFill>
                  <a:schemeClr val="bg1"/>
                </a:solidFill>
                <a:ea typeface="Roboto" panose="02000000000000000000" pitchFamily="2" charset="0"/>
                <a:cs typeface="+mn-cs"/>
              </a:rPr>
            </a:br>
            <a:endParaRPr lang="en-GB" dirty="0">
              <a:solidFill>
                <a:schemeClr val="bg1"/>
              </a:solidFill>
            </a:endParaRPr>
          </a:p>
        </p:txBody>
      </p:sp>
    </p:spTree>
    <p:extLst>
      <p:ext uri="{BB962C8B-B14F-4D97-AF65-F5344CB8AC3E}">
        <p14:creationId xmlns:p14="http://schemas.microsoft.com/office/powerpoint/2010/main" val="13110091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FB51B-B715-4D53-074C-B3F75E58B47E}"/>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85FCDA2-1A4A-4A64-C5F1-9FC3672A4CAF}"/>
              </a:ext>
            </a:extLst>
          </p:cNvPr>
          <p:cNvSpPr txBox="1">
            <a:spLocks/>
          </p:cNvSpPr>
          <p:nvPr/>
        </p:nvSpPr>
        <p:spPr>
          <a:xfrm>
            <a:off x="3741281" y="459101"/>
            <a:ext cx="2363247" cy="4084516"/>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3">
                  <a:extLst>
                    <a:ext uri="{96DAC541-7B7A-43D3-8B79-37D633B846F1}">
                      <asvg:svgBlip xmlns:asvg="http://schemas.microsoft.com/office/drawing/2016/SVG/main" r:embed="rId4"/>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ts val="1600"/>
              </a:lnSpc>
              <a:buClr>
                <a:schemeClr val="accent4"/>
              </a:buClr>
              <a:buBlip>
                <a:blip r:embed="rId3">
                  <a:extLst>
                    <a:ext uri="{96DAC541-7B7A-43D3-8B79-37D633B846F1}">
                      <asvg:svgBlip xmlns:asvg="http://schemas.microsoft.com/office/drawing/2016/SVG/main" r:embed="rId4"/>
                    </a:ext>
                  </a:extLst>
                </a:blip>
              </a:buBlip>
              <a:defRPr/>
            </a:pPr>
            <a:r>
              <a:rPr lang="en-US" sz="1100" b="0" i="0" dirty="0">
                <a:solidFill>
                  <a:srgbClr val="292623"/>
                </a:solidFill>
                <a:effectLst/>
                <a:ea typeface="Roboto"/>
                <a:cs typeface="Roboto"/>
              </a:rPr>
              <a:t>SIP project “Strengthening the institutional capacities to implement the Minamata Convention”</a:t>
            </a:r>
          </a:p>
          <a:p>
            <a:pPr lvl="1">
              <a:lnSpc>
                <a:spcPts val="800"/>
              </a:lnSpc>
              <a:buBlip>
                <a:blip r:embed="rId5">
                  <a:extLst>
                    <a:ext uri="{96DAC541-7B7A-43D3-8B79-37D633B846F1}">
                      <asvg:svgBlip xmlns:asvg="http://schemas.microsoft.com/office/drawing/2016/SVG/main" r:embed="rId6"/>
                    </a:ext>
                  </a:extLst>
                </a:blip>
              </a:buBlip>
            </a:pPr>
            <a:endParaRPr lang="en-US" sz="1100" dirty="0"/>
          </a:p>
          <a:p>
            <a:pPr marL="171450" indent="-171450">
              <a:lnSpc>
                <a:spcPts val="1600"/>
              </a:lnSpc>
              <a:buClr>
                <a:schemeClr val="accent4"/>
              </a:buClr>
              <a:buBlip>
                <a:blip r:embed="rId3">
                  <a:extLst>
                    <a:ext uri="{96DAC541-7B7A-43D3-8B79-37D633B846F1}">
                      <asvg:svgBlip xmlns:asvg="http://schemas.microsoft.com/office/drawing/2016/SVG/main" r:embed="rId4"/>
                    </a:ext>
                  </a:extLst>
                </a:blip>
              </a:buBlip>
              <a:defRPr/>
            </a:pPr>
            <a:r>
              <a:rPr lang="en-US" sz="1100" dirty="0">
                <a:solidFill>
                  <a:srgbClr val="292623"/>
                </a:solidFill>
                <a:ea typeface="Roboto"/>
                <a:cs typeface="Roboto"/>
              </a:rPr>
              <a:t>Will end in September 2025</a:t>
            </a:r>
          </a:p>
          <a:p>
            <a:pPr lvl="1">
              <a:lnSpc>
                <a:spcPts val="800"/>
              </a:lnSpc>
              <a:buBlip>
                <a:blip r:embed="rId5">
                  <a:extLst>
                    <a:ext uri="{96DAC541-7B7A-43D3-8B79-37D633B846F1}">
                      <asvg:svgBlip xmlns:asvg="http://schemas.microsoft.com/office/drawing/2016/SVG/main" r:embed="rId6"/>
                    </a:ext>
                  </a:extLst>
                </a:blip>
              </a:buBlip>
            </a:pPr>
            <a:endParaRPr lang="en-US" sz="1100" dirty="0"/>
          </a:p>
          <a:p>
            <a:pPr marL="171450" indent="-171450">
              <a:lnSpc>
                <a:spcPts val="1600"/>
              </a:lnSpc>
              <a:buClr>
                <a:schemeClr val="accent4"/>
              </a:buClr>
              <a:buBlip>
                <a:blip r:embed="rId3">
                  <a:extLst>
                    <a:ext uri="{96DAC541-7B7A-43D3-8B79-37D633B846F1}">
                      <asvg:svgBlip xmlns:asvg="http://schemas.microsoft.com/office/drawing/2016/SVG/main" r:embed="rId4"/>
                    </a:ext>
                  </a:extLst>
                </a:blip>
              </a:buBlip>
              <a:defRPr/>
            </a:pPr>
            <a:r>
              <a:rPr lang="en-US" sz="1100" dirty="0">
                <a:solidFill>
                  <a:srgbClr val="292623"/>
                </a:solidFill>
                <a:ea typeface="Roboto"/>
                <a:cs typeface="Roboto"/>
              </a:rPr>
              <a:t>G</a:t>
            </a:r>
            <a:r>
              <a:rPr lang="en-US" sz="1100" b="0" i="0" dirty="0">
                <a:solidFill>
                  <a:srgbClr val="292623"/>
                </a:solidFill>
                <a:effectLst/>
                <a:ea typeface="Roboto"/>
                <a:cs typeface="Roboto"/>
              </a:rPr>
              <a:t>ender specific activities and indicators in the project logical framework:</a:t>
            </a:r>
            <a:endParaRPr lang="en-US" sz="1100" dirty="0">
              <a:solidFill>
                <a:srgbClr val="292623"/>
              </a:solidFill>
              <a:ea typeface="Roboto"/>
              <a:cs typeface="Roboto"/>
            </a:endParaRPr>
          </a:p>
          <a:p>
            <a:pPr marL="342900" lvl="1">
              <a:lnSpc>
                <a:spcPts val="1600"/>
              </a:lnSpc>
              <a:buClr>
                <a:schemeClr val="accent1"/>
              </a:buClr>
              <a:buFont typeface="Arial" panose="020B0604020202020204" pitchFamily="34" charset="0"/>
              <a:buChar char="•"/>
              <a:defRPr/>
            </a:pPr>
            <a:r>
              <a:rPr lang="en-US" sz="1100" b="0" i="0" dirty="0">
                <a:solidFill>
                  <a:srgbClr val="292623"/>
                </a:solidFill>
                <a:effectLst/>
                <a:ea typeface="Roboto"/>
                <a:cs typeface="Roboto"/>
              </a:rPr>
              <a:t>The Gender Monitoring Office will share expertise in gender mainstreaming</a:t>
            </a:r>
            <a:endParaRPr lang="en-US" sz="1100" dirty="0">
              <a:solidFill>
                <a:srgbClr val="292623"/>
              </a:solidFill>
              <a:ea typeface="Roboto"/>
              <a:cs typeface="Roboto"/>
            </a:endParaRPr>
          </a:p>
          <a:p>
            <a:pPr marL="342900" lvl="1">
              <a:lnSpc>
                <a:spcPts val="1600"/>
              </a:lnSpc>
              <a:buClr>
                <a:schemeClr val="accent1"/>
              </a:buClr>
              <a:buFont typeface="Arial" panose="020B0604020202020204" pitchFamily="34" charset="0"/>
              <a:buChar char="•"/>
              <a:defRPr/>
            </a:pPr>
            <a:r>
              <a:rPr lang="en-US" sz="1100" b="0" i="0" dirty="0">
                <a:solidFill>
                  <a:srgbClr val="292623"/>
                </a:solidFill>
                <a:effectLst/>
                <a:ea typeface="Roboto"/>
                <a:cs typeface="Roboto"/>
              </a:rPr>
              <a:t>Information materials and media containing gender specific information will be produced</a:t>
            </a:r>
          </a:p>
          <a:p>
            <a:pPr marL="342900" lvl="1">
              <a:lnSpc>
                <a:spcPts val="1600"/>
              </a:lnSpc>
              <a:buClr>
                <a:schemeClr val="accent1"/>
              </a:buClr>
              <a:buFont typeface="Arial" panose="020B0604020202020204" pitchFamily="34" charset="0"/>
              <a:buChar char="•"/>
              <a:defRPr/>
            </a:pPr>
            <a:r>
              <a:rPr lang="en-US" sz="1100" b="0" i="0" dirty="0">
                <a:solidFill>
                  <a:srgbClr val="292623"/>
                </a:solidFill>
                <a:effectLst/>
                <a:ea typeface="Roboto"/>
                <a:cs typeface="Roboto"/>
              </a:rPr>
              <a:t>A national multi-stakeholder forum to highlight the impacts of mercury on gender will be organized</a:t>
            </a:r>
            <a:r>
              <a:rPr lang="en-US" sz="1100" dirty="0">
                <a:solidFill>
                  <a:srgbClr val="292623"/>
                </a:solidFill>
                <a:ea typeface="Roboto"/>
                <a:cs typeface="Roboto"/>
              </a:rPr>
              <a:t> </a:t>
            </a:r>
            <a:endParaRPr lang="en-US" sz="1100" b="0" i="0" dirty="0">
              <a:solidFill>
                <a:srgbClr val="292623"/>
              </a:solidFill>
              <a:effectLst/>
              <a:ea typeface="Roboto"/>
              <a:cs typeface="Roboto"/>
            </a:endParaRPr>
          </a:p>
          <a:p>
            <a:pPr>
              <a:lnSpc>
                <a:spcPts val="1600"/>
              </a:lnSpc>
            </a:pPr>
            <a:endParaRPr lang="en-GB" sz="1100" dirty="0"/>
          </a:p>
        </p:txBody>
      </p:sp>
      <p:pic>
        <p:nvPicPr>
          <p:cNvPr id="2" name="Picture 1" descr="A screenshot of a computer&#10;&#10;Description automatically generated">
            <a:extLst>
              <a:ext uri="{FF2B5EF4-FFF2-40B4-BE49-F238E27FC236}">
                <a16:creationId xmlns:a16="http://schemas.microsoft.com/office/drawing/2014/main" id="{BF476048-EC08-12EA-C785-D82FB3125A2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59095" y="459101"/>
            <a:ext cx="2370556" cy="1922149"/>
          </a:xfrm>
          <a:prstGeom prst="rect">
            <a:avLst/>
          </a:prstGeom>
          <a:ln>
            <a:solidFill>
              <a:schemeClr val="accent4"/>
            </a:solidFill>
          </a:ln>
        </p:spPr>
      </p:pic>
      <p:grpSp>
        <p:nvGrpSpPr>
          <p:cNvPr id="11" name="Group 10">
            <a:extLst>
              <a:ext uri="{FF2B5EF4-FFF2-40B4-BE49-F238E27FC236}">
                <a16:creationId xmlns:a16="http://schemas.microsoft.com/office/drawing/2014/main" id="{0A6AC04A-FA16-083E-7579-271C5029179B}"/>
              </a:ext>
            </a:extLst>
          </p:cNvPr>
          <p:cNvGrpSpPr/>
          <p:nvPr/>
        </p:nvGrpSpPr>
        <p:grpSpPr>
          <a:xfrm rot="622862">
            <a:off x="1293048" y="347739"/>
            <a:ext cx="897572" cy="841492"/>
            <a:chOff x="1831735" y="308432"/>
            <a:chExt cx="897572" cy="841492"/>
          </a:xfrm>
        </p:grpSpPr>
        <p:sp>
          <p:nvSpPr>
            <p:cNvPr id="14" name="Freeform 13">
              <a:extLst>
                <a:ext uri="{FF2B5EF4-FFF2-40B4-BE49-F238E27FC236}">
                  <a16:creationId xmlns:a16="http://schemas.microsoft.com/office/drawing/2014/main" id="{F1651D4E-26C6-1DFF-C4B8-50A1AF3ADAC9}"/>
                </a:ext>
              </a:extLst>
            </p:cNvPr>
            <p:cNvSpPr/>
            <p:nvPr/>
          </p:nvSpPr>
          <p:spPr>
            <a:xfrm>
              <a:off x="1859775" y="308432"/>
              <a:ext cx="841492" cy="84149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endParaRPr lang="sv-SE" sz="450" dirty="0"/>
            </a:p>
          </p:txBody>
        </p:sp>
        <p:sp>
          <p:nvSpPr>
            <p:cNvPr id="17" name="TextBox 11">
              <a:extLst>
                <a:ext uri="{FF2B5EF4-FFF2-40B4-BE49-F238E27FC236}">
                  <a16:creationId xmlns:a16="http://schemas.microsoft.com/office/drawing/2014/main" id="{61987DF8-6183-1FDD-8FF9-BAB594762032}"/>
                </a:ext>
              </a:extLst>
            </p:cNvPr>
            <p:cNvSpPr txBox="1"/>
            <p:nvPr/>
          </p:nvSpPr>
          <p:spPr>
            <a:xfrm>
              <a:off x="1831735" y="545900"/>
              <a:ext cx="897572" cy="369332"/>
            </a:xfrm>
            <a:prstGeom prst="rect">
              <a:avLst/>
            </a:prstGeom>
          </p:spPr>
          <p:txBody>
            <a:bodyPr wrap="square" lIns="0" tIns="0" rIns="0" bIns="0" rtlCol="0" anchor="t">
              <a:spAutoFit/>
            </a:bodyPr>
            <a:lstStyle/>
            <a:p>
              <a:pPr algn="ctr">
                <a:spcBef>
                  <a:spcPct val="0"/>
                </a:spcBef>
              </a:pPr>
              <a:r>
                <a:rPr lang="en-US" sz="1200" b="1" dirty="0">
                  <a:solidFill>
                    <a:schemeClr val="bg1"/>
                  </a:solidFill>
                  <a:ea typeface="DIN Condensed" panose="020B0606040000020204" pitchFamily="34" charset="77"/>
                </a:rPr>
                <a:t>ADDRESS</a:t>
              </a:r>
            </a:p>
            <a:p>
              <a:pPr algn="ctr">
                <a:spcBef>
                  <a:spcPct val="0"/>
                </a:spcBef>
              </a:pPr>
              <a:r>
                <a:rPr lang="en-US" sz="1200" b="1" dirty="0">
                  <a:solidFill>
                    <a:schemeClr val="bg1"/>
                  </a:solidFill>
                  <a:ea typeface="DIN Condensed" panose="020B0606040000020204" pitchFamily="34" charset="77"/>
                </a:rPr>
                <a:t>GENDER</a:t>
              </a:r>
              <a:endParaRPr lang="en-US" sz="1200" dirty="0">
                <a:solidFill>
                  <a:schemeClr val="bg1"/>
                </a:solidFill>
                <a:ea typeface="DIN Condensed" panose="020B0606040000020204" pitchFamily="34" charset="77"/>
              </a:endParaRPr>
            </a:p>
          </p:txBody>
        </p:sp>
      </p:grpSp>
      <p:sp>
        <p:nvSpPr>
          <p:cNvPr id="18" name="Title 1">
            <a:extLst>
              <a:ext uri="{FF2B5EF4-FFF2-40B4-BE49-F238E27FC236}">
                <a16:creationId xmlns:a16="http://schemas.microsoft.com/office/drawing/2014/main" id="{29C6048F-4744-7B00-0360-F3F8BBAB4231}"/>
              </a:ext>
            </a:extLst>
          </p:cNvPr>
          <p:cNvSpPr txBox="1">
            <a:spLocks/>
          </p:cNvSpPr>
          <p:nvPr/>
        </p:nvSpPr>
        <p:spPr>
          <a:xfrm>
            <a:off x="522035" y="459101"/>
            <a:ext cx="2525965" cy="217444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200" b="1" i="0" kern="1200">
                <a:solidFill>
                  <a:schemeClr val="tx1"/>
                </a:solidFill>
                <a:latin typeface="+mn-lt"/>
                <a:ea typeface="Roboto Condensed" panose="02000000000000000000" pitchFamily="2" charset="0"/>
                <a:cs typeface="Roboto Condensed" panose="02000000000000000000" pitchFamily="2" charset="0"/>
              </a:defRPr>
            </a:lvl1pPr>
          </a:lstStyle>
          <a:p>
            <a:r>
              <a:rPr lang="en-US" sz="3600" dirty="0">
                <a:solidFill>
                  <a:schemeClr val="bg1"/>
                </a:solidFill>
                <a:ea typeface="DIN Condensed" panose="020B0606040000020204" pitchFamily="34" charset="77"/>
              </a:rPr>
              <a:t>SIP</a:t>
            </a:r>
            <a:r>
              <a:rPr lang="en-US" sz="1100" dirty="0">
                <a:solidFill>
                  <a:schemeClr val="bg1"/>
                </a:solidFill>
                <a:ea typeface="DIN Condensed" panose="020B0606040000020204" pitchFamily="34" charset="77"/>
              </a:rPr>
              <a:t> </a:t>
            </a:r>
          </a:p>
          <a:p>
            <a:r>
              <a:rPr lang="en-US" sz="1100" b="0" dirty="0">
                <a:solidFill>
                  <a:schemeClr val="bg1"/>
                </a:solidFill>
                <a:ea typeface="DIN Condensed" panose="020B0606040000020204" pitchFamily="34" charset="77"/>
              </a:rPr>
              <a:t>PROJECTS</a:t>
            </a:r>
            <a:r>
              <a:rPr lang="en-US" sz="1100" dirty="0">
                <a:solidFill>
                  <a:schemeClr val="bg1"/>
                </a:solidFill>
                <a:ea typeface="DIN Condensed" panose="020B0606040000020204" pitchFamily="34" charset="77"/>
              </a:rPr>
              <a:t>  </a:t>
            </a:r>
            <a:r>
              <a:rPr lang="en-US" sz="1100" b="0" dirty="0">
                <a:solidFill>
                  <a:schemeClr val="bg1"/>
                </a:solidFill>
                <a:ea typeface="Roboto" panose="02000000000000000000" pitchFamily="2" charset="0"/>
                <a:cs typeface="+mn-cs"/>
              </a:rPr>
              <a:t> </a:t>
            </a:r>
            <a:br>
              <a:rPr lang="en-US" dirty="0">
                <a:solidFill>
                  <a:schemeClr val="bg1"/>
                </a:solidFill>
              </a:rPr>
            </a:br>
            <a:br>
              <a:rPr lang="en-US" sz="1400" dirty="0">
                <a:solidFill>
                  <a:schemeClr val="bg1"/>
                </a:solidFill>
              </a:rPr>
            </a:br>
            <a:r>
              <a:rPr lang="en-US" dirty="0">
                <a:solidFill>
                  <a:schemeClr val="bg1"/>
                </a:solidFill>
                <a:ea typeface="Roboto" panose="02000000000000000000" pitchFamily="2" charset="0"/>
                <a:cs typeface="+mn-cs"/>
              </a:rPr>
              <a:t>Rwanda project</a:t>
            </a:r>
            <a:br>
              <a:rPr lang="en-US" dirty="0">
                <a:solidFill>
                  <a:schemeClr val="bg1"/>
                </a:solidFill>
                <a:ea typeface="Roboto" panose="02000000000000000000" pitchFamily="2" charset="0"/>
                <a:cs typeface="+mn-cs"/>
              </a:rPr>
            </a:br>
            <a:endParaRPr lang="en-GB" dirty="0">
              <a:solidFill>
                <a:schemeClr val="bg1"/>
              </a:solidFill>
            </a:endParaRPr>
          </a:p>
        </p:txBody>
      </p:sp>
    </p:spTree>
    <p:extLst>
      <p:ext uri="{BB962C8B-B14F-4D97-AF65-F5344CB8AC3E}">
        <p14:creationId xmlns:p14="http://schemas.microsoft.com/office/powerpoint/2010/main" val="30749270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2837-EC5E-3426-CF1C-6DA9BD47AD6C}"/>
              </a:ext>
            </a:extLst>
          </p:cNvPr>
          <p:cNvSpPr>
            <a:spLocks noGrp="1"/>
          </p:cNvSpPr>
          <p:nvPr>
            <p:ph type="title"/>
          </p:nvPr>
        </p:nvSpPr>
        <p:spPr>
          <a:xfrm>
            <a:off x="522035" y="588711"/>
            <a:ext cx="7797017" cy="1329595"/>
          </a:xfrm>
        </p:spPr>
        <p:txBody>
          <a:bodyPr/>
          <a:lstStyle/>
          <a:p>
            <a:r>
              <a:rPr lang="en-US" dirty="0"/>
              <a:t>Some gender activities by projects </a:t>
            </a:r>
            <a:br>
              <a:rPr lang="en-US" dirty="0"/>
            </a:br>
            <a:r>
              <a:rPr lang="en-US" dirty="0"/>
              <a:t>(TO BE UPDATED WITH SIP CASE STUDIES)</a:t>
            </a:r>
            <a:endParaRPr lang="en-GB" dirty="0"/>
          </a:p>
        </p:txBody>
      </p:sp>
    </p:spTree>
    <p:extLst>
      <p:ext uri="{BB962C8B-B14F-4D97-AF65-F5344CB8AC3E}">
        <p14:creationId xmlns:p14="http://schemas.microsoft.com/office/powerpoint/2010/main" val="19457464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A02E7-683A-595C-B515-5E34D055399A}"/>
              </a:ext>
            </a:extLst>
          </p:cNvPr>
          <p:cNvSpPr>
            <a:spLocks noGrp="1"/>
          </p:cNvSpPr>
          <p:nvPr>
            <p:ph type="title"/>
          </p:nvPr>
        </p:nvSpPr>
        <p:spPr>
          <a:xfrm>
            <a:off x="522035" y="588711"/>
            <a:ext cx="2514599" cy="1329595"/>
          </a:xfrm>
        </p:spPr>
        <p:txBody>
          <a:bodyPr/>
          <a:lstStyle/>
          <a:p>
            <a:r>
              <a:rPr lang="en-US" dirty="0"/>
              <a:t>Monitoring and evaluation</a:t>
            </a:r>
            <a:endParaRPr lang="en-GB" dirty="0"/>
          </a:p>
        </p:txBody>
      </p:sp>
      <p:sp>
        <p:nvSpPr>
          <p:cNvPr id="3" name="Text Placeholder 2">
            <a:extLst>
              <a:ext uri="{FF2B5EF4-FFF2-40B4-BE49-F238E27FC236}">
                <a16:creationId xmlns:a16="http://schemas.microsoft.com/office/drawing/2014/main" id="{4C59A692-04B6-8F23-C327-6A0CED01C173}"/>
              </a:ext>
            </a:extLst>
          </p:cNvPr>
          <p:cNvSpPr>
            <a:spLocks noGrp="1"/>
          </p:cNvSpPr>
          <p:nvPr>
            <p:ph type="body" sz="quarter" idx="12"/>
          </p:nvPr>
        </p:nvSpPr>
        <p:spPr>
          <a:xfrm>
            <a:off x="3741281" y="588711"/>
            <a:ext cx="4880684" cy="1942327"/>
          </a:xfrm>
        </p:spPr>
        <p:txBody>
          <a:bodyPr/>
          <a:lstStyle/>
          <a:p>
            <a:pPr marL="0" indent="0">
              <a:lnSpc>
                <a:spcPts val="1800"/>
              </a:lnSpc>
              <a:buNone/>
            </a:pPr>
            <a:r>
              <a:rPr lang="en-US" sz="1300" b="1" dirty="0"/>
              <a:t>Are you prepared to include the following aspects in your monitoring and evaluation assessments?</a:t>
            </a:r>
          </a:p>
          <a:p>
            <a:pPr>
              <a:lnSpc>
                <a:spcPts val="900"/>
              </a:lnSpc>
            </a:pPr>
            <a:endParaRPr lang="en-US" sz="1200" dirty="0"/>
          </a:p>
          <a:p>
            <a:pPr marL="171450" marR="0" indent="-171450">
              <a:lnSpc>
                <a:spcPts val="1800"/>
              </a:lnSpc>
              <a:buBlip>
                <a:blip r:embed="rId2">
                  <a:extLst>
                    <a:ext uri="{96DAC541-7B7A-43D3-8B79-37D633B846F1}">
                      <asvg:svgBlip xmlns:asvg="http://schemas.microsoft.com/office/drawing/2016/SVG/main" r:embed="rId3"/>
                    </a:ext>
                  </a:extLst>
                </a:blip>
              </a:buBlip>
            </a:pPr>
            <a:r>
              <a:rPr lang="en-US" sz="1300" kern="100" dirty="0">
                <a:effectLst/>
                <a:ea typeface="Aptos" panose="020B0004020202020204" pitchFamily="34" charset="0"/>
                <a:cs typeface="Times New Roman" panose="02020603050405020304" pitchFamily="18" charset="0"/>
              </a:rPr>
              <a:t>the extent to which gender gaps have been reduced</a:t>
            </a:r>
          </a:p>
          <a:p>
            <a:pPr>
              <a:lnSpc>
                <a:spcPts val="900"/>
              </a:lnSpc>
            </a:pPr>
            <a:endParaRPr lang="en-US" sz="1200" dirty="0"/>
          </a:p>
          <a:p>
            <a:pPr marL="171450" marR="0" indent="-171450">
              <a:lnSpc>
                <a:spcPts val="1800"/>
              </a:lnSpc>
              <a:buBlip>
                <a:blip r:embed="rId2">
                  <a:extLst>
                    <a:ext uri="{96DAC541-7B7A-43D3-8B79-37D633B846F1}">
                      <asvg:svgBlip xmlns:asvg="http://schemas.microsoft.com/office/drawing/2016/SVG/main" r:embed="rId3"/>
                    </a:ext>
                  </a:extLst>
                </a:blip>
              </a:buBlip>
            </a:pPr>
            <a:r>
              <a:rPr lang="en-US" sz="1300" kern="100" dirty="0">
                <a:effectLst/>
                <a:ea typeface="Aptos" panose="020B0004020202020204" pitchFamily="34" charset="0"/>
                <a:cs typeface="Times New Roman" panose="02020603050405020304" pitchFamily="18" charset="0"/>
              </a:rPr>
              <a:t>whether gender equality/women’s empowerment has been improved</a:t>
            </a:r>
          </a:p>
          <a:p>
            <a:pPr>
              <a:lnSpc>
                <a:spcPts val="900"/>
              </a:lnSpc>
            </a:pPr>
            <a:endParaRPr lang="en-US" sz="1200" dirty="0"/>
          </a:p>
          <a:p>
            <a:pPr marL="171450" marR="0" indent="-171450">
              <a:lnSpc>
                <a:spcPts val="1800"/>
              </a:lnSpc>
              <a:buBlip>
                <a:blip r:embed="rId2">
                  <a:extLst>
                    <a:ext uri="{96DAC541-7B7A-43D3-8B79-37D633B846F1}">
                      <asvg:svgBlip xmlns:asvg="http://schemas.microsoft.com/office/drawing/2016/SVG/main" r:embed="rId3"/>
                    </a:ext>
                  </a:extLst>
                </a:blip>
              </a:buBlip>
            </a:pPr>
            <a:r>
              <a:rPr lang="en-US" sz="1300" kern="100" dirty="0">
                <a:ea typeface="Aptos" panose="020B0004020202020204" pitchFamily="34" charset="0"/>
                <a:cs typeface="Times New Roman" panose="02020603050405020304" pitchFamily="18" charset="0"/>
              </a:rPr>
              <a:t>what results gender-disaggregated information provide</a:t>
            </a:r>
            <a:endParaRPr lang="en-US" sz="1300" kern="100" dirty="0">
              <a:effectLst/>
              <a:ea typeface="Aptos" panose="020B0004020202020204" pitchFamily="34" charset="0"/>
              <a:cs typeface="Times New Roman" panose="02020603050405020304" pitchFamily="18" charset="0"/>
            </a:endParaRPr>
          </a:p>
          <a:p>
            <a:pPr>
              <a:lnSpc>
                <a:spcPts val="1800"/>
              </a:lnSpc>
            </a:pPr>
            <a:endParaRPr lang="en-GB" sz="1300" dirty="0"/>
          </a:p>
        </p:txBody>
      </p:sp>
      <p:pic>
        <p:nvPicPr>
          <p:cNvPr id="5" name="Graphic 4">
            <a:extLst>
              <a:ext uri="{FF2B5EF4-FFF2-40B4-BE49-F238E27FC236}">
                <a16:creationId xmlns:a16="http://schemas.microsoft.com/office/drawing/2014/main" id="{B144A789-EB94-A4AA-C010-A65C8DFE0F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89418" y="2680490"/>
            <a:ext cx="3232547" cy="2144036"/>
          </a:xfrm>
          <a:prstGeom prst="rect">
            <a:avLst/>
          </a:prstGeom>
        </p:spPr>
      </p:pic>
    </p:spTree>
    <p:extLst>
      <p:ext uri="{BB962C8B-B14F-4D97-AF65-F5344CB8AC3E}">
        <p14:creationId xmlns:p14="http://schemas.microsoft.com/office/powerpoint/2010/main" val="29934607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1223-314E-E44B-63F8-155A8BAFEEB8}"/>
              </a:ext>
            </a:extLst>
          </p:cNvPr>
          <p:cNvSpPr>
            <a:spLocks noGrp="1"/>
          </p:cNvSpPr>
          <p:nvPr>
            <p:ph type="title"/>
          </p:nvPr>
        </p:nvSpPr>
        <p:spPr>
          <a:xfrm>
            <a:off x="522035" y="588711"/>
            <a:ext cx="7839666" cy="443198"/>
          </a:xfrm>
        </p:spPr>
        <p:txBody>
          <a:bodyPr/>
          <a:lstStyle/>
          <a:p>
            <a:r>
              <a:rPr lang="en-US" sz="3200" b="1" kern="1200" dirty="0">
                <a:ea typeface="Roboto" panose="02000000000000000000" pitchFamily="2" charset="0"/>
                <a:cs typeface="+mn-cs"/>
              </a:rPr>
              <a:t>Gender in SIP project terminal review/</a:t>
            </a:r>
            <a:br>
              <a:rPr lang="en-US" sz="3200" b="1" kern="1200" dirty="0">
                <a:ea typeface="Roboto" panose="02000000000000000000" pitchFamily="2" charset="0"/>
                <a:cs typeface="+mn-cs"/>
              </a:rPr>
            </a:br>
            <a:r>
              <a:rPr lang="en-US" sz="3200" b="1" kern="1200" dirty="0">
                <a:ea typeface="Roboto" panose="02000000000000000000" pitchFamily="2" charset="0"/>
                <a:cs typeface="+mn-cs"/>
              </a:rPr>
              <a:t>evaluation</a:t>
            </a:r>
            <a:br>
              <a:rPr lang="en-US" sz="3200" b="1" kern="1200" dirty="0">
                <a:ea typeface="Roboto" panose="02000000000000000000" pitchFamily="2" charset="0"/>
                <a:cs typeface="+mn-cs"/>
              </a:rPr>
            </a:br>
            <a:endParaRPr lang="en-GB" dirty="0"/>
          </a:p>
        </p:txBody>
      </p:sp>
      <p:sp>
        <p:nvSpPr>
          <p:cNvPr id="3" name="Text Placeholder 2">
            <a:extLst>
              <a:ext uri="{FF2B5EF4-FFF2-40B4-BE49-F238E27FC236}">
                <a16:creationId xmlns:a16="http://schemas.microsoft.com/office/drawing/2014/main" id="{A29B1E2B-C35F-2E98-3BF6-5E00D3DDCA09}"/>
              </a:ext>
            </a:extLst>
          </p:cNvPr>
          <p:cNvSpPr>
            <a:spLocks noGrp="1"/>
          </p:cNvSpPr>
          <p:nvPr>
            <p:ph type="body" sz="quarter" idx="12"/>
          </p:nvPr>
        </p:nvSpPr>
        <p:spPr>
          <a:xfrm>
            <a:off x="4553469" y="1712875"/>
            <a:ext cx="1966327" cy="1012521"/>
          </a:xfrm>
        </p:spPr>
        <p:txBody>
          <a:bodyPr/>
          <a:lstStyle/>
          <a:p>
            <a:pPr>
              <a:lnSpc>
                <a:spcPts val="1600"/>
              </a:lnSpc>
            </a:pPr>
            <a:r>
              <a:rPr lang="en-US" sz="1300" b="1" i="0" dirty="0">
                <a:solidFill>
                  <a:srgbClr val="292623"/>
                </a:solidFill>
                <a:effectLst/>
              </a:rPr>
              <a:t>Guidelines for conducting a SIP project terminal review </a:t>
            </a:r>
            <a:r>
              <a:rPr lang="en-US" sz="1300" i="0" dirty="0">
                <a:solidFill>
                  <a:srgbClr val="292623"/>
                </a:solidFill>
                <a:effectLst/>
              </a:rPr>
              <a:t>(</a:t>
            </a:r>
            <a:r>
              <a:rPr lang="en-US" sz="1300" i="0" dirty="0">
                <a:solidFill>
                  <a:schemeClr val="accent4"/>
                </a:solidFill>
                <a:effectLst/>
                <a:hlinkClick r:id="rId2">
                  <a:extLst>
                    <a:ext uri="{A12FA001-AC4F-418D-AE19-62706E023703}">
                      <ahyp:hlinkClr xmlns:ahyp="http://schemas.microsoft.com/office/drawing/2018/hyperlinkcolor" val="tx"/>
                    </a:ext>
                  </a:extLst>
                </a:hlinkClick>
              </a:rPr>
              <a:t>LINK</a:t>
            </a:r>
            <a:r>
              <a:rPr lang="en-US" sz="1300" i="0" dirty="0">
                <a:solidFill>
                  <a:srgbClr val="292623"/>
                </a:solidFill>
                <a:effectLst/>
              </a:rPr>
              <a:t>)</a:t>
            </a:r>
          </a:p>
          <a:p>
            <a:pPr>
              <a:lnSpc>
                <a:spcPts val="1600"/>
              </a:lnSpc>
            </a:pPr>
            <a:endParaRPr lang="en-GB" sz="1300" dirty="0"/>
          </a:p>
        </p:txBody>
      </p:sp>
      <p:sp>
        <p:nvSpPr>
          <p:cNvPr id="4" name="Text Placeholder 3">
            <a:extLst>
              <a:ext uri="{FF2B5EF4-FFF2-40B4-BE49-F238E27FC236}">
                <a16:creationId xmlns:a16="http://schemas.microsoft.com/office/drawing/2014/main" id="{9886D963-07B5-BA3C-3A5E-8BA2AC8CDBA0}"/>
              </a:ext>
            </a:extLst>
          </p:cNvPr>
          <p:cNvSpPr>
            <a:spLocks noGrp="1"/>
          </p:cNvSpPr>
          <p:nvPr>
            <p:ph type="body" sz="quarter" idx="13"/>
          </p:nvPr>
        </p:nvSpPr>
        <p:spPr>
          <a:xfrm>
            <a:off x="6752120" y="1712875"/>
            <a:ext cx="2113496" cy="1012521"/>
          </a:xfrm>
        </p:spPr>
        <p:txBody>
          <a:bodyPr/>
          <a:lstStyle/>
          <a:p>
            <a:pPr>
              <a:lnSpc>
                <a:spcPts val="1600"/>
              </a:lnSpc>
            </a:pPr>
            <a:r>
              <a:rPr lang="en-US" sz="1300" b="1" i="0" dirty="0">
                <a:solidFill>
                  <a:srgbClr val="292623"/>
                </a:solidFill>
                <a:effectLst/>
              </a:rPr>
              <a:t>Guidelines for conducting a SIP project terminal evaluation </a:t>
            </a:r>
            <a:r>
              <a:rPr lang="en-US" sz="1300" i="0" dirty="0">
                <a:solidFill>
                  <a:srgbClr val="292623"/>
                </a:solidFill>
                <a:effectLst/>
              </a:rPr>
              <a:t>(</a:t>
            </a:r>
            <a:r>
              <a:rPr lang="en-US" sz="1300" i="0" dirty="0">
                <a:solidFill>
                  <a:schemeClr val="accent4"/>
                </a:solidFill>
                <a:effectLst/>
                <a:hlinkClick r:id="rId3">
                  <a:extLst>
                    <a:ext uri="{A12FA001-AC4F-418D-AE19-62706E023703}">
                      <ahyp:hlinkClr xmlns:ahyp="http://schemas.microsoft.com/office/drawing/2018/hyperlinkcolor" val="tx"/>
                    </a:ext>
                  </a:extLst>
                </a:hlinkClick>
              </a:rPr>
              <a:t>LINK</a:t>
            </a:r>
            <a:r>
              <a:rPr lang="en-US" sz="1300" i="0" dirty="0">
                <a:solidFill>
                  <a:srgbClr val="292623"/>
                </a:solidFill>
                <a:effectLst/>
              </a:rPr>
              <a:t>)</a:t>
            </a:r>
          </a:p>
          <a:p>
            <a:pPr>
              <a:lnSpc>
                <a:spcPts val="1600"/>
              </a:lnSpc>
            </a:pPr>
            <a:endParaRPr lang="en-GB" sz="1300" dirty="0"/>
          </a:p>
        </p:txBody>
      </p:sp>
      <p:pic>
        <p:nvPicPr>
          <p:cNvPr id="7" name="Picture 6" descr="A screenshot of a computer&#10;&#10;Description automatically generated">
            <a:extLst>
              <a:ext uri="{FF2B5EF4-FFF2-40B4-BE49-F238E27FC236}">
                <a16:creationId xmlns:a16="http://schemas.microsoft.com/office/drawing/2014/main" id="{355DC957-F1AF-D2D8-8D8C-7D1F441DF8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53470" y="2398922"/>
            <a:ext cx="1883414" cy="2155867"/>
          </a:xfrm>
          <a:prstGeom prst="rect">
            <a:avLst/>
          </a:prstGeom>
          <a:ln>
            <a:solidFill>
              <a:schemeClr val="accent4"/>
            </a:solidFill>
          </a:ln>
        </p:spPr>
      </p:pic>
      <p:pic>
        <p:nvPicPr>
          <p:cNvPr id="8" name="Picture 7" descr="A screenshot of a computer&#10;&#10;Description automatically generated">
            <a:extLst>
              <a:ext uri="{FF2B5EF4-FFF2-40B4-BE49-F238E27FC236}">
                <a16:creationId xmlns:a16="http://schemas.microsoft.com/office/drawing/2014/main" id="{21757306-29C7-519C-9E2A-40967F412E1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52120" y="2398922"/>
            <a:ext cx="1881172" cy="2157683"/>
          </a:xfrm>
          <a:prstGeom prst="rect">
            <a:avLst/>
          </a:prstGeom>
          <a:ln>
            <a:solidFill>
              <a:schemeClr val="accent4"/>
            </a:solidFill>
          </a:ln>
        </p:spPr>
      </p:pic>
      <p:pic>
        <p:nvPicPr>
          <p:cNvPr id="9" name="Picture 8">
            <a:extLst>
              <a:ext uri="{FF2B5EF4-FFF2-40B4-BE49-F238E27FC236}">
                <a16:creationId xmlns:a16="http://schemas.microsoft.com/office/drawing/2014/main" id="{15880B85-800F-5CA0-9F1B-CF416CE8A85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2035" y="3322366"/>
            <a:ext cx="1775396" cy="998939"/>
          </a:xfrm>
          <a:prstGeom prst="rect">
            <a:avLst/>
          </a:prstGeom>
          <a:ln>
            <a:solidFill>
              <a:schemeClr val="accent4"/>
            </a:solidFill>
          </a:ln>
        </p:spPr>
      </p:pic>
      <p:pic>
        <p:nvPicPr>
          <p:cNvPr id="10" name="Picture 9">
            <a:extLst>
              <a:ext uri="{FF2B5EF4-FFF2-40B4-BE49-F238E27FC236}">
                <a16:creationId xmlns:a16="http://schemas.microsoft.com/office/drawing/2014/main" id="{EB0D8963-4178-F0EC-D36B-8091A017D85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85573" y="3322366"/>
            <a:ext cx="1499683" cy="998939"/>
          </a:xfrm>
          <a:prstGeom prst="rect">
            <a:avLst/>
          </a:prstGeom>
          <a:ln>
            <a:solidFill>
              <a:schemeClr val="accent4"/>
            </a:solidFill>
          </a:ln>
        </p:spPr>
      </p:pic>
      <p:pic>
        <p:nvPicPr>
          <p:cNvPr id="11" name="Picture 10" descr="A yellow and white chart with black text&#10;&#10;Description automatically generated">
            <a:extLst>
              <a:ext uri="{FF2B5EF4-FFF2-40B4-BE49-F238E27FC236}">
                <a16:creationId xmlns:a16="http://schemas.microsoft.com/office/drawing/2014/main" id="{407CAFC9-6BAE-119A-0B1C-BB62E57D0B4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5514" y="1749090"/>
            <a:ext cx="3559742" cy="1292871"/>
          </a:xfrm>
          <a:prstGeom prst="rect">
            <a:avLst/>
          </a:prstGeom>
          <a:ln>
            <a:solidFill>
              <a:schemeClr val="accent4"/>
            </a:solidFill>
          </a:ln>
        </p:spPr>
      </p:pic>
    </p:spTree>
    <p:extLst>
      <p:ext uri="{BB962C8B-B14F-4D97-AF65-F5344CB8AC3E}">
        <p14:creationId xmlns:p14="http://schemas.microsoft.com/office/powerpoint/2010/main" val="23962644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1A6D-63FF-22E0-E25D-5D24ED2A6D9C}"/>
              </a:ext>
            </a:extLst>
          </p:cNvPr>
          <p:cNvSpPr>
            <a:spLocks noGrp="1"/>
          </p:cNvSpPr>
          <p:nvPr>
            <p:ph type="title"/>
          </p:nvPr>
        </p:nvSpPr>
        <p:spPr>
          <a:xfrm>
            <a:off x="522035" y="588711"/>
            <a:ext cx="7300061" cy="1329595"/>
          </a:xfrm>
        </p:spPr>
        <p:txBody>
          <a:bodyPr/>
          <a:lstStyle/>
          <a:p>
            <a:r>
              <a:rPr lang="en-US" b="1" dirty="0"/>
              <a:t>Note to presenters:</a:t>
            </a:r>
            <a:br>
              <a:rPr lang="en-US" b="1" dirty="0"/>
            </a:br>
            <a:r>
              <a:rPr lang="en-US" b="1" dirty="0"/>
              <a:t>end here with an interactive exercise:</a:t>
            </a:r>
            <a:endParaRPr lang="en-GB" dirty="0"/>
          </a:p>
        </p:txBody>
      </p:sp>
      <p:sp>
        <p:nvSpPr>
          <p:cNvPr id="3" name="Text Placeholder 2">
            <a:extLst>
              <a:ext uri="{FF2B5EF4-FFF2-40B4-BE49-F238E27FC236}">
                <a16:creationId xmlns:a16="http://schemas.microsoft.com/office/drawing/2014/main" id="{1FF8360B-A114-E9D1-A098-39740BA3FF3D}"/>
              </a:ext>
            </a:extLst>
          </p:cNvPr>
          <p:cNvSpPr>
            <a:spLocks noGrp="1"/>
          </p:cNvSpPr>
          <p:nvPr>
            <p:ph type="body" sz="quarter" idx="12"/>
          </p:nvPr>
        </p:nvSpPr>
        <p:spPr>
          <a:xfrm>
            <a:off x="522035" y="1798984"/>
            <a:ext cx="2322847" cy="3113353"/>
          </a:xfrm>
        </p:spPr>
        <p:txBody>
          <a:bodyPr/>
          <a:lstStyle/>
          <a:p>
            <a:pPr marL="0" indent="0">
              <a:buNone/>
            </a:pPr>
            <a:r>
              <a:rPr lang="en-US" dirty="0"/>
              <a:t>This exercise is intended to capture “takeaway lessons/ reflections/ next steps” from participants.</a:t>
            </a:r>
          </a:p>
          <a:p>
            <a:pPr marL="0" indent="0">
              <a:buNone/>
            </a:pPr>
            <a:r>
              <a:rPr lang="en-US" dirty="0"/>
              <a:t>Suggest this be done individually (not in groups). Ask the participants to write down reflections on </a:t>
            </a:r>
            <a:r>
              <a:rPr lang="en-US" b="1" dirty="0">
                <a:solidFill>
                  <a:schemeClr val="accent1"/>
                </a:solidFill>
              </a:rPr>
              <a:t>any variations </a:t>
            </a:r>
            <a:r>
              <a:rPr lang="en-US" dirty="0"/>
              <a:t>of these 3 items (</a:t>
            </a:r>
            <a:r>
              <a:rPr lang="en-US" b="1" dirty="0">
                <a:solidFill>
                  <a:schemeClr val="accent1"/>
                </a:solidFill>
              </a:rPr>
              <a:t>depending on the nature of</a:t>
            </a:r>
            <a:r>
              <a:rPr lang="en-US" b="1" dirty="0"/>
              <a:t> </a:t>
            </a:r>
            <a:r>
              <a:rPr lang="en-US" dirty="0"/>
              <a:t>the participant group):</a:t>
            </a:r>
          </a:p>
          <a:p>
            <a:pPr lvl="1">
              <a:lnSpc>
                <a:spcPts val="600"/>
              </a:lnSpc>
              <a:buBlip>
                <a:blip r:embed="rId3">
                  <a:extLst>
                    <a:ext uri="{96DAC541-7B7A-43D3-8B79-37D633B846F1}">
                      <asvg:svgBlip xmlns:asvg="http://schemas.microsoft.com/office/drawing/2016/SVG/main" r:embed="rId4"/>
                    </a:ext>
                  </a:extLst>
                </a:blip>
              </a:buBlip>
            </a:pPr>
            <a:endParaRPr lang="en-US" dirty="0"/>
          </a:p>
          <a:p>
            <a:pPr marL="171450" indent="-171450">
              <a:buBlip>
                <a:blip r:embed="rId5">
                  <a:extLst>
                    <a:ext uri="{96DAC541-7B7A-43D3-8B79-37D633B846F1}">
                      <asvg:svgBlip xmlns:asvg="http://schemas.microsoft.com/office/drawing/2016/SVG/main" r:embed="rId6"/>
                    </a:ext>
                  </a:extLst>
                </a:blip>
              </a:buBlip>
            </a:pPr>
            <a:r>
              <a:rPr lang="en-US" dirty="0"/>
              <a:t>if you are currently planning a project on reducing harms from mercury exposure, what are </a:t>
            </a:r>
            <a:r>
              <a:rPr lang="en-US" u="sng" dirty="0"/>
              <a:t>three main lessons/tips/ideas</a:t>
            </a:r>
            <a:r>
              <a:rPr lang="en-US" dirty="0"/>
              <a:t> you take away from this training that you will be sure to introduce into your planning</a:t>
            </a:r>
          </a:p>
          <a:p>
            <a:pPr marL="0" indent="0">
              <a:buNone/>
            </a:pPr>
            <a:endParaRPr lang="en-US" dirty="0"/>
          </a:p>
          <a:p>
            <a:pPr marL="0" indent="0">
              <a:buNone/>
            </a:pPr>
            <a:endParaRPr lang="en-US" dirty="0"/>
          </a:p>
          <a:p>
            <a:endParaRPr lang="en-GB" dirty="0"/>
          </a:p>
        </p:txBody>
      </p:sp>
      <p:sp>
        <p:nvSpPr>
          <p:cNvPr id="4" name="Text Placeholder 3">
            <a:extLst>
              <a:ext uri="{FF2B5EF4-FFF2-40B4-BE49-F238E27FC236}">
                <a16:creationId xmlns:a16="http://schemas.microsoft.com/office/drawing/2014/main" id="{12C96592-FA6F-AC78-CD34-CFF370AFBB41}"/>
              </a:ext>
            </a:extLst>
          </p:cNvPr>
          <p:cNvSpPr>
            <a:spLocks noGrp="1"/>
          </p:cNvSpPr>
          <p:nvPr>
            <p:ph type="body" sz="quarter" idx="13"/>
          </p:nvPr>
        </p:nvSpPr>
        <p:spPr>
          <a:xfrm>
            <a:off x="3087558" y="1798984"/>
            <a:ext cx="2322847" cy="2472152"/>
          </a:xfrm>
        </p:spPr>
        <p:txBody>
          <a:bodyPr/>
          <a:lstStyle/>
          <a:p>
            <a:pPr marL="171450" indent="-171450">
              <a:buBlip>
                <a:blip r:embed="rId5">
                  <a:extLst>
                    <a:ext uri="{96DAC541-7B7A-43D3-8B79-37D633B846F1}">
                      <asvg:svgBlip xmlns:asvg="http://schemas.microsoft.com/office/drawing/2016/SVG/main" r:embed="rId6"/>
                    </a:ext>
                  </a:extLst>
                </a:blip>
              </a:buBlip>
            </a:pPr>
            <a:r>
              <a:rPr lang="en-US" dirty="0"/>
              <a:t>if you are already in the midst of a project, can you identify two or three improvements you will make/ suggest as a result of this training?</a:t>
            </a:r>
          </a:p>
          <a:p>
            <a:pPr lvl="1">
              <a:lnSpc>
                <a:spcPts val="600"/>
              </a:lnSpc>
              <a:buBlip>
                <a:blip r:embed="rId3">
                  <a:extLst>
                    <a:ext uri="{96DAC541-7B7A-43D3-8B79-37D633B846F1}">
                      <asvg:svgBlip xmlns:asvg="http://schemas.microsoft.com/office/drawing/2016/SVG/main" r:embed="rId4"/>
                    </a:ext>
                  </a:extLst>
                </a:blip>
              </a:buBlip>
            </a:pPr>
            <a:endParaRPr lang="en-US" dirty="0"/>
          </a:p>
          <a:p>
            <a:pPr marL="171450" indent="-171450">
              <a:buBlip>
                <a:blip r:embed="rId5">
                  <a:extLst>
                    <a:ext uri="{96DAC541-7B7A-43D3-8B79-37D633B846F1}">
                      <asvg:svgBlip xmlns:asvg="http://schemas.microsoft.com/office/drawing/2016/SVG/main" r:embed="rId6"/>
                    </a:ext>
                  </a:extLst>
                </a:blip>
              </a:buBlip>
            </a:pPr>
            <a:r>
              <a:rPr lang="en-US" dirty="0"/>
              <a:t>if you were asked to give gender advice to a team developing a project, can you identify two or three improvements you will make/ suggest as a result of this training</a:t>
            </a:r>
          </a:p>
          <a:p>
            <a:pPr lvl="1">
              <a:lnSpc>
                <a:spcPts val="600"/>
              </a:lnSpc>
              <a:buBlip>
                <a:blip r:embed="rId3">
                  <a:extLst>
                    <a:ext uri="{96DAC541-7B7A-43D3-8B79-37D633B846F1}">
                      <asvg:svgBlip xmlns:asvg="http://schemas.microsoft.com/office/drawing/2016/SVG/main" r:embed="rId4"/>
                    </a:ext>
                  </a:extLst>
                </a:blip>
              </a:buBlip>
            </a:pPr>
            <a:endParaRPr lang="en-US" dirty="0"/>
          </a:p>
          <a:p>
            <a:pPr marL="0" indent="0">
              <a:buNone/>
            </a:pPr>
            <a:r>
              <a:rPr lang="en-US" dirty="0"/>
              <a:t>allow about 10-15 minutes, then call on 4 or 5 participants to share (or more, depending on timing)</a:t>
            </a:r>
          </a:p>
          <a:p>
            <a:endParaRPr lang="en-GB" dirty="0"/>
          </a:p>
        </p:txBody>
      </p:sp>
    </p:spTree>
    <p:extLst>
      <p:ext uri="{BB962C8B-B14F-4D97-AF65-F5344CB8AC3E}">
        <p14:creationId xmlns:p14="http://schemas.microsoft.com/office/powerpoint/2010/main" val="29932164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FEC0-2D48-6AA5-92E0-145D6275AA47}"/>
              </a:ext>
            </a:extLst>
          </p:cNvPr>
          <p:cNvSpPr>
            <a:spLocks noGrp="1"/>
          </p:cNvSpPr>
          <p:nvPr>
            <p:ph type="title"/>
          </p:nvPr>
        </p:nvSpPr>
        <p:spPr/>
        <p:txBody>
          <a:bodyPr/>
          <a:lstStyle/>
          <a:p>
            <a:r>
              <a:rPr lang="en-GB" dirty="0"/>
              <a:t>Resources</a:t>
            </a:r>
          </a:p>
        </p:txBody>
      </p:sp>
      <p:sp>
        <p:nvSpPr>
          <p:cNvPr id="9" name="Text Placeholder 2">
            <a:extLst>
              <a:ext uri="{FF2B5EF4-FFF2-40B4-BE49-F238E27FC236}">
                <a16:creationId xmlns:a16="http://schemas.microsoft.com/office/drawing/2014/main" id="{073F9486-7334-0208-A1B4-A4E7CD3C7CCA}"/>
              </a:ext>
            </a:extLst>
          </p:cNvPr>
          <p:cNvSpPr txBox="1">
            <a:spLocks/>
          </p:cNvSpPr>
          <p:nvPr/>
        </p:nvSpPr>
        <p:spPr>
          <a:xfrm>
            <a:off x="3741281" y="588711"/>
            <a:ext cx="4888370" cy="4113627"/>
          </a:xfrm>
          <a:prstGeom prst="rect">
            <a:avLst/>
          </a:prstGeom>
        </p:spPr>
        <p:txBody>
          <a:bodyPr vert="horz" wrap="square" lIns="0" tIns="0" rIns="0" bIns="0" rtlCol="0">
            <a:spAutoFit/>
          </a:bodyPr>
          <a:lstStyle>
            <a:lvl1pPr marL="0" indent="0" algn="l" defTabSz="685800" rtl="0" eaLnBrk="1" latinLnBrk="0" hangingPunct="1">
              <a:lnSpc>
                <a:spcPts val="1400"/>
              </a:lnSpc>
              <a:spcBef>
                <a:spcPts val="0"/>
              </a:spcBef>
              <a:buFont typeface="Arial" panose="020B0604020202020204" pitchFamily="34" charset="0"/>
              <a:buNone/>
              <a:defRPr sz="1000" b="0" i="0" kern="1200">
                <a:solidFill>
                  <a:schemeClr val="tx1"/>
                </a:solidFill>
                <a:latin typeface="+mn-lt"/>
                <a:ea typeface="Roboto" panose="02000000000000000000" pitchFamily="2" charset="0"/>
                <a:cs typeface="Roboto" panose="02000000000000000000" pitchFamily="2" charset="0"/>
              </a:defRPr>
            </a:lvl1pPr>
            <a:lvl2pPr marL="171450" indent="-171450" algn="l" defTabSz="685800" rtl="0" eaLnBrk="1" latinLnBrk="0" hangingPunct="1">
              <a:lnSpc>
                <a:spcPts val="1400"/>
              </a:lnSpc>
              <a:spcBef>
                <a:spcPts val="0"/>
              </a:spcBef>
              <a:buFontTx/>
              <a:buBlip>
                <a:blip r:embed="rId3">
                  <a:extLst>
                    <a:ext uri="{96DAC541-7B7A-43D3-8B79-37D633B846F1}">
                      <asvg:svgBlip xmlns:asvg="http://schemas.microsoft.com/office/drawing/2016/SVG/main" r:embed="rId4"/>
                    </a:ext>
                  </a:extLst>
                </a:blip>
              </a:buBlip>
              <a:defRPr sz="1000" b="0" i="0" kern="1200">
                <a:solidFill>
                  <a:schemeClr val="tx1"/>
                </a:solidFill>
                <a:latin typeface="+mn-lt"/>
                <a:ea typeface="Roboto Condensed" panose="02000000000000000000" pitchFamily="2" charset="0"/>
                <a:cs typeface="Roboto Condensed" panose="02000000000000000000" pitchFamily="2" charset="0"/>
              </a:defRPr>
            </a:lvl2pPr>
            <a:lvl3pPr marL="351450" indent="-171450" algn="l" defTabSz="685800" rtl="0" eaLnBrk="1" latinLnBrk="0" hangingPunct="1">
              <a:lnSpc>
                <a:spcPts val="1400"/>
              </a:lnSpc>
              <a:spcBef>
                <a:spcPts val="0"/>
              </a:spcBef>
              <a:buClr>
                <a:srgbClr val="FF0000"/>
              </a:buClr>
              <a:buFont typeface="Arial" panose="020B0604020202020204" pitchFamily="34" charset="0"/>
              <a:buChar char="•"/>
              <a:defRPr sz="1000" b="0" i="0" kern="1200">
                <a:solidFill>
                  <a:schemeClr val="tx1"/>
                </a:solidFill>
                <a:latin typeface="+mn-lt"/>
                <a:ea typeface="Roboto Condensed" panose="02000000000000000000" pitchFamily="2" charset="0"/>
                <a:cs typeface="Roboto Condensed" panose="02000000000000000000" pitchFamily="2" charset="0"/>
              </a:defRPr>
            </a:lvl3pPr>
            <a:lvl4pPr marL="0" indent="0" algn="l" defTabSz="685800" rtl="0" eaLnBrk="1" latinLnBrk="0" hangingPunct="1">
              <a:lnSpc>
                <a:spcPts val="1120"/>
              </a:lnSpc>
              <a:spcBef>
                <a:spcPts val="0"/>
              </a:spcBef>
              <a:buFont typeface="Arial" panose="020B0604020202020204" pitchFamily="34" charset="0"/>
              <a:buNone/>
              <a:defRPr sz="800" kern="1200">
                <a:solidFill>
                  <a:schemeClr val="tx1"/>
                </a:solidFill>
                <a:latin typeface="+mn-lt"/>
                <a:ea typeface="Roboto" panose="02000000000000000000" pitchFamily="2" charset="0"/>
                <a:cs typeface="Roboto" panose="02000000000000000000" pitchFamily="2" charset="0"/>
              </a:defRPr>
            </a:lvl4pPr>
            <a:lvl5pPr marL="0" indent="0" algn="l" defTabSz="685800" rtl="0" eaLnBrk="1" latinLnBrk="0" hangingPunct="1">
              <a:lnSpc>
                <a:spcPct val="100000"/>
              </a:lnSpc>
              <a:spcBef>
                <a:spcPts val="0"/>
              </a:spcBef>
              <a:buFont typeface="Arial" panose="020B0604020202020204" pitchFamily="34" charset="0"/>
              <a:buNone/>
              <a:defRPr sz="7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Arial" panose="020B0604020202020204" pitchFamily="34" charset="0"/>
              <a:buBlip>
                <a:blip r:embed="rId3">
                  <a:extLst>
                    <a:ext uri="{96DAC541-7B7A-43D3-8B79-37D633B846F1}">
                      <asvg:svgBlip xmlns:asvg="http://schemas.microsoft.com/office/drawing/2016/SVG/main" r:embed="rId4"/>
                    </a:ext>
                  </a:extLst>
                </a:blip>
              </a:buBlip>
            </a:pPr>
            <a:r>
              <a:rPr lang="en-US" b="1" dirty="0">
                <a:solidFill>
                  <a:schemeClr val="accent1"/>
                </a:solidFill>
              </a:rPr>
              <a:t>OVERVIEW: </a:t>
            </a:r>
            <a:r>
              <a:rPr lang="en-US" dirty="0">
                <a:solidFill>
                  <a:schemeClr val="accent4"/>
                </a:solidFill>
                <a:hlinkClick r:id="rId5">
                  <a:extLst>
                    <a:ext uri="{A12FA001-AC4F-418D-AE19-62706E023703}">
                      <ahyp:hlinkClr xmlns:ahyp="http://schemas.microsoft.com/office/drawing/2018/hyperlinkcolor" val="tx"/>
                    </a:ext>
                  </a:extLst>
                </a:hlinkClick>
              </a:rPr>
              <a:t>https://minamataconvention.org/en/gender</a:t>
            </a:r>
            <a:endParaRPr lang="en-US" dirty="0">
              <a:solidFill>
                <a:schemeClr val="accent4"/>
              </a:solidFill>
            </a:endParaRPr>
          </a:p>
          <a:p>
            <a:pPr lvl="1">
              <a:lnSpc>
                <a:spcPts val="600"/>
              </a:lnSpc>
              <a:buFontTx/>
              <a:buBlip>
                <a:blip r:embed="rId6">
                  <a:extLst>
                    <a:ext uri="{96DAC541-7B7A-43D3-8B79-37D633B846F1}">
                      <asvg:svgBlip xmlns:asvg="http://schemas.microsoft.com/office/drawing/2016/SVG/main" r:embed="rId7"/>
                    </a:ext>
                  </a:extLst>
                </a:blip>
              </a:buBlip>
            </a:pPr>
            <a:endParaRPr lang="en-US" dirty="0"/>
          </a:p>
          <a:p>
            <a:pPr marL="171450" indent="-171450">
              <a:buFont typeface="Arial" panose="020B0604020202020204" pitchFamily="34" charset="0"/>
              <a:buBlip>
                <a:blip r:embed="rId3">
                  <a:extLst>
                    <a:ext uri="{96DAC541-7B7A-43D3-8B79-37D633B846F1}">
                      <asvg:svgBlip xmlns:asvg="http://schemas.microsoft.com/office/drawing/2016/SVG/main" r:embed="rId4"/>
                    </a:ext>
                  </a:extLst>
                </a:blip>
              </a:buBlip>
            </a:pPr>
            <a:r>
              <a:rPr lang="en-US" b="1" dirty="0">
                <a:solidFill>
                  <a:schemeClr val="accent1"/>
                </a:solidFill>
              </a:rPr>
              <a:t>FACT SHEET: </a:t>
            </a:r>
            <a:r>
              <a:rPr lang="en-US" dirty="0">
                <a:solidFill>
                  <a:schemeClr val="accent4"/>
                </a:solidFill>
                <a:hlinkClick r:id="rId8">
                  <a:extLst>
                    <a:ext uri="{A12FA001-AC4F-418D-AE19-62706E023703}">
                      <ahyp:hlinkClr xmlns:ahyp="http://schemas.microsoft.com/office/drawing/2018/hyperlinkcolor" val="tx"/>
                    </a:ext>
                  </a:extLst>
                </a:hlinkClick>
              </a:rPr>
              <a:t>https://Minamataconvention.org/sites/default/files/documents/2021-08/Gender_Equality_Mercury_May_2021.pdf</a:t>
            </a:r>
            <a:endParaRPr lang="en-US" dirty="0">
              <a:solidFill>
                <a:schemeClr val="accent4"/>
              </a:solidFill>
            </a:endParaRPr>
          </a:p>
          <a:p>
            <a:pPr lvl="1">
              <a:lnSpc>
                <a:spcPts val="600"/>
              </a:lnSpc>
              <a:buFontTx/>
              <a:buBlip>
                <a:blip r:embed="rId6">
                  <a:extLst>
                    <a:ext uri="{96DAC541-7B7A-43D3-8B79-37D633B846F1}">
                      <asvg:svgBlip xmlns:asvg="http://schemas.microsoft.com/office/drawing/2016/SVG/main" r:embed="rId7"/>
                    </a:ext>
                  </a:extLst>
                </a:blip>
              </a:buBlip>
            </a:pPr>
            <a:endParaRPr lang="en-US" dirty="0"/>
          </a:p>
          <a:p>
            <a:pPr marL="171450" indent="-171450">
              <a:buFont typeface="Arial" panose="020B0604020202020204" pitchFamily="34" charset="0"/>
              <a:buBlip>
                <a:blip r:embed="rId3">
                  <a:extLst>
                    <a:ext uri="{96DAC541-7B7A-43D3-8B79-37D633B846F1}">
                      <asvg:svgBlip xmlns:asvg="http://schemas.microsoft.com/office/drawing/2016/SVG/main" r:embed="rId4"/>
                    </a:ext>
                  </a:extLst>
                </a:blip>
              </a:buBlip>
            </a:pPr>
            <a:r>
              <a:rPr lang="en-US" b="1" dirty="0">
                <a:solidFill>
                  <a:schemeClr val="accent1"/>
                </a:solidFill>
              </a:rPr>
              <a:t>COURSE on gender and mercury: </a:t>
            </a:r>
            <a:r>
              <a:rPr lang="en-US" dirty="0">
                <a:solidFill>
                  <a:schemeClr val="accent4"/>
                </a:solidFill>
                <a:hlinkClick r:id="rId9" tooltip="Original URL: https://elearning.informea.org/course/search.php?q=mercury%20gender&amp;areaids=core_course-course%22%20%5Ct%20%22_blankand. Click or tap if you trust this link.">
                  <a:extLst>
                    <a:ext uri="{A12FA001-AC4F-418D-AE19-62706E023703}">
                      <ahyp:hlinkClr xmlns:ahyp="http://schemas.microsoft.com/office/drawing/2018/hyperlinkcolor" val="tx"/>
                    </a:ext>
                  </a:extLst>
                </a:hlinkClick>
              </a:rPr>
              <a:t>https://elearning.informea.org/course/search.</a:t>
            </a:r>
            <a:br>
              <a:rPr lang="en-US" dirty="0">
                <a:solidFill>
                  <a:schemeClr val="accent4"/>
                </a:solidFill>
                <a:hlinkClick r:id="rId9" tooltip="Original URL: https://elearning.informea.org/course/search.php?q=mercury%20gender&amp;areaids=core_course-course%22%20%5Ct%20%22_blankand. Click or tap if you trust this link.">
                  <a:extLst>
                    <a:ext uri="{A12FA001-AC4F-418D-AE19-62706E023703}">
                      <ahyp:hlinkClr xmlns:ahyp="http://schemas.microsoft.com/office/drawing/2018/hyperlinkcolor" val="tx"/>
                    </a:ext>
                  </a:extLst>
                </a:hlinkClick>
              </a:rPr>
            </a:br>
            <a:r>
              <a:rPr lang="en-US" dirty="0">
                <a:solidFill>
                  <a:schemeClr val="accent4"/>
                </a:solidFill>
                <a:hlinkClick r:id="rId9" tooltip="Original URL: https://elearning.informea.org/course/search.php?q=mercury%20gender&amp;areaids=core_course-course%22%20%5Ct%20%22_blankand. Click or tap if you trust this link.">
                  <a:extLst>
                    <a:ext uri="{A12FA001-AC4F-418D-AE19-62706E023703}">
                      <ahyp:hlinkClr xmlns:ahyp="http://schemas.microsoft.com/office/drawing/2018/hyperlinkcolor" val="tx"/>
                    </a:ext>
                  </a:extLst>
                </a:hlinkClick>
              </a:rPr>
              <a:t>php?q=mercury%20gender&amp;areaids=core_course-course%22%20\t%20%22_</a:t>
            </a:r>
            <a:br>
              <a:rPr lang="en-US" dirty="0">
                <a:solidFill>
                  <a:schemeClr val="accent4"/>
                </a:solidFill>
                <a:hlinkClick r:id="rId9" tooltip="Original URL: https://elearning.informea.org/course/search.php?q=mercury%20gender&amp;areaids=core_course-course%22%20%5Ct%20%22_blankand. Click or tap if you trust this link.">
                  <a:extLst>
                    <a:ext uri="{A12FA001-AC4F-418D-AE19-62706E023703}">
                      <ahyp:hlinkClr xmlns:ahyp="http://schemas.microsoft.com/office/drawing/2018/hyperlinkcolor" val="tx"/>
                    </a:ext>
                  </a:extLst>
                </a:hlinkClick>
              </a:rPr>
            </a:br>
            <a:r>
              <a:rPr lang="en-US" dirty="0">
                <a:solidFill>
                  <a:schemeClr val="accent4"/>
                </a:solidFill>
                <a:hlinkClick r:id="rId9" tooltip="Original URL: https://elearning.informea.org/course/search.php?q=mercury%20gender&amp;areaids=core_course-course%22%20%5Ct%20%22_blankand. Click or tap if you trust this link.">
                  <a:extLst>
                    <a:ext uri="{A12FA001-AC4F-418D-AE19-62706E023703}">
                      <ahyp:hlinkClr xmlns:ahyp="http://schemas.microsoft.com/office/drawing/2018/hyperlinkcolor" val="tx"/>
                    </a:ext>
                  </a:extLst>
                </a:hlinkClick>
              </a:rPr>
              <a:t>blankand</a:t>
            </a:r>
            <a:endParaRPr lang="en-US" dirty="0">
              <a:solidFill>
                <a:schemeClr val="accent4"/>
              </a:solidFill>
            </a:endParaRPr>
          </a:p>
          <a:p>
            <a:pPr lvl="1">
              <a:lnSpc>
                <a:spcPts val="600"/>
              </a:lnSpc>
              <a:buFontTx/>
              <a:buBlip>
                <a:blip r:embed="rId6">
                  <a:extLst>
                    <a:ext uri="{96DAC541-7B7A-43D3-8B79-37D633B846F1}">
                      <asvg:svgBlip xmlns:asvg="http://schemas.microsoft.com/office/drawing/2016/SVG/main" r:embed="rId7"/>
                    </a:ext>
                  </a:extLst>
                </a:blip>
              </a:buBlip>
            </a:pPr>
            <a:endParaRPr lang="en-US" dirty="0"/>
          </a:p>
          <a:p>
            <a:pPr marL="171450" indent="-171450">
              <a:buFont typeface="Arial" panose="020B0604020202020204" pitchFamily="34" charset="0"/>
              <a:buBlip>
                <a:blip r:embed="rId3">
                  <a:extLst>
                    <a:ext uri="{96DAC541-7B7A-43D3-8B79-37D633B846F1}">
                      <asvg:svgBlip xmlns:asvg="http://schemas.microsoft.com/office/drawing/2016/SVG/main" r:embed="rId4"/>
                    </a:ext>
                  </a:extLst>
                </a:blip>
              </a:buBlip>
            </a:pPr>
            <a:r>
              <a:rPr lang="en-US" b="1" dirty="0">
                <a:solidFill>
                  <a:schemeClr val="accent1"/>
                </a:solidFill>
              </a:rPr>
              <a:t>For ASGM projects: A </a:t>
            </a:r>
            <a:r>
              <a:rPr lang="en-US" b="1" dirty="0" err="1">
                <a:solidFill>
                  <a:schemeClr val="accent1"/>
                </a:solidFill>
              </a:rPr>
              <a:t>quickstart</a:t>
            </a:r>
            <a:r>
              <a:rPr lang="en-US" b="1" dirty="0">
                <a:solidFill>
                  <a:schemeClr val="accent1"/>
                </a:solidFill>
              </a:rPr>
              <a:t> guide: </a:t>
            </a:r>
            <a:r>
              <a:rPr lang="en-US" dirty="0">
                <a:solidFill>
                  <a:schemeClr val="accent4"/>
                </a:solidFill>
                <a:hlinkClick r:id="rId10">
                  <a:extLst>
                    <a:ext uri="{A12FA001-AC4F-418D-AE19-62706E023703}">
                      <ahyp:hlinkClr xmlns:ahyp="http://schemas.microsoft.com/office/drawing/2018/hyperlinkcolor" val="tx"/>
                    </a:ext>
                  </a:extLst>
                </a:hlinkClick>
              </a:rPr>
              <a:t>https://www.planetgold.org/</a:t>
            </a:r>
            <a:br>
              <a:rPr lang="en-US" dirty="0">
                <a:solidFill>
                  <a:schemeClr val="accent4"/>
                </a:solidFill>
                <a:hlinkClick r:id="rId10">
                  <a:extLst>
                    <a:ext uri="{A12FA001-AC4F-418D-AE19-62706E023703}">
                      <ahyp:hlinkClr xmlns:ahyp="http://schemas.microsoft.com/office/drawing/2018/hyperlinkcolor" val="tx"/>
                    </a:ext>
                  </a:extLst>
                </a:hlinkClick>
              </a:rPr>
            </a:br>
            <a:r>
              <a:rPr lang="en-US" dirty="0">
                <a:solidFill>
                  <a:schemeClr val="accent4"/>
                </a:solidFill>
                <a:hlinkClick r:id="rId10">
                  <a:extLst>
                    <a:ext uri="{A12FA001-AC4F-418D-AE19-62706E023703}">
                      <ahyp:hlinkClr xmlns:ahyp="http://schemas.microsoft.com/office/drawing/2018/hyperlinkcolor" val="tx"/>
                    </a:ext>
                  </a:extLst>
                </a:hlinkClick>
              </a:rPr>
              <a:t>sites/default/files/Gender%20guide%20visual%20summary_080221.pdf</a:t>
            </a:r>
            <a:endParaRPr lang="en-US" dirty="0">
              <a:solidFill>
                <a:schemeClr val="accent4"/>
              </a:solidFill>
            </a:endParaRPr>
          </a:p>
          <a:p>
            <a:pPr lvl="1">
              <a:lnSpc>
                <a:spcPts val="600"/>
              </a:lnSpc>
              <a:buFontTx/>
              <a:buBlip>
                <a:blip r:embed="rId6">
                  <a:extLst>
                    <a:ext uri="{96DAC541-7B7A-43D3-8B79-37D633B846F1}">
                      <asvg:svgBlip xmlns:asvg="http://schemas.microsoft.com/office/drawing/2016/SVG/main" r:embed="rId7"/>
                    </a:ext>
                  </a:extLst>
                </a:blip>
              </a:buBlip>
            </a:pPr>
            <a:endParaRPr lang="en-US" dirty="0"/>
          </a:p>
          <a:p>
            <a:pPr marL="171450" indent="-171450">
              <a:buFont typeface="Arial" panose="020B0604020202020204" pitchFamily="34" charset="0"/>
              <a:buBlip>
                <a:blip r:embed="rId3">
                  <a:extLst>
                    <a:ext uri="{96DAC541-7B7A-43D3-8B79-37D633B846F1}">
                      <asvg:svgBlip xmlns:asvg="http://schemas.microsoft.com/office/drawing/2016/SVG/main" r:embed="rId4"/>
                    </a:ext>
                  </a:extLst>
                </a:blip>
              </a:buBlip>
            </a:pPr>
            <a:r>
              <a:rPr lang="en-US" b="1" dirty="0">
                <a:solidFill>
                  <a:schemeClr val="accent1"/>
                </a:solidFill>
              </a:rPr>
              <a:t>NAP review </a:t>
            </a:r>
            <a:r>
              <a:rPr lang="en-US" dirty="0"/>
              <a:t>(ADD LINK WHEN AVAILABLE)</a:t>
            </a:r>
          </a:p>
          <a:p>
            <a:pPr lvl="1">
              <a:lnSpc>
                <a:spcPts val="600"/>
              </a:lnSpc>
              <a:buFontTx/>
              <a:buBlip>
                <a:blip r:embed="rId6">
                  <a:extLst>
                    <a:ext uri="{96DAC541-7B7A-43D3-8B79-37D633B846F1}">
                      <asvg:svgBlip xmlns:asvg="http://schemas.microsoft.com/office/drawing/2016/SVG/main" r:embed="rId7"/>
                    </a:ext>
                  </a:extLst>
                </a:blip>
              </a:buBlip>
            </a:pPr>
            <a:endParaRPr lang="en-US" dirty="0"/>
          </a:p>
          <a:p>
            <a:pPr marL="171450" indent="-171450">
              <a:buFont typeface="Arial" panose="020B0604020202020204" pitchFamily="34" charset="0"/>
              <a:buBlip>
                <a:blip r:embed="rId3">
                  <a:extLst>
                    <a:ext uri="{96DAC541-7B7A-43D3-8B79-37D633B846F1}">
                      <asvg:svgBlip xmlns:asvg="http://schemas.microsoft.com/office/drawing/2016/SVG/main" r:embed="rId4"/>
                    </a:ext>
                  </a:extLst>
                </a:blip>
              </a:buBlip>
            </a:pPr>
            <a:r>
              <a:rPr lang="en-US" b="1" dirty="0">
                <a:solidFill>
                  <a:schemeClr val="accent1"/>
                </a:solidFill>
              </a:rPr>
              <a:t>INFORMATION SESSIONs:</a:t>
            </a:r>
            <a:endParaRPr lang="en-US" b="1" dirty="0">
              <a:solidFill>
                <a:schemeClr val="accent1"/>
              </a:solidFill>
              <a:hlinkClick r:id="rId11" tooltip="Original URL: https://minamataconvention.org/en/events/promoting-gender-equality-implementation-convention. Click or tap if you trust this link.">
                <a:extLst>
                  <a:ext uri="{A12FA001-AC4F-418D-AE19-62706E023703}">
                    <ahyp:hlinkClr xmlns:ahyp="http://schemas.microsoft.com/office/drawing/2018/hyperlinkcolor" val="tx"/>
                  </a:ext>
                </a:extLst>
              </a:hlinkClick>
            </a:endParaRPr>
          </a:p>
          <a:p>
            <a:pPr marL="342900" lvl="1">
              <a:buClr>
                <a:schemeClr val="accent1"/>
              </a:buClr>
              <a:buFont typeface="Arial" panose="020B0604020202020204" pitchFamily="34" charset="0"/>
              <a:buChar char="•"/>
            </a:pPr>
            <a:r>
              <a:rPr lang="en-US" b="1" dirty="0">
                <a:solidFill>
                  <a:schemeClr val="accent1"/>
                </a:solidFill>
              </a:rPr>
              <a:t>Promoting gender in the implementation of the Convention </a:t>
            </a:r>
            <a:r>
              <a:rPr lang="en-US" dirty="0">
                <a:solidFill>
                  <a:schemeClr val="accent4"/>
                </a:solidFill>
                <a:hlinkClick r:id="rId11" tooltip="Original URL: https://minamataconvention.org/en/events/promoting-gender-equality-implementation-convention. Click or tap if you trust this link.">
                  <a:extLst>
                    <a:ext uri="{A12FA001-AC4F-418D-AE19-62706E023703}">
                      <ahyp:hlinkClr xmlns:ahyp="http://schemas.microsoft.com/office/drawing/2018/hyperlinkcolor" val="tx"/>
                    </a:ext>
                  </a:extLst>
                </a:hlinkClick>
              </a:rPr>
              <a:t>https://minamataconvention.org/en/events/</a:t>
            </a:r>
            <a:r>
              <a:rPr lang="en-US" dirty="0">
                <a:solidFill>
                  <a:schemeClr val="accent4"/>
                </a:solidFill>
                <a:hlinkClick r:id="rId12" tooltip="Original URL: https://minamataconvention.org/en/events/promoting-gender-equality-implementation-convention. Click or tap if you trust this link.">
                  <a:extLst>
                    <a:ext uri="{A12FA001-AC4F-418D-AE19-62706E023703}">
                      <ahyp:hlinkClr xmlns:ahyp="http://schemas.microsoft.com/office/drawing/2018/hyperlinkcolor" val="tx"/>
                    </a:ext>
                  </a:extLst>
                </a:hlinkClick>
              </a:rPr>
              <a:t>https://minamataconvention.org/en/events/promoting-gender-equality-implementation-convention</a:t>
            </a:r>
            <a:r>
              <a:rPr lang="en-US" dirty="0">
                <a:solidFill>
                  <a:schemeClr val="accent4"/>
                </a:solidFill>
              </a:rPr>
              <a:t> </a:t>
            </a:r>
          </a:p>
          <a:p>
            <a:pPr marL="342900" lvl="1">
              <a:buClr>
                <a:schemeClr val="accent1"/>
              </a:buClr>
              <a:buFont typeface="Arial" panose="020B0604020202020204" pitchFamily="34" charset="0"/>
              <a:buChar char="•"/>
            </a:pPr>
            <a:r>
              <a:rPr lang="en-US" b="1" dirty="0">
                <a:solidFill>
                  <a:schemeClr val="accent4"/>
                </a:solidFill>
                <a:hlinkClick r:id="rId13">
                  <a:extLst>
                    <a:ext uri="{A12FA001-AC4F-418D-AE19-62706E023703}">
                      <ahyp:hlinkClr xmlns:ahyp="http://schemas.microsoft.com/office/drawing/2018/hyperlinkcolor" val="tx"/>
                    </a:ext>
                  </a:extLst>
                </a:hlinkClick>
              </a:rPr>
              <a:t>Mainstreaming gender in capacity-building projects: practical approaches</a:t>
            </a:r>
            <a:r>
              <a:rPr lang="en-US" dirty="0">
                <a:solidFill>
                  <a:schemeClr val="accent4"/>
                </a:solidFill>
              </a:rPr>
              <a:t> </a:t>
            </a:r>
          </a:p>
          <a:p>
            <a:pPr lvl="1">
              <a:lnSpc>
                <a:spcPts val="600"/>
              </a:lnSpc>
              <a:buFontTx/>
              <a:buBlip>
                <a:blip r:embed="rId6">
                  <a:extLst>
                    <a:ext uri="{96DAC541-7B7A-43D3-8B79-37D633B846F1}">
                      <asvg:svgBlip xmlns:asvg="http://schemas.microsoft.com/office/drawing/2016/SVG/main" r:embed="rId7"/>
                    </a:ext>
                  </a:extLst>
                </a:blip>
              </a:buBlip>
            </a:pPr>
            <a:endParaRPr lang="en-US" dirty="0"/>
          </a:p>
          <a:p>
            <a:pPr marL="171450" indent="-171450">
              <a:buFont typeface="Arial" panose="020B0604020202020204" pitchFamily="34" charset="0"/>
              <a:buBlip>
                <a:blip r:embed="rId3">
                  <a:extLst>
                    <a:ext uri="{96DAC541-7B7A-43D3-8B79-37D633B846F1}">
                      <asvg:svgBlip xmlns:asvg="http://schemas.microsoft.com/office/drawing/2016/SVG/main" r:embed="rId4"/>
                    </a:ext>
                  </a:extLst>
                </a:blip>
              </a:buBlip>
            </a:pPr>
            <a:r>
              <a:rPr lang="en-US" b="1" dirty="0">
                <a:solidFill>
                  <a:schemeClr val="accent1"/>
                </a:solidFill>
              </a:rPr>
              <a:t>SIP case studies </a:t>
            </a:r>
            <a:r>
              <a:rPr lang="en-US" dirty="0"/>
              <a:t>(ADD LINK WHEN AVAILABLE)</a:t>
            </a:r>
          </a:p>
          <a:p>
            <a:pPr lvl="1">
              <a:lnSpc>
                <a:spcPts val="600"/>
              </a:lnSpc>
              <a:buFontTx/>
              <a:buBlip>
                <a:blip r:embed="rId6">
                  <a:extLst>
                    <a:ext uri="{96DAC541-7B7A-43D3-8B79-37D633B846F1}">
                      <asvg:svgBlip xmlns:asvg="http://schemas.microsoft.com/office/drawing/2016/SVG/main" r:embed="rId7"/>
                    </a:ext>
                  </a:extLst>
                </a:blip>
              </a:buBlip>
            </a:pPr>
            <a:endParaRPr lang="en-US" dirty="0"/>
          </a:p>
          <a:p>
            <a:pPr marL="171450" indent="-171450">
              <a:buFont typeface="Arial" panose="020B0604020202020204" pitchFamily="34" charset="0"/>
              <a:buBlip>
                <a:blip r:embed="rId3">
                  <a:extLst>
                    <a:ext uri="{96DAC541-7B7A-43D3-8B79-37D633B846F1}">
                      <asvg:svgBlip xmlns:asvg="http://schemas.microsoft.com/office/drawing/2016/SVG/main" r:embed="rId4"/>
                    </a:ext>
                  </a:extLst>
                </a:blip>
              </a:buBlip>
            </a:pPr>
            <a:r>
              <a:rPr lang="en-US" b="1" dirty="0">
                <a:solidFill>
                  <a:schemeClr val="accent1"/>
                </a:solidFill>
              </a:rPr>
              <a:t>VIDEO(S): </a:t>
            </a:r>
            <a:r>
              <a:rPr lang="en-US" dirty="0">
                <a:solidFill>
                  <a:schemeClr val="accent4"/>
                </a:solidFill>
                <a:hlinkClick r:id="rId14">
                  <a:extLst>
                    <a:ext uri="{A12FA001-AC4F-418D-AE19-62706E023703}">
                      <ahyp:hlinkClr xmlns:ahyp="http://schemas.microsoft.com/office/drawing/2018/hyperlinkcolor" val="tx"/>
                    </a:ext>
                  </a:extLst>
                </a:hlinkClick>
              </a:rPr>
              <a:t>https://www.youtube.com/watch?v=CiM0dmGr1Gs</a:t>
            </a:r>
            <a:endParaRPr lang="en-US" dirty="0">
              <a:solidFill>
                <a:schemeClr val="accent4"/>
              </a:solidFill>
            </a:endParaRPr>
          </a:p>
          <a:p>
            <a:pPr lvl="1">
              <a:lnSpc>
                <a:spcPts val="600"/>
              </a:lnSpc>
              <a:buFontTx/>
              <a:buBlip>
                <a:blip r:embed="rId6">
                  <a:extLst>
                    <a:ext uri="{96DAC541-7B7A-43D3-8B79-37D633B846F1}">
                      <asvg:svgBlip xmlns:asvg="http://schemas.microsoft.com/office/drawing/2016/SVG/main" r:embed="rId7"/>
                    </a:ext>
                  </a:extLst>
                </a:blip>
              </a:buBlip>
            </a:pPr>
            <a:endParaRPr lang="en-US" dirty="0"/>
          </a:p>
          <a:p>
            <a:pPr marL="171450" indent="-171450">
              <a:buFont typeface="Arial" panose="020B0604020202020204" pitchFamily="34" charset="0"/>
              <a:buBlip>
                <a:blip r:embed="rId3">
                  <a:extLst>
                    <a:ext uri="{96DAC541-7B7A-43D3-8B79-37D633B846F1}">
                      <asvg:svgBlip xmlns:asvg="http://schemas.microsoft.com/office/drawing/2016/SVG/main" r:embed="rId4"/>
                    </a:ext>
                  </a:extLst>
                </a:blip>
              </a:buBlip>
            </a:pPr>
            <a:r>
              <a:rPr lang="en-US" dirty="0"/>
              <a:t>Gender focal point within the Secretariat, Lara Ognibene, Legal Officer, </a:t>
            </a:r>
            <a:r>
              <a:rPr lang="en-US" dirty="0">
                <a:solidFill>
                  <a:schemeClr val="accent4"/>
                </a:solidFill>
                <a:hlinkClick r:id="rId15">
                  <a:extLst>
                    <a:ext uri="{A12FA001-AC4F-418D-AE19-62706E023703}">
                      <ahyp:hlinkClr xmlns:ahyp="http://schemas.microsoft.com/office/drawing/2018/hyperlinkcolor" val="tx"/>
                    </a:ext>
                  </a:extLst>
                </a:hlinkClick>
              </a:rPr>
              <a:t>lara.ognibene@un.org</a:t>
            </a:r>
            <a:r>
              <a:rPr lang="en-US" dirty="0">
                <a:solidFill>
                  <a:schemeClr val="accent4"/>
                </a:solidFill>
              </a:rPr>
              <a:t> </a:t>
            </a:r>
          </a:p>
          <a:p>
            <a:endParaRPr lang="en-GB" dirty="0"/>
          </a:p>
        </p:txBody>
      </p:sp>
    </p:spTree>
    <p:extLst>
      <p:ext uri="{BB962C8B-B14F-4D97-AF65-F5344CB8AC3E}">
        <p14:creationId xmlns:p14="http://schemas.microsoft.com/office/powerpoint/2010/main" val="3195727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194C5-467E-DC76-8A2B-A6476336C7D8}"/>
              </a:ext>
            </a:extLst>
          </p:cNvPr>
          <p:cNvSpPr>
            <a:spLocks noGrp="1"/>
          </p:cNvSpPr>
          <p:nvPr>
            <p:ph type="title"/>
          </p:nvPr>
        </p:nvSpPr>
        <p:spPr>
          <a:xfrm>
            <a:off x="522035" y="588711"/>
            <a:ext cx="2514599" cy="1329595"/>
          </a:xfrm>
        </p:spPr>
        <p:txBody>
          <a:bodyPr/>
          <a:lstStyle/>
          <a:p>
            <a:r>
              <a:rPr lang="en-US" dirty="0"/>
              <a:t>Why do we focus on gender?</a:t>
            </a:r>
            <a:endParaRPr lang="en-GB" dirty="0"/>
          </a:p>
        </p:txBody>
      </p:sp>
      <p:sp>
        <p:nvSpPr>
          <p:cNvPr id="3" name="Text Placeholder 2">
            <a:extLst>
              <a:ext uri="{FF2B5EF4-FFF2-40B4-BE49-F238E27FC236}">
                <a16:creationId xmlns:a16="http://schemas.microsoft.com/office/drawing/2014/main" id="{3F346869-6AA9-ACAD-DE2A-B74A93764F0A}"/>
              </a:ext>
            </a:extLst>
          </p:cNvPr>
          <p:cNvSpPr>
            <a:spLocks noGrp="1"/>
          </p:cNvSpPr>
          <p:nvPr>
            <p:ph type="body" sz="quarter" idx="12"/>
          </p:nvPr>
        </p:nvSpPr>
        <p:spPr>
          <a:xfrm>
            <a:off x="3741281" y="588711"/>
            <a:ext cx="4880684" cy="2519344"/>
          </a:xfrm>
        </p:spPr>
        <p:txBody>
          <a:bodyPr/>
          <a:lstStyle/>
          <a:p>
            <a:pPr marL="0" indent="0">
              <a:lnSpc>
                <a:spcPts val="1800"/>
              </a:lnSpc>
              <a:buNone/>
            </a:pPr>
            <a:r>
              <a:rPr lang="en-US" sz="1300" dirty="0">
                <a:solidFill>
                  <a:srgbClr val="000000"/>
                </a:solidFill>
                <a:ea typeface="Times New Roman" panose="02020603050405020304" pitchFamily="18" charset="0"/>
              </a:rPr>
              <a:t>Because gender identities are created by cultural norms and </a:t>
            </a:r>
            <a:r>
              <a:rPr lang="en-US" sz="1300" dirty="0">
                <a:solidFill>
                  <a:srgbClr val="000000"/>
                </a:solidFill>
                <a:effectLst/>
                <a:ea typeface="Times New Roman" panose="02020603050405020304" pitchFamily="18" charset="0"/>
              </a:rPr>
              <a:t>learned through socialization processes, they can also be changed. They are context/time-specific and changeable. </a:t>
            </a:r>
          </a:p>
          <a:p>
            <a:pPr marL="0" indent="0">
              <a:lnSpc>
                <a:spcPts val="1800"/>
              </a:lnSpc>
              <a:buNone/>
            </a:pPr>
            <a:endParaRPr lang="en-US" sz="1300" dirty="0">
              <a:solidFill>
                <a:srgbClr val="000000"/>
              </a:solidFill>
              <a:effectLst/>
              <a:ea typeface="Times New Roman" panose="02020603050405020304" pitchFamily="18" charset="0"/>
            </a:endParaRPr>
          </a:p>
          <a:p>
            <a:pPr marL="0" indent="0">
              <a:lnSpc>
                <a:spcPts val="1800"/>
              </a:lnSpc>
              <a:buNone/>
            </a:pPr>
            <a:r>
              <a:rPr lang="en-US" sz="1300" dirty="0">
                <a:solidFill>
                  <a:srgbClr val="000000"/>
                </a:solidFill>
                <a:effectLst/>
                <a:ea typeface="Times New Roman" panose="02020603050405020304" pitchFamily="18" charset="0"/>
              </a:rPr>
              <a:t>To achieve women’s empowerment and equality between women an</a:t>
            </a:r>
            <a:r>
              <a:rPr lang="en-US" sz="1300" dirty="0">
                <a:solidFill>
                  <a:srgbClr val="000000"/>
                </a:solidFill>
                <a:ea typeface="Times New Roman" panose="02020603050405020304" pitchFamily="18" charset="0"/>
              </a:rPr>
              <a:t>d </a:t>
            </a:r>
            <a:r>
              <a:rPr lang="en-US" sz="1300" dirty="0">
                <a:solidFill>
                  <a:srgbClr val="000000"/>
                </a:solidFill>
                <a:effectLst/>
                <a:ea typeface="Times New Roman" panose="02020603050405020304" pitchFamily="18" charset="0"/>
              </a:rPr>
              <a:t>men, gender roles and norms often must change.</a:t>
            </a:r>
          </a:p>
          <a:p>
            <a:pPr marL="0" indent="0">
              <a:lnSpc>
                <a:spcPts val="1800"/>
              </a:lnSpc>
              <a:buNone/>
            </a:pPr>
            <a:endParaRPr lang="en-US" sz="1300" dirty="0">
              <a:solidFill>
                <a:srgbClr val="000000"/>
              </a:solidFill>
              <a:effectLst/>
              <a:ea typeface="Times New Roman" panose="02020603050405020304" pitchFamily="18" charset="0"/>
            </a:endParaRPr>
          </a:p>
          <a:p>
            <a:pPr marL="0" indent="0">
              <a:lnSpc>
                <a:spcPts val="1800"/>
              </a:lnSpc>
              <a:buNone/>
            </a:pPr>
            <a:r>
              <a:rPr lang="en-US" sz="1300" dirty="0">
                <a:solidFill>
                  <a:srgbClr val="000000"/>
                </a:solidFill>
                <a:effectLst/>
                <a:ea typeface="Times New Roman" panose="02020603050405020304" pitchFamily="18" charset="0"/>
              </a:rPr>
              <a:t>Gender is part of a broader socio-cultural context. Other important criteria for social analysis include class, race, poverty level, ethnic group and age.</a:t>
            </a:r>
            <a:endParaRPr lang="en-US" sz="1300" dirty="0">
              <a:effectLst/>
              <a:ea typeface="Times New Roman" panose="02020603050405020304" pitchFamily="18" charset="0"/>
            </a:endParaRPr>
          </a:p>
          <a:p>
            <a:pPr>
              <a:lnSpc>
                <a:spcPts val="1800"/>
              </a:lnSpc>
            </a:pPr>
            <a:endParaRPr lang="en-GB" sz="1300" dirty="0"/>
          </a:p>
        </p:txBody>
      </p:sp>
      <p:sp>
        <p:nvSpPr>
          <p:cNvPr id="10" name="Freeform 9">
            <a:extLst>
              <a:ext uri="{FF2B5EF4-FFF2-40B4-BE49-F238E27FC236}">
                <a16:creationId xmlns:a16="http://schemas.microsoft.com/office/drawing/2014/main" id="{10BC05A8-B5AA-7AC7-151F-34D7A08F3507}"/>
              </a:ext>
            </a:extLst>
          </p:cNvPr>
          <p:cNvSpPr/>
          <p:nvPr/>
        </p:nvSpPr>
        <p:spPr>
          <a:xfrm>
            <a:off x="224954" y="4339754"/>
            <a:ext cx="578794" cy="57879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sv-SE" sz="450" dirty="0">
              <a:solidFill>
                <a:schemeClr val="accent2"/>
              </a:solidFill>
            </a:endParaRPr>
          </a:p>
        </p:txBody>
      </p:sp>
      <p:sp>
        <p:nvSpPr>
          <p:cNvPr id="11" name="TextBox 11">
            <a:extLst>
              <a:ext uri="{FF2B5EF4-FFF2-40B4-BE49-F238E27FC236}">
                <a16:creationId xmlns:a16="http://schemas.microsoft.com/office/drawing/2014/main" id="{DDA46B9B-03BD-AF54-9D42-EF90154E9669}"/>
              </a:ext>
            </a:extLst>
          </p:cNvPr>
          <p:cNvSpPr txBox="1"/>
          <p:nvPr/>
        </p:nvSpPr>
        <p:spPr>
          <a:xfrm>
            <a:off x="475287" y="4210052"/>
            <a:ext cx="240284" cy="799258"/>
          </a:xfrm>
          <a:prstGeom prst="rect">
            <a:avLst/>
          </a:prstGeom>
        </p:spPr>
        <p:txBody>
          <a:bodyPr lIns="0" tIns="0" rIns="0" bIns="0" rtlCol="0" anchor="t">
            <a:spAutoFit/>
          </a:bodyPr>
          <a:lstStyle/>
          <a:p>
            <a:pPr algn="ctr">
              <a:lnSpc>
                <a:spcPts val="6689"/>
              </a:lnSpc>
              <a:spcBef>
                <a:spcPct val="0"/>
              </a:spcBef>
            </a:pPr>
            <a:r>
              <a:rPr lang="en-US" sz="4777" b="1" dirty="0">
                <a:solidFill>
                  <a:schemeClr val="accent5"/>
                </a:solidFill>
                <a:ea typeface="DIN Condensed" panose="020B0606040000020204" pitchFamily="34" charset="77"/>
              </a:rPr>
              <a:t>1</a:t>
            </a:r>
          </a:p>
        </p:txBody>
      </p:sp>
      <p:sp>
        <p:nvSpPr>
          <p:cNvPr id="12" name="TextBox 12">
            <a:extLst>
              <a:ext uri="{FF2B5EF4-FFF2-40B4-BE49-F238E27FC236}">
                <a16:creationId xmlns:a16="http://schemas.microsoft.com/office/drawing/2014/main" id="{C2DDF0D5-14D4-DF32-0FD7-AC6ED64A8417}"/>
              </a:ext>
            </a:extLst>
          </p:cNvPr>
          <p:cNvSpPr txBox="1"/>
          <p:nvPr/>
        </p:nvSpPr>
        <p:spPr>
          <a:xfrm>
            <a:off x="224954" y="4582716"/>
            <a:ext cx="578794" cy="184538"/>
          </a:xfrm>
          <a:prstGeom prst="rect">
            <a:avLst/>
          </a:prstGeom>
        </p:spPr>
        <p:txBody>
          <a:bodyPr wrap="square" lIns="0" tIns="0" rIns="0" bIns="0" rtlCol="0" anchor="t">
            <a:spAutoFit/>
          </a:bodyPr>
          <a:lstStyle/>
          <a:p>
            <a:pPr algn="ctr">
              <a:lnSpc>
                <a:spcPts val="1610"/>
              </a:lnSpc>
              <a:spcBef>
                <a:spcPct val="0"/>
              </a:spcBef>
            </a:pPr>
            <a:r>
              <a:rPr lang="en-US" sz="900" b="1" dirty="0">
                <a:solidFill>
                  <a:srgbClr val="000000"/>
                </a:solidFill>
              </a:rPr>
              <a:t>MODULE</a:t>
            </a:r>
          </a:p>
        </p:txBody>
      </p:sp>
      <p:pic>
        <p:nvPicPr>
          <p:cNvPr id="9" name="Graphic 8">
            <a:extLst>
              <a:ext uri="{FF2B5EF4-FFF2-40B4-BE49-F238E27FC236}">
                <a16:creationId xmlns:a16="http://schemas.microsoft.com/office/drawing/2014/main" id="{ED526BBC-2519-B95A-9EF4-A8CE24B61D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8292" y="2972213"/>
            <a:ext cx="3698873" cy="1795041"/>
          </a:xfrm>
          <a:prstGeom prst="rect">
            <a:avLst/>
          </a:prstGeom>
        </p:spPr>
      </p:pic>
    </p:spTree>
    <p:extLst>
      <p:ext uri="{BB962C8B-B14F-4D97-AF65-F5344CB8AC3E}">
        <p14:creationId xmlns:p14="http://schemas.microsoft.com/office/powerpoint/2010/main" val="3314285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5FA91-7B4B-6EC8-32DB-8401C38FEC81}"/>
              </a:ext>
            </a:extLst>
          </p:cNvPr>
          <p:cNvSpPr>
            <a:spLocks noGrp="1"/>
          </p:cNvSpPr>
          <p:nvPr>
            <p:ph type="title"/>
          </p:nvPr>
        </p:nvSpPr>
        <p:spPr/>
        <p:txBody>
          <a:bodyPr/>
          <a:lstStyle/>
          <a:p>
            <a:r>
              <a:rPr lang="en-GB" dirty="0"/>
              <a:t>Thank you for your attention</a:t>
            </a:r>
          </a:p>
        </p:txBody>
      </p:sp>
    </p:spTree>
    <p:extLst>
      <p:ext uri="{BB962C8B-B14F-4D97-AF65-F5344CB8AC3E}">
        <p14:creationId xmlns:p14="http://schemas.microsoft.com/office/powerpoint/2010/main" val="913608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395A-6910-FEE3-7FCA-E797D6DFA281}"/>
              </a:ext>
            </a:extLst>
          </p:cNvPr>
          <p:cNvSpPr>
            <a:spLocks noGrp="1"/>
          </p:cNvSpPr>
          <p:nvPr>
            <p:ph type="title"/>
          </p:nvPr>
        </p:nvSpPr>
        <p:spPr>
          <a:xfrm>
            <a:off x="522035" y="588711"/>
            <a:ext cx="2514599" cy="1772793"/>
          </a:xfrm>
        </p:spPr>
        <p:txBody>
          <a:bodyPr/>
          <a:lstStyle/>
          <a:p>
            <a:r>
              <a:rPr lang="en-US" dirty="0"/>
              <a:t>Other concepts you might encounter</a:t>
            </a:r>
            <a:endParaRPr lang="en-GB" dirty="0"/>
          </a:p>
        </p:txBody>
      </p:sp>
      <p:sp>
        <p:nvSpPr>
          <p:cNvPr id="3" name="Text Placeholder 2">
            <a:extLst>
              <a:ext uri="{FF2B5EF4-FFF2-40B4-BE49-F238E27FC236}">
                <a16:creationId xmlns:a16="http://schemas.microsoft.com/office/drawing/2014/main" id="{F59E67AE-8376-9505-F945-61C6720423FF}"/>
              </a:ext>
            </a:extLst>
          </p:cNvPr>
          <p:cNvSpPr>
            <a:spLocks noGrp="1"/>
          </p:cNvSpPr>
          <p:nvPr>
            <p:ph type="body" sz="quarter" idx="12"/>
          </p:nvPr>
        </p:nvSpPr>
        <p:spPr>
          <a:xfrm>
            <a:off x="3741281" y="588711"/>
            <a:ext cx="5020675" cy="2750176"/>
          </a:xfrm>
        </p:spPr>
        <p:txBody>
          <a:bodyPr/>
          <a:lstStyle/>
          <a:p>
            <a:pPr>
              <a:lnSpc>
                <a:spcPts val="1800"/>
              </a:lnSpc>
            </a:pPr>
            <a:r>
              <a:rPr lang="en-US" sz="1300" b="1" dirty="0">
                <a:solidFill>
                  <a:schemeClr val="accent1"/>
                </a:solidFill>
                <a:effectLst/>
                <a:ea typeface="Times New Roman" panose="02020603050405020304" pitchFamily="18" charset="0"/>
              </a:rPr>
              <a:t>Gender analysis: </a:t>
            </a:r>
            <a:r>
              <a:rPr lang="en-US" sz="1300" dirty="0">
                <a:solidFill>
                  <a:srgbClr val="000000"/>
                </a:solidFill>
                <a:effectLst/>
                <a:ea typeface="Times New Roman" panose="02020603050405020304" pitchFamily="18" charset="0"/>
              </a:rPr>
              <a:t>A critical examination of how differences in gender norms, roles, power structures, activities, needs, opportunities, and rights affect women, men, girls, and boys in a certain situation or context.</a:t>
            </a:r>
          </a:p>
          <a:p>
            <a:pPr>
              <a:lnSpc>
                <a:spcPts val="1800"/>
              </a:lnSpc>
            </a:pPr>
            <a:endParaRPr lang="en-US" sz="1300" dirty="0"/>
          </a:p>
          <a:p>
            <a:pPr>
              <a:lnSpc>
                <a:spcPts val="1800"/>
              </a:lnSpc>
            </a:pPr>
            <a:r>
              <a:rPr lang="en-US" sz="1300" b="1" dirty="0">
                <a:solidFill>
                  <a:schemeClr val="accent1"/>
                </a:solidFill>
                <a:effectLst/>
                <a:ea typeface="Times New Roman" panose="02020603050405020304" pitchFamily="18" charset="0"/>
              </a:rPr>
              <a:t>Gender lens:</a:t>
            </a:r>
            <a:r>
              <a:rPr lang="en-US" sz="1300" dirty="0">
                <a:solidFill>
                  <a:schemeClr val="accent1"/>
                </a:solidFill>
                <a:effectLst/>
                <a:ea typeface="Times New Roman" panose="02020603050405020304" pitchFamily="18" charset="0"/>
              </a:rPr>
              <a:t> </a:t>
            </a:r>
            <a:r>
              <a:rPr lang="en-US" sz="1300" dirty="0">
                <a:solidFill>
                  <a:srgbClr val="000000"/>
                </a:solidFill>
                <a:effectLst/>
                <a:ea typeface="Times New Roman" panose="02020603050405020304" pitchFamily="18" charset="0"/>
              </a:rPr>
              <a:t>Takes the existing </a:t>
            </a:r>
          </a:p>
          <a:p>
            <a:pPr>
              <a:lnSpc>
                <a:spcPts val="1800"/>
              </a:lnSpc>
            </a:pPr>
            <a:r>
              <a:rPr lang="en-US" sz="1300" dirty="0">
                <a:solidFill>
                  <a:srgbClr val="000000"/>
                </a:solidFill>
                <a:effectLst/>
                <a:ea typeface="Times New Roman" panose="02020603050405020304" pitchFamily="18" charset="0"/>
              </a:rPr>
              <a:t>differences between women and </a:t>
            </a:r>
          </a:p>
          <a:p>
            <a:pPr>
              <a:lnSpc>
                <a:spcPts val="1800"/>
              </a:lnSpc>
            </a:pPr>
            <a:r>
              <a:rPr lang="en-US" sz="1300" dirty="0">
                <a:solidFill>
                  <a:srgbClr val="000000"/>
                </a:solidFill>
                <a:effectLst/>
                <a:ea typeface="Times New Roman" panose="02020603050405020304" pitchFamily="18" charset="0"/>
              </a:rPr>
              <a:t>men into account when </a:t>
            </a:r>
            <a:r>
              <a:rPr lang="en-US" sz="1300" dirty="0" err="1">
                <a:solidFill>
                  <a:srgbClr val="000000"/>
                </a:solidFill>
                <a:effectLst/>
                <a:ea typeface="Times New Roman" panose="02020603050405020304" pitchFamily="18" charset="0"/>
              </a:rPr>
              <a:t>analysing</a:t>
            </a:r>
            <a:r>
              <a:rPr lang="en-US" sz="1300" dirty="0">
                <a:solidFill>
                  <a:srgbClr val="000000"/>
                </a:solidFill>
                <a:ea typeface="Times New Roman" panose="02020603050405020304" pitchFamily="18" charset="0"/>
              </a:rPr>
              <a:t> </a:t>
            </a:r>
          </a:p>
          <a:p>
            <a:pPr>
              <a:lnSpc>
                <a:spcPts val="1800"/>
              </a:lnSpc>
            </a:pPr>
            <a:r>
              <a:rPr lang="en-US" sz="1300" dirty="0">
                <a:solidFill>
                  <a:srgbClr val="000000"/>
                </a:solidFill>
                <a:effectLst/>
                <a:ea typeface="Times New Roman" panose="02020603050405020304" pitchFamily="18" charset="0"/>
              </a:rPr>
              <a:t>a situation or when developing </a:t>
            </a:r>
          </a:p>
          <a:p>
            <a:pPr>
              <a:lnSpc>
                <a:spcPts val="1800"/>
              </a:lnSpc>
            </a:pPr>
            <a:r>
              <a:rPr lang="en-US" sz="1300" dirty="0">
                <a:solidFill>
                  <a:srgbClr val="000000"/>
                </a:solidFill>
                <a:effectLst/>
                <a:ea typeface="Times New Roman" panose="02020603050405020304" pitchFamily="18" charset="0"/>
              </a:rPr>
              <a:t>specific approaches </a:t>
            </a:r>
          </a:p>
          <a:p>
            <a:pPr>
              <a:lnSpc>
                <a:spcPts val="1800"/>
              </a:lnSpc>
            </a:pPr>
            <a:r>
              <a:rPr lang="en-US" sz="1300" dirty="0">
                <a:solidFill>
                  <a:srgbClr val="000000"/>
                </a:solidFill>
                <a:effectLst/>
                <a:ea typeface="Times New Roman" panose="02020603050405020304" pitchFamily="18" charset="0"/>
              </a:rPr>
              <a:t>or </a:t>
            </a:r>
            <a:r>
              <a:rPr lang="en-US" sz="1300" dirty="0" err="1">
                <a:solidFill>
                  <a:srgbClr val="000000"/>
                </a:solidFill>
                <a:effectLst/>
                <a:ea typeface="Times New Roman" panose="02020603050405020304" pitchFamily="18" charset="0"/>
              </a:rPr>
              <a:t>programmes</a:t>
            </a:r>
            <a:r>
              <a:rPr lang="en-US" sz="1300" dirty="0">
                <a:solidFill>
                  <a:srgbClr val="000000"/>
                </a:solidFill>
                <a:effectLst/>
                <a:ea typeface="Times New Roman" panose="02020603050405020304" pitchFamily="18" charset="0"/>
              </a:rPr>
              <a:t>.</a:t>
            </a:r>
            <a:endParaRPr lang="en-US" sz="1300" dirty="0"/>
          </a:p>
          <a:p>
            <a:pPr>
              <a:lnSpc>
                <a:spcPts val="1800"/>
              </a:lnSpc>
            </a:pPr>
            <a:endParaRPr lang="en-GB" sz="1300" dirty="0"/>
          </a:p>
        </p:txBody>
      </p:sp>
      <p:sp>
        <p:nvSpPr>
          <p:cNvPr id="9" name="Freeform 8">
            <a:extLst>
              <a:ext uri="{FF2B5EF4-FFF2-40B4-BE49-F238E27FC236}">
                <a16:creationId xmlns:a16="http://schemas.microsoft.com/office/drawing/2014/main" id="{9CE77B86-D999-1C12-5C05-B0E55226D896}"/>
              </a:ext>
            </a:extLst>
          </p:cNvPr>
          <p:cNvSpPr/>
          <p:nvPr/>
        </p:nvSpPr>
        <p:spPr>
          <a:xfrm>
            <a:off x="224954" y="4339754"/>
            <a:ext cx="578794" cy="57879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sv-SE" sz="450" dirty="0">
              <a:solidFill>
                <a:schemeClr val="accent2"/>
              </a:solidFill>
            </a:endParaRPr>
          </a:p>
        </p:txBody>
      </p:sp>
      <p:sp>
        <p:nvSpPr>
          <p:cNvPr id="10" name="TextBox 11">
            <a:extLst>
              <a:ext uri="{FF2B5EF4-FFF2-40B4-BE49-F238E27FC236}">
                <a16:creationId xmlns:a16="http://schemas.microsoft.com/office/drawing/2014/main" id="{1C5CF744-5364-E83C-5183-6662C84A3784}"/>
              </a:ext>
            </a:extLst>
          </p:cNvPr>
          <p:cNvSpPr txBox="1"/>
          <p:nvPr/>
        </p:nvSpPr>
        <p:spPr>
          <a:xfrm>
            <a:off x="475287" y="4210052"/>
            <a:ext cx="240284" cy="799258"/>
          </a:xfrm>
          <a:prstGeom prst="rect">
            <a:avLst/>
          </a:prstGeom>
        </p:spPr>
        <p:txBody>
          <a:bodyPr lIns="0" tIns="0" rIns="0" bIns="0" rtlCol="0" anchor="t">
            <a:spAutoFit/>
          </a:bodyPr>
          <a:lstStyle/>
          <a:p>
            <a:pPr algn="ctr">
              <a:lnSpc>
                <a:spcPts val="6689"/>
              </a:lnSpc>
              <a:spcBef>
                <a:spcPct val="0"/>
              </a:spcBef>
            </a:pPr>
            <a:r>
              <a:rPr lang="en-US" sz="4777" b="1" dirty="0">
                <a:solidFill>
                  <a:schemeClr val="accent5"/>
                </a:solidFill>
                <a:ea typeface="DIN Condensed" panose="020B0606040000020204" pitchFamily="34" charset="77"/>
              </a:rPr>
              <a:t>1</a:t>
            </a:r>
          </a:p>
        </p:txBody>
      </p:sp>
      <p:sp>
        <p:nvSpPr>
          <p:cNvPr id="11" name="TextBox 12">
            <a:extLst>
              <a:ext uri="{FF2B5EF4-FFF2-40B4-BE49-F238E27FC236}">
                <a16:creationId xmlns:a16="http://schemas.microsoft.com/office/drawing/2014/main" id="{020B0E23-1C05-1761-2105-0EBBA04BE0B3}"/>
              </a:ext>
            </a:extLst>
          </p:cNvPr>
          <p:cNvSpPr txBox="1"/>
          <p:nvPr/>
        </p:nvSpPr>
        <p:spPr>
          <a:xfrm>
            <a:off x="224954" y="4582716"/>
            <a:ext cx="578794" cy="184538"/>
          </a:xfrm>
          <a:prstGeom prst="rect">
            <a:avLst/>
          </a:prstGeom>
        </p:spPr>
        <p:txBody>
          <a:bodyPr wrap="square" lIns="0" tIns="0" rIns="0" bIns="0" rtlCol="0" anchor="t">
            <a:spAutoFit/>
          </a:bodyPr>
          <a:lstStyle/>
          <a:p>
            <a:pPr algn="ctr">
              <a:lnSpc>
                <a:spcPts val="1610"/>
              </a:lnSpc>
              <a:spcBef>
                <a:spcPct val="0"/>
              </a:spcBef>
            </a:pPr>
            <a:r>
              <a:rPr lang="en-US" sz="900" b="1" dirty="0">
                <a:solidFill>
                  <a:srgbClr val="000000"/>
                </a:solidFill>
              </a:rPr>
              <a:t>MODULE</a:t>
            </a:r>
          </a:p>
        </p:txBody>
      </p:sp>
    </p:spTree>
    <p:extLst>
      <p:ext uri="{BB962C8B-B14F-4D97-AF65-F5344CB8AC3E}">
        <p14:creationId xmlns:p14="http://schemas.microsoft.com/office/powerpoint/2010/main" val="1475255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05290-A282-7B8F-7FB5-D42FFE2D7D0F}"/>
              </a:ext>
            </a:extLst>
          </p:cNvPr>
          <p:cNvSpPr>
            <a:spLocks noGrp="1"/>
          </p:cNvSpPr>
          <p:nvPr>
            <p:ph type="title"/>
          </p:nvPr>
        </p:nvSpPr>
        <p:spPr>
          <a:xfrm>
            <a:off x="522035" y="588711"/>
            <a:ext cx="2514599" cy="886397"/>
          </a:xfrm>
        </p:spPr>
        <p:txBody>
          <a:bodyPr/>
          <a:lstStyle/>
          <a:p>
            <a:r>
              <a:rPr lang="en-US" dirty="0"/>
              <a:t>And... equity and equality</a:t>
            </a:r>
            <a:endParaRPr lang="en-GB" dirty="0"/>
          </a:p>
        </p:txBody>
      </p:sp>
      <p:sp>
        <p:nvSpPr>
          <p:cNvPr id="3" name="Text Placeholder 2">
            <a:extLst>
              <a:ext uri="{FF2B5EF4-FFF2-40B4-BE49-F238E27FC236}">
                <a16:creationId xmlns:a16="http://schemas.microsoft.com/office/drawing/2014/main" id="{69796652-2FB7-33A8-D541-4080F640804E}"/>
              </a:ext>
            </a:extLst>
          </p:cNvPr>
          <p:cNvSpPr>
            <a:spLocks noGrp="1"/>
          </p:cNvSpPr>
          <p:nvPr>
            <p:ph type="body" sz="quarter" idx="12"/>
          </p:nvPr>
        </p:nvSpPr>
        <p:spPr>
          <a:xfrm>
            <a:off x="3741281" y="588711"/>
            <a:ext cx="4939256" cy="2747291"/>
          </a:xfrm>
        </p:spPr>
        <p:txBody>
          <a:bodyPr/>
          <a:lstStyle/>
          <a:p>
            <a:pPr>
              <a:lnSpc>
                <a:spcPts val="1800"/>
              </a:lnSpc>
            </a:pPr>
            <a:r>
              <a:rPr lang="en-US" sz="1300" b="1" dirty="0">
                <a:solidFill>
                  <a:schemeClr val="accent1"/>
                </a:solidFill>
              </a:rPr>
              <a:t>Gender equality </a:t>
            </a:r>
            <a:r>
              <a:rPr lang="en-US" sz="1300" b="1" dirty="0"/>
              <a:t>i</a:t>
            </a:r>
            <a:r>
              <a:rPr lang="en-US" sz="1300" dirty="0"/>
              <a:t>s achieved when women and men, girls and boys, have equal rights, life prospects and opportunities, and the power to shape their own lives and contribute to society. Equality does not mean that women and men will become the same; rather, that rights, responsibilities, and opportunities of women and men will not depend on whether they are born male or female.</a:t>
            </a:r>
          </a:p>
          <a:p>
            <a:pPr>
              <a:lnSpc>
                <a:spcPts val="1800"/>
              </a:lnSpc>
            </a:pPr>
            <a:r>
              <a:rPr lang="en-US" sz="1300" dirty="0"/>
              <a:t> </a:t>
            </a:r>
          </a:p>
          <a:p>
            <a:pPr>
              <a:lnSpc>
                <a:spcPts val="1800"/>
              </a:lnSpc>
            </a:pPr>
            <a:r>
              <a:rPr lang="en-US" sz="1300" dirty="0"/>
              <a:t>A gender equal society will also be </a:t>
            </a:r>
            <a:r>
              <a:rPr lang="en-US" sz="1300" b="1" dirty="0">
                <a:solidFill>
                  <a:schemeClr val="accent1"/>
                </a:solidFill>
              </a:rPr>
              <a:t>equitable</a:t>
            </a:r>
            <a:r>
              <a:rPr lang="en-US" sz="1300" dirty="0"/>
              <a:t>. Equity refers mainly to fairness and the need for differential treatment in order to achieve a fair outcome in an unequal society. Equity is typically considered to be a means, where equality is the end. </a:t>
            </a:r>
          </a:p>
          <a:p>
            <a:pPr>
              <a:lnSpc>
                <a:spcPts val="1800"/>
              </a:lnSpc>
            </a:pPr>
            <a:endParaRPr lang="en-GB" sz="1300" dirty="0"/>
          </a:p>
        </p:txBody>
      </p:sp>
      <p:sp>
        <p:nvSpPr>
          <p:cNvPr id="9" name="Freeform 8">
            <a:extLst>
              <a:ext uri="{FF2B5EF4-FFF2-40B4-BE49-F238E27FC236}">
                <a16:creationId xmlns:a16="http://schemas.microsoft.com/office/drawing/2014/main" id="{DAFCCA8F-9DA8-743C-DF8B-FAE18417C64C}"/>
              </a:ext>
            </a:extLst>
          </p:cNvPr>
          <p:cNvSpPr/>
          <p:nvPr/>
        </p:nvSpPr>
        <p:spPr>
          <a:xfrm>
            <a:off x="224954" y="4339754"/>
            <a:ext cx="578794" cy="57879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sv-SE" sz="450" dirty="0">
              <a:solidFill>
                <a:schemeClr val="accent2"/>
              </a:solidFill>
            </a:endParaRPr>
          </a:p>
        </p:txBody>
      </p:sp>
      <p:sp>
        <p:nvSpPr>
          <p:cNvPr id="10" name="TextBox 11">
            <a:extLst>
              <a:ext uri="{FF2B5EF4-FFF2-40B4-BE49-F238E27FC236}">
                <a16:creationId xmlns:a16="http://schemas.microsoft.com/office/drawing/2014/main" id="{E00F102A-373E-3094-210E-F28175BC0360}"/>
              </a:ext>
            </a:extLst>
          </p:cNvPr>
          <p:cNvSpPr txBox="1"/>
          <p:nvPr/>
        </p:nvSpPr>
        <p:spPr>
          <a:xfrm>
            <a:off x="475287" y="4210052"/>
            <a:ext cx="240284" cy="799258"/>
          </a:xfrm>
          <a:prstGeom prst="rect">
            <a:avLst/>
          </a:prstGeom>
        </p:spPr>
        <p:txBody>
          <a:bodyPr lIns="0" tIns="0" rIns="0" bIns="0" rtlCol="0" anchor="t">
            <a:spAutoFit/>
          </a:bodyPr>
          <a:lstStyle/>
          <a:p>
            <a:pPr algn="ctr">
              <a:lnSpc>
                <a:spcPts val="6689"/>
              </a:lnSpc>
              <a:spcBef>
                <a:spcPct val="0"/>
              </a:spcBef>
            </a:pPr>
            <a:r>
              <a:rPr lang="en-US" sz="4777" b="1" dirty="0">
                <a:solidFill>
                  <a:schemeClr val="accent5"/>
                </a:solidFill>
                <a:ea typeface="DIN Condensed" panose="020B0606040000020204" pitchFamily="34" charset="77"/>
              </a:rPr>
              <a:t>1</a:t>
            </a:r>
          </a:p>
        </p:txBody>
      </p:sp>
      <p:sp>
        <p:nvSpPr>
          <p:cNvPr id="11" name="TextBox 12">
            <a:extLst>
              <a:ext uri="{FF2B5EF4-FFF2-40B4-BE49-F238E27FC236}">
                <a16:creationId xmlns:a16="http://schemas.microsoft.com/office/drawing/2014/main" id="{BB1BDC0D-4202-07F7-88F7-B3F4DD3827C2}"/>
              </a:ext>
            </a:extLst>
          </p:cNvPr>
          <p:cNvSpPr txBox="1"/>
          <p:nvPr/>
        </p:nvSpPr>
        <p:spPr>
          <a:xfrm>
            <a:off x="224954" y="4582716"/>
            <a:ext cx="578794" cy="184538"/>
          </a:xfrm>
          <a:prstGeom prst="rect">
            <a:avLst/>
          </a:prstGeom>
        </p:spPr>
        <p:txBody>
          <a:bodyPr wrap="square" lIns="0" tIns="0" rIns="0" bIns="0" rtlCol="0" anchor="t">
            <a:spAutoFit/>
          </a:bodyPr>
          <a:lstStyle/>
          <a:p>
            <a:pPr algn="ctr">
              <a:lnSpc>
                <a:spcPts val="1610"/>
              </a:lnSpc>
              <a:spcBef>
                <a:spcPct val="0"/>
              </a:spcBef>
            </a:pPr>
            <a:r>
              <a:rPr lang="en-US" sz="900" b="1" dirty="0">
                <a:solidFill>
                  <a:srgbClr val="000000"/>
                </a:solidFill>
              </a:rPr>
              <a:t>MODULE</a:t>
            </a:r>
          </a:p>
        </p:txBody>
      </p:sp>
      <p:pic>
        <p:nvPicPr>
          <p:cNvPr id="12" name="Graphic 11">
            <a:extLst>
              <a:ext uri="{FF2B5EF4-FFF2-40B4-BE49-F238E27FC236}">
                <a16:creationId xmlns:a16="http://schemas.microsoft.com/office/drawing/2014/main" id="{A8283843-33A2-BAC3-4C27-5F9B32E0E4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9203" y="2389682"/>
            <a:ext cx="1933685" cy="1950071"/>
          </a:xfrm>
          <a:prstGeom prst="rect">
            <a:avLst/>
          </a:prstGeom>
        </p:spPr>
      </p:pic>
    </p:spTree>
    <p:extLst>
      <p:ext uri="{BB962C8B-B14F-4D97-AF65-F5344CB8AC3E}">
        <p14:creationId xmlns:p14="http://schemas.microsoft.com/office/powerpoint/2010/main" val="3813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2360-A0AD-8BA9-922C-0CFAEF0C3AF0}"/>
              </a:ext>
            </a:extLst>
          </p:cNvPr>
          <p:cNvSpPr>
            <a:spLocks noGrp="1"/>
          </p:cNvSpPr>
          <p:nvPr>
            <p:ph type="title"/>
          </p:nvPr>
        </p:nvSpPr>
        <p:spPr>
          <a:xfrm>
            <a:off x="522035" y="588711"/>
            <a:ext cx="2514599" cy="886397"/>
          </a:xfrm>
        </p:spPr>
        <p:txBody>
          <a:bodyPr/>
          <a:lstStyle/>
          <a:p>
            <a:r>
              <a:rPr lang="en-US" b="1" dirty="0"/>
              <a:t>Equity or equality?</a:t>
            </a:r>
            <a:endParaRPr lang="en-GB" dirty="0"/>
          </a:p>
        </p:txBody>
      </p:sp>
      <p:pic>
        <p:nvPicPr>
          <p:cNvPr id="5" name="Picture 4" descr="A couple of images of people holding apples&#10;&#10;Description automatically generated">
            <a:extLst>
              <a:ext uri="{FF2B5EF4-FFF2-40B4-BE49-F238E27FC236}">
                <a16:creationId xmlns:a16="http://schemas.microsoft.com/office/drawing/2014/main" id="{B28EF8B1-E964-E660-3A6A-C248C6C5164C}"/>
              </a:ext>
            </a:extLst>
          </p:cNvPr>
          <p:cNvPicPr>
            <a:picLocks noChangeAspect="1"/>
          </p:cNvPicPr>
          <p:nvPr/>
        </p:nvPicPr>
        <p:blipFill>
          <a:blip r:embed="rId2" cstate="screen">
            <a:extLst>
              <a:ext uri="{28A0092B-C50C-407E-A947-70E740481C1C}">
                <a14:useLocalDpi xmlns:a14="http://schemas.microsoft.com/office/drawing/2010/main"/>
              </a:ext>
            </a:extLst>
          </a:blip>
          <a:srcRect b="-1"/>
          <a:stretch/>
        </p:blipFill>
        <p:spPr>
          <a:xfrm>
            <a:off x="3332649" y="519185"/>
            <a:ext cx="5811352" cy="4160057"/>
          </a:xfrm>
          <a:prstGeom prst="rect">
            <a:avLst/>
          </a:prstGeom>
        </p:spPr>
      </p:pic>
      <p:sp>
        <p:nvSpPr>
          <p:cNvPr id="12" name="Text Placeholder 2">
            <a:extLst>
              <a:ext uri="{FF2B5EF4-FFF2-40B4-BE49-F238E27FC236}">
                <a16:creationId xmlns:a16="http://schemas.microsoft.com/office/drawing/2014/main" id="{D7D64DF2-59C4-8768-6EA8-F35DEDAE5932}"/>
              </a:ext>
            </a:extLst>
          </p:cNvPr>
          <p:cNvSpPr>
            <a:spLocks noGrp="1"/>
          </p:cNvSpPr>
          <p:nvPr>
            <p:ph type="body" sz="quarter" idx="12"/>
          </p:nvPr>
        </p:nvSpPr>
        <p:spPr>
          <a:xfrm>
            <a:off x="524049" y="1923114"/>
            <a:ext cx="2375726" cy="2143857"/>
          </a:xfrm>
        </p:spPr>
        <p:txBody>
          <a:bodyPr/>
          <a:lstStyle/>
          <a:p>
            <a:pPr marL="0" indent="0">
              <a:lnSpc>
                <a:spcPts val="1800"/>
              </a:lnSpc>
              <a:buNone/>
            </a:pPr>
            <a:r>
              <a:rPr lang="en-US" sz="1300" dirty="0"/>
              <a:t>This illustration* shows the difference between “equality” and “equity.” Achieving equity often means taking into account the special barriers that marginalized groups might face.</a:t>
            </a:r>
          </a:p>
          <a:p>
            <a:pPr marL="0" indent="0">
              <a:buNone/>
            </a:pPr>
            <a:endParaRPr lang="en-US" i="1" dirty="0"/>
          </a:p>
          <a:p>
            <a:pPr marL="0" indent="0">
              <a:lnSpc>
                <a:spcPct val="100000"/>
              </a:lnSpc>
              <a:buNone/>
            </a:pPr>
            <a:r>
              <a:rPr lang="en-US" sz="900" i="1" dirty="0"/>
              <a:t>* illustration from “16 days of activism”: https://16daysactivism.genwest.org.au/challenges/actions/learn-what-the-patriarchy-is/</a:t>
            </a:r>
          </a:p>
          <a:p>
            <a:endParaRPr lang="en-GB" dirty="0"/>
          </a:p>
        </p:txBody>
      </p:sp>
      <p:sp>
        <p:nvSpPr>
          <p:cNvPr id="17" name="Freeform 16">
            <a:extLst>
              <a:ext uri="{FF2B5EF4-FFF2-40B4-BE49-F238E27FC236}">
                <a16:creationId xmlns:a16="http://schemas.microsoft.com/office/drawing/2014/main" id="{73A51133-B2AD-BC4B-4FBA-B5F426594058}"/>
              </a:ext>
            </a:extLst>
          </p:cNvPr>
          <p:cNvSpPr/>
          <p:nvPr/>
        </p:nvSpPr>
        <p:spPr>
          <a:xfrm>
            <a:off x="224954" y="4339754"/>
            <a:ext cx="578794" cy="57879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sv-SE" sz="450" dirty="0">
              <a:solidFill>
                <a:schemeClr val="accent2"/>
              </a:solidFill>
            </a:endParaRPr>
          </a:p>
        </p:txBody>
      </p:sp>
      <p:sp>
        <p:nvSpPr>
          <p:cNvPr id="18" name="TextBox 11">
            <a:extLst>
              <a:ext uri="{FF2B5EF4-FFF2-40B4-BE49-F238E27FC236}">
                <a16:creationId xmlns:a16="http://schemas.microsoft.com/office/drawing/2014/main" id="{B93B3060-A93A-B7B9-055A-3DFE85AA682A}"/>
              </a:ext>
            </a:extLst>
          </p:cNvPr>
          <p:cNvSpPr txBox="1"/>
          <p:nvPr/>
        </p:nvSpPr>
        <p:spPr>
          <a:xfrm>
            <a:off x="475287" y="4210052"/>
            <a:ext cx="240284" cy="799258"/>
          </a:xfrm>
          <a:prstGeom prst="rect">
            <a:avLst/>
          </a:prstGeom>
        </p:spPr>
        <p:txBody>
          <a:bodyPr lIns="0" tIns="0" rIns="0" bIns="0" rtlCol="0" anchor="t">
            <a:spAutoFit/>
          </a:bodyPr>
          <a:lstStyle/>
          <a:p>
            <a:pPr algn="ctr">
              <a:lnSpc>
                <a:spcPts val="6689"/>
              </a:lnSpc>
              <a:spcBef>
                <a:spcPct val="0"/>
              </a:spcBef>
            </a:pPr>
            <a:r>
              <a:rPr lang="en-US" sz="4777" b="1" dirty="0">
                <a:solidFill>
                  <a:schemeClr val="accent5"/>
                </a:solidFill>
                <a:ea typeface="DIN Condensed" panose="020B0606040000020204" pitchFamily="34" charset="77"/>
              </a:rPr>
              <a:t>1</a:t>
            </a:r>
          </a:p>
        </p:txBody>
      </p:sp>
      <p:sp>
        <p:nvSpPr>
          <p:cNvPr id="19" name="TextBox 12">
            <a:extLst>
              <a:ext uri="{FF2B5EF4-FFF2-40B4-BE49-F238E27FC236}">
                <a16:creationId xmlns:a16="http://schemas.microsoft.com/office/drawing/2014/main" id="{9F17627B-6705-BAA7-14B0-A90626AF76C2}"/>
              </a:ext>
            </a:extLst>
          </p:cNvPr>
          <p:cNvSpPr txBox="1"/>
          <p:nvPr/>
        </p:nvSpPr>
        <p:spPr>
          <a:xfrm>
            <a:off x="224954" y="4582716"/>
            <a:ext cx="578794" cy="184538"/>
          </a:xfrm>
          <a:prstGeom prst="rect">
            <a:avLst/>
          </a:prstGeom>
        </p:spPr>
        <p:txBody>
          <a:bodyPr wrap="square" lIns="0" tIns="0" rIns="0" bIns="0" rtlCol="0" anchor="t">
            <a:spAutoFit/>
          </a:bodyPr>
          <a:lstStyle/>
          <a:p>
            <a:pPr algn="ctr">
              <a:lnSpc>
                <a:spcPts val="1610"/>
              </a:lnSpc>
              <a:spcBef>
                <a:spcPct val="0"/>
              </a:spcBef>
            </a:pPr>
            <a:r>
              <a:rPr lang="en-US" sz="900" b="1" dirty="0">
                <a:solidFill>
                  <a:srgbClr val="000000"/>
                </a:solidFill>
              </a:rPr>
              <a:t>MODULE</a:t>
            </a:r>
          </a:p>
        </p:txBody>
      </p:sp>
    </p:spTree>
    <p:extLst>
      <p:ext uri="{BB962C8B-B14F-4D97-AF65-F5344CB8AC3E}">
        <p14:creationId xmlns:p14="http://schemas.microsoft.com/office/powerpoint/2010/main" val="3080024510"/>
      </p:ext>
    </p:extLst>
  </p:cSld>
  <p:clrMapOvr>
    <a:masterClrMapping/>
  </p:clrMapOvr>
</p:sld>
</file>

<file path=ppt/theme/theme1.xml><?xml version="1.0" encoding="utf-8"?>
<a:theme xmlns:a="http://schemas.openxmlformats.org/drawingml/2006/main" name="Office-tema">
  <a:themeElements>
    <a:clrScheme name="Minamata Gender">
      <a:dk1>
        <a:srgbClr val="000000"/>
      </a:dk1>
      <a:lt1>
        <a:srgbClr val="FFFFFF"/>
      </a:lt1>
      <a:dk2>
        <a:srgbClr val="0E2841"/>
      </a:dk2>
      <a:lt2>
        <a:srgbClr val="ECECEC"/>
      </a:lt2>
      <a:accent1>
        <a:srgbClr val="E6331D"/>
      </a:accent1>
      <a:accent2>
        <a:srgbClr val="F7B89C"/>
      </a:accent2>
      <a:accent3>
        <a:srgbClr val="00747D"/>
      </a:accent3>
      <a:accent4>
        <a:srgbClr val="0F9ED5"/>
      </a:accent4>
      <a:accent5>
        <a:srgbClr val="BBD7ED"/>
      </a:accent5>
      <a:accent6>
        <a:srgbClr val="DDEAF6"/>
      </a:accent6>
      <a:hlink>
        <a:srgbClr val="9C9D9C"/>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 id="{28F93F19-CC2F-D74E-9467-3FF28BFBCA0E}" vid="{52696092-04A4-AC4A-9C08-B7166AD34E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61053</TotalTime>
  <Words>5684</Words>
  <Application>Microsoft Macintosh PowerPoint</Application>
  <PresentationFormat>On-screen Show (16:9)</PresentationFormat>
  <Paragraphs>636</Paragraphs>
  <Slides>60</Slides>
  <Notes>25</Notes>
  <HiddenSlides>7</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SimSun</vt:lpstr>
      <vt:lpstr>Aptos</vt:lpstr>
      <vt:lpstr>Arial</vt:lpstr>
      <vt:lpstr>DIN Condensed</vt:lpstr>
      <vt:lpstr>Roboto</vt:lpstr>
      <vt:lpstr>Times New Roman</vt:lpstr>
      <vt:lpstr>Wingdings</vt:lpstr>
      <vt:lpstr>Office-tema</vt:lpstr>
      <vt:lpstr>Training module: Bringing a gender lens into work programmes of the Minamata Convention </vt:lpstr>
      <vt:lpstr>Welcome to the gender  &amp; mercury training session</vt:lpstr>
      <vt:lpstr>Contents </vt:lpstr>
      <vt:lpstr>PowerPoint Presentation</vt:lpstr>
      <vt:lpstr>Starting with the basics </vt:lpstr>
      <vt:lpstr>Why do we focus on gender?</vt:lpstr>
      <vt:lpstr>Other concepts you might encounter</vt:lpstr>
      <vt:lpstr>And... equity and equality</vt:lpstr>
      <vt:lpstr>Equity or equality?</vt:lpstr>
      <vt:lpstr>Gender mainstreaming</vt:lpstr>
      <vt:lpstr>Exercise 1 </vt:lpstr>
      <vt:lpstr>PowerPoint Presentation</vt:lpstr>
      <vt:lpstr>So, why are we talking about gender in our work under the umbrella of the Minamata Convention? </vt:lpstr>
      <vt:lpstr>International mandates and expectations</vt:lpstr>
      <vt:lpstr>Gender equality is embedded within the Minamata Convention</vt:lpstr>
      <vt:lpstr>National Action Plans for ASGM</vt:lpstr>
      <vt:lpstr>Beyond being ‘expected’  to integrate gender into our work...</vt:lpstr>
      <vt:lpstr>Gender mainstreaming is a win-win   </vt:lpstr>
      <vt:lpstr>A closer look at gender-differentiated mercury exposure</vt:lpstr>
      <vt:lpstr>Note to presenters</vt:lpstr>
      <vt:lpstr>PowerPoint Presentation</vt:lpstr>
      <vt:lpstr>Gender and Mercury</vt:lpstr>
      <vt:lpstr>Mercury in seafood</vt:lpstr>
      <vt:lpstr>Skin-lightening products</vt:lpstr>
      <vt:lpstr>Artisanal and small-scale gold mining</vt:lpstr>
      <vt:lpstr>Placeholder here</vt:lpstr>
      <vt:lpstr>Note to presenters: good place stop here and do an interactive exercise:</vt:lpstr>
      <vt:lpstr>PowerPoint Presentation</vt:lpstr>
      <vt:lpstr>The Minamata Gender Action Plan  is here to help</vt:lpstr>
      <vt:lpstr>Adoption of the Gender Action Plan</vt:lpstr>
      <vt:lpstr>Purpose of the Minamata Convention Gender Action Plan</vt:lpstr>
      <vt:lpstr>More specifically</vt:lpstr>
      <vt:lpstr>The gender action plan identifies possible gender mainstreaming actions by the Secretariat such as: </vt:lpstr>
      <vt:lpstr>Gender priority activities for the Secretariat during the 2024-2025 biennium </vt:lpstr>
      <vt:lpstr>The Gender Action Plan identifies possible gender mainstreaming actions by Parties and other stakeholders such as:</vt:lpstr>
      <vt:lpstr>Gender priority activities for the Parties and other stakeholders during the 2024-2025 biennium </vt:lpstr>
      <vt:lpstr>Gender-disaggregated data on participation at COP and other meetings</vt:lpstr>
      <vt:lpstr>PowerPoint Presentation</vt:lpstr>
      <vt:lpstr>Mainstreaming gender in capacity-building projects: practical approaches  </vt:lpstr>
      <vt:lpstr>Gender mainstreaming in projects means taking gender into account throughout the project cycle in:</vt:lpstr>
      <vt:lpstr>Baselines and assessments of need</vt:lpstr>
      <vt:lpstr>Planning  the project structure, actions and activities</vt:lpstr>
      <vt:lpstr>Guidance from the Minamata Secretariat on project planning</vt:lpstr>
      <vt:lpstr>Ensuring gender mainstreaming in applications to the Specific International Porgramme (SIP)…and the GEF</vt:lpstr>
      <vt:lpstr>Gender and Convention  Implementation</vt:lpstr>
      <vt:lpstr>Mainstreaming gender in  SIP project applications</vt:lpstr>
      <vt:lpstr>Guidance  on SIP applications</vt:lpstr>
      <vt:lpstr>Implementing the project</vt:lpstr>
      <vt:lpstr>PowerPoint Presentation</vt:lpstr>
      <vt:lpstr>PowerPoint Presentation</vt:lpstr>
      <vt:lpstr>PowerPoint Presentation</vt:lpstr>
      <vt:lpstr>PowerPoint Presentation</vt:lpstr>
      <vt:lpstr>PowerPoint Presentation</vt:lpstr>
      <vt:lpstr>PowerPoint Presentation</vt:lpstr>
      <vt:lpstr>Some gender activities by projects  (TO BE UPDATED WITH SIP CASE STUDIES)</vt:lpstr>
      <vt:lpstr>Monitoring and evaluation</vt:lpstr>
      <vt:lpstr>Gender in SIP project terminal review/ evaluation </vt:lpstr>
      <vt:lpstr>Note to presenters: end here with an interactive exercise:</vt:lpstr>
      <vt:lpstr>Resources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Maria Libert</dc:creator>
  <cp:lastModifiedBy>Alex Mackey</cp:lastModifiedBy>
  <cp:revision>63</cp:revision>
  <dcterms:created xsi:type="dcterms:W3CDTF">2024-05-16T08:33:58Z</dcterms:created>
  <dcterms:modified xsi:type="dcterms:W3CDTF">2025-01-27T09:40:09Z</dcterms:modified>
</cp:coreProperties>
</file>