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embeddedFontLst>
    <p:embeddedFont>
      <p:font typeface="Play" panose="020B0604020202020204" charset="0"/>
      <p:regular r:id="rId26"/>
      <p:bold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747775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DZB225MQgE1PG4erqpZyv8LUB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na Zwahlen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535454"/>
    <a:srgbClr val="545555"/>
    <a:srgbClr val="00A8D9"/>
    <a:srgbClr val="4DC3E5"/>
    <a:srgbClr val="00A7D7"/>
    <a:srgbClr val="497635"/>
    <a:srgbClr val="1E3263"/>
    <a:srgbClr val="022B35"/>
    <a:srgbClr val="095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7" y="456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04e46dead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g304e46de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7773dc1da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1" name="Google Shape;651;g357773dc1d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49f8cc240a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g349f8cc24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4e1f999f63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8" name="Google Shape;748;g34e1f999f6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4c32a8eef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7" name="Google Shape;777;g34c32a8eef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57d997c24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6" name="Google Shape;816;g357d997c24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0" name="Google Shape;8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6" name="Google Shape;8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49f8cc240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6" name="Google Shape;886;g349f8cc240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e1f999f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4e1f999f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34e1f999f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9b097f55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49b097f556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349b097f556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9b097f55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49b097f556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349b097f556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c32a8eef9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34c32a8eef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5.sv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7.sv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9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1.png"/><Relationship Id="rId10" Type="http://schemas.openxmlformats.org/officeDocument/2006/relationships/image" Target="../media/image8.jpg"/><Relationship Id="rId4" Type="http://schemas.openxmlformats.org/officeDocument/2006/relationships/image" Target="../media/image50.sv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8.jpg"/><Relationship Id="rId4" Type="http://schemas.openxmlformats.org/officeDocument/2006/relationships/image" Target="../media/image53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.pn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8.jp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8.jpg"/><Relationship Id="rId4" Type="http://schemas.openxmlformats.org/officeDocument/2006/relationships/image" Target="../media/image65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6.png"/><Relationship Id="rId5" Type="http://schemas.openxmlformats.org/officeDocument/2006/relationships/image" Target="../media/image70.png"/><Relationship Id="rId10" Type="http://schemas.openxmlformats.org/officeDocument/2006/relationships/image" Target="../media/image5.png"/><Relationship Id="rId4" Type="http://schemas.openxmlformats.org/officeDocument/2006/relationships/image" Target="../media/image69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ryosphere.tj" TargetMode="External"/><Relationship Id="rId13" Type="http://schemas.openxmlformats.org/officeDocument/2006/relationships/hyperlink" Target="https://globalcryospherewatch.org/" TargetMode="External"/><Relationship Id="rId3" Type="http://schemas.openxmlformats.org/officeDocument/2006/relationships/hyperlink" Target="http://kazhydromet.kz" TargetMode="External"/><Relationship Id="rId7" Type="http://schemas.openxmlformats.org/officeDocument/2006/relationships/hyperlink" Target="http://cargc.org" TargetMode="External"/><Relationship Id="rId12" Type="http://schemas.openxmlformats.org/officeDocument/2006/relationships/hyperlink" Target="https://wgms.ch/" TargetMode="Externa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ydromet.uz" TargetMode="External"/><Relationship Id="rId11" Type="http://schemas.openxmlformats.org/officeDocument/2006/relationships/hyperlink" Target="https://www.inspiringgirls.org/central-asia-en" TargetMode="External"/><Relationship Id="rId5" Type="http://schemas.openxmlformats.org/officeDocument/2006/relationships/hyperlink" Target="http://meteo.tj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taj.snowmapper.ch/snowmapper" TargetMode="External"/><Relationship Id="rId4" Type="http://schemas.openxmlformats.org/officeDocument/2006/relationships/hyperlink" Target="http://meteo.kg" TargetMode="External"/><Relationship Id="rId9" Type="http://schemas.openxmlformats.org/officeDocument/2006/relationships/hyperlink" Target="https://snowmapper.ch/" TargetMode="External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water.org/publications/un-world-water-development-report-2025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.jp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8.jp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21672">
                <a:schemeClr val="lt1"/>
              </a:gs>
              <a:gs pos="72000">
                <a:srgbClr val="C4E4F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498400" y="2364525"/>
            <a:ext cx="9934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endParaRPr sz="1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</a:t>
            </a:r>
            <a:br>
              <a:rPr lang="en-GB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Central Asia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2398597" y="452182"/>
            <a:ext cx="1751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5796826" y="438348"/>
            <a:ext cx="1751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2"/>
          <p:cNvGrpSpPr/>
          <p:nvPr/>
        </p:nvGrpSpPr>
        <p:grpSpPr>
          <a:xfrm>
            <a:off x="-1" y="4113870"/>
            <a:ext cx="12192001" cy="2744130"/>
            <a:chOff x="-1" y="4222261"/>
            <a:chExt cx="12192001" cy="2744130"/>
          </a:xfrm>
        </p:grpSpPr>
        <p:pic>
          <p:nvPicPr>
            <p:cNvPr id="92" name="Google Shape;92;p2"/>
            <p:cNvPicPr preferRelativeResize="0"/>
            <p:nvPr/>
          </p:nvPicPr>
          <p:blipFill rotWithShape="1">
            <a:blip r:embed="rId3">
              <a:alphaModFix/>
            </a:blip>
            <a:srcRect b="60425"/>
            <a:stretch/>
          </p:blipFill>
          <p:spPr>
            <a:xfrm>
              <a:off x="368478" y="5614687"/>
              <a:ext cx="5509083" cy="1351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"/>
            <p:cNvPicPr preferRelativeResize="0"/>
            <p:nvPr/>
          </p:nvPicPr>
          <p:blipFill rotWithShape="1">
            <a:blip r:embed="rId4">
              <a:alphaModFix/>
            </a:blip>
            <a:srcRect r="43765" b="35828"/>
            <a:stretch/>
          </p:blipFill>
          <p:spPr>
            <a:xfrm flipH="1">
              <a:off x="-1" y="4774511"/>
              <a:ext cx="3097958" cy="2191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2"/>
            <p:cNvPicPr preferRelativeResize="0"/>
            <p:nvPr/>
          </p:nvPicPr>
          <p:blipFill rotWithShape="1">
            <a:blip r:embed="rId5">
              <a:alphaModFix/>
            </a:blip>
            <a:srcRect r="4265" b="32897"/>
            <a:stretch/>
          </p:blipFill>
          <p:spPr>
            <a:xfrm>
              <a:off x="5877561" y="4222261"/>
              <a:ext cx="6314439" cy="2744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"/>
            <p:cNvPicPr preferRelativeResize="0"/>
            <p:nvPr/>
          </p:nvPicPr>
          <p:blipFill rotWithShape="1">
            <a:blip r:embed="rId6">
              <a:alphaModFix/>
            </a:blip>
            <a:srcRect l="17381" b="64738"/>
            <a:stretch/>
          </p:blipFill>
          <p:spPr>
            <a:xfrm flipH="1">
              <a:off x="7640482" y="5949350"/>
              <a:ext cx="4551518" cy="10170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3361882" y="460669"/>
            <a:ext cx="1937944" cy="9385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2"/>
          <p:cNvGrpSpPr/>
          <p:nvPr/>
        </p:nvGrpSpPr>
        <p:grpSpPr>
          <a:xfrm>
            <a:off x="477078" y="438348"/>
            <a:ext cx="1373225" cy="676275"/>
            <a:chOff x="477078" y="438348"/>
            <a:chExt cx="1373225" cy="676275"/>
          </a:xfrm>
        </p:grpSpPr>
        <p:pic>
          <p:nvPicPr>
            <p:cNvPr id="99" name="Google Shape;99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7078" y="438348"/>
              <a:ext cx="676275" cy="676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83667" y="460669"/>
              <a:ext cx="566636" cy="612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green logo with text&#10;&#10;AI-generated content may be incorrect.">
            <a:extLst>
              <a:ext uri="{FF2B5EF4-FFF2-40B4-BE49-F238E27FC236}">
                <a16:creationId xmlns:a16="http://schemas.microsoft.com/office/drawing/2014/main" id="{DF169240-0FEB-3A39-B2F4-0AF1566569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5978" y="282772"/>
            <a:ext cx="792548" cy="588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"/>
          <p:cNvSpPr/>
          <p:nvPr/>
        </p:nvSpPr>
        <p:spPr>
          <a:xfrm>
            <a:off x="335102" y="835070"/>
            <a:ext cx="9631857" cy="5480686"/>
          </a:xfrm>
          <a:prstGeom prst="rect">
            <a:avLst/>
          </a:prstGeom>
          <a:gradFill>
            <a:gsLst>
              <a:gs pos="0">
                <a:srgbClr val="EDF9FC"/>
              </a:gs>
              <a:gs pos="100000">
                <a:srgbClr val="03A8D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335102" y="181018"/>
            <a:ext cx="55803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cryosphere and its risks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9" name="Google Shape;349;p8"/>
          <p:cNvCxnSpPr/>
          <p:nvPr/>
        </p:nvCxnSpPr>
        <p:spPr>
          <a:xfrm>
            <a:off x="335102" y="829357"/>
            <a:ext cx="558037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0" name="Google Shape;3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95" y="849424"/>
            <a:ext cx="10033685" cy="55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8"/>
          <p:cNvSpPr/>
          <p:nvPr/>
        </p:nvSpPr>
        <p:spPr>
          <a:xfrm>
            <a:off x="3275637" y="1864166"/>
            <a:ext cx="942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Glaciers</a:t>
            </a:r>
            <a:endParaRPr/>
          </a:p>
        </p:txBody>
      </p:sp>
      <p:sp>
        <p:nvSpPr>
          <p:cNvPr id="352" name="Google Shape;352;p8"/>
          <p:cNvSpPr/>
          <p:nvPr/>
        </p:nvSpPr>
        <p:spPr>
          <a:xfrm>
            <a:off x="5944864" y="1802547"/>
            <a:ext cx="1035861" cy="49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Lake and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river ice</a:t>
            </a:r>
            <a:endParaRPr/>
          </a:p>
        </p:txBody>
      </p:sp>
      <p:sp>
        <p:nvSpPr>
          <p:cNvPr id="353" name="Google Shape;353;p8"/>
          <p:cNvSpPr/>
          <p:nvPr/>
        </p:nvSpPr>
        <p:spPr>
          <a:xfrm>
            <a:off x="6489635" y="1131150"/>
            <a:ext cx="1273105" cy="49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Seasonal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snow cover</a:t>
            </a:r>
            <a:endParaRPr/>
          </a:p>
        </p:txBody>
      </p:sp>
      <p:sp>
        <p:nvSpPr>
          <p:cNvPr id="354" name="Google Shape;354;p8"/>
          <p:cNvSpPr/>
          <p:nvPr/>
        </p:nvSpPr>
        <p:spPr>
          <a:xfrm>
            <a:off x="6889089" y="3640586"/>
            <a:ext cx="1257075" cy="29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Permafrost</a:t>
            </a:r>
            <a:endParaRPr/>
          </a:p>
        </p:txBody>
      </p:sp>
      <p:sp>
        <p:nvSpPr>
          <p:cNvPr id="355" name="Google Shape;355;p8"/>
          <p:cNvSpPr/>
          <p:nvPr/>
        </p:nvSpPr>
        <p:spPr>
          <a:xfrm>
            <a:off x="3812202" y="4378923"/>
            <a:ext cx="1338828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Rock stability,</a:t>
            </a:r>
            <a:b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rockfalls</a:t>
            </a:r>
            <a:endParaRPr/>
          </a:p>
        </p:txBody>
      </p:sp>
      <p:sp>
        <p:nvSpPr>
          <p:cNvPr id="356" name="Google Shape;356;p8"/>
          <p:cNvSpPr/>
          <p:nvPr/>
        </p:nvSpPr>
        <p:spPr>
          <a:xfrm>
            <a:off x="1416409" y="3026811"/>
            <a:ext cx="1042272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Avalanche</a:t>
            </a:r>
            <a:b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hazard</a:t>
            </a:r>
            <a:endParaRPr/>
          </a:p>
        </p:txBody>
      </p:sp>
      <p:sp>
        <p:nvSpPr>
          <p:cNvPr id="357" name="Google Shape;357;p8"/>
          <p:cNvSpPr/>
          <p:nvPr/>
        </p:nvSpPr>
        <p:spPr>
          <a:xfrm>
            <a:off x="3996297" y="2185765"/>
            <a:ext cx="952504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Diseases,</a:t>
            </a:r>
            <a:b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biosafety</a:t>
            </a:r>
            <a:endParaRPr/>
          </a:p>
        </p:txBody>
      </p:sp>
      <p:sp>
        <p:nvSpPr>
          <p:cNvPr id="358" name="Google Shape;358;p8"/>
          <p:cNvSpPr/>
          <p:nvPr/>
        </p:nvSpPr>
        <p:spPr>
          <a:xfrm>
            <a:off x="5452950" y="4231831"/>
            <a:ext cx="731289" cy="29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Floods</a:t>
            </a:r>
            <a:endParaRPr/>
          </a:p>
        </p:txBody>
      </p:sp>
      <p:sp>
        <p:nvSpPr>
          <p:cNvPr id="359" name="Google Shape;359;p8"/>
          <p:cNvSpPr/>
          <p:nvPr/>
        </p:nvSpPr>
        <p:spPr>
          <a:xfrm>
            <a:off x="2995211" y="5101759"/>
            <a:ext cx="1085554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Change in</a:t>
            </a:r>
            <a:endParaRPr sz="1600" b="0" i="0" u="none" strike="noStrike" cap="none">
              <a:solidFill>
                <a:srgbClr val="E63C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water flow</a:t>
            </a:r>
            <a:endParaRPr/>
          </a:p>
        </p:txBody>
      </p:sp>
      <p:pic>
        <p:nvPicPr>
          <p:cNvPr id="360" name="Google Shape;36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0495" y="5547412"/>
            <a:ext cx="2091163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8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6" name="Google Shape;366;p8"/>
          <p:cNvSpPr/>
          <p:nvPr/>
        </p:nvSpPr>
        <p:spPr>
          <a:xfrm flipH="1">
            <a:off x="8899721" y="1056399"/>
            <a:ext cx="3516143" cy="4312744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9875" y="680442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8"/>
          <p:cNvSpPr txBox="1"/>
          <p:nvPr/>
        </p:nvSpPr>
        <p:spPr>
          <a:xfrm>
            <a:off x="9112167" y="1616733"/>
            <a:ext cx="2892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Glacier melt, snow cover decline, and permafrost thaw due to climate change are </a:t>
            </a: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increasing the risks 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infrastructure, energy production, water supply, economic activities, and livelihoods.</a:t>
            </a:r>
            <a:endParaRPr dirty="0"/>
          </a:p>
        </p:txBody>
      </p:sp>
      <p:sp>
        <p:nvSpPr>
          <p:cNvPr id="371" name="Google Shape;371;p8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8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8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6" name="Google Shape;376;p8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257C117B-58CD-F378-C202-C28C6387C1F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B30FAEF-9A81-F1C8-8721-187FC952D88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950C45F3-64E5-2603-1896-2CEF507327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877D2B12-4B23-FE01-8896-1E4838568F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0"/>
          <p:cNvPicPr preferRelativeResize="0"/>
          <p:nvPr/>
        </p:nvPicPr>
        <p:blipFill rotWithShape="1">
          <a:blip r:embed="rId3">
            <a:alphaModFix/>
          </a:blip>
          <a:srcRect l="18254" t="1044" r="11417"/>
          <a:stretch/>
        </p:blipFill>
        <p:spPr>
          <a:xfrm>
            <a:off x="0" y="0"/>
            <a:ext cx="12192000" cy="673894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0"/>
          <p:cNvSpPr/>
          <p:nvPr/>
        </p:nvSpPr>
        <p:spPr>
          <a:xfrm>
            <a:off x="194653" y="4446439"/>
            <a:ext cx="1837362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Snow cover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extent and depth</a:t>
            </a:r>
            <a:endParaRPr/>
          </a:p>
        </p:txBody>
      </p:sp>
      <p:sp>
        <p:nvSpPr>
          <p:cNvPr id="383" name="Google Shape;383;p10"/>
          <p:cNvSpPr/>
          <p:nvPr/>
        </p:nvSpPr>
        <p:spPr>
          <a:xfrm>
            <a:off x="1606893" y="3541484"/>
            <a:ext cx="2242922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Rapid snow melt,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snow-related hazards</a:t>
            </a:r>
            <a:endParaRPr/>
          </a:p>
        </p:txBody>
      </p:sp>
      <p:sp>
        <p:nvSpPr>
          <p:cNvPr id="384" name="Google Shape;384;p10"/>
          <p:cNvSpPr/>
          <p:nvPr/>
        </p:nvSpPr>
        <p:spPr>
          <a:xfrm>
            <a:off x="3989526" y="2427812"/>
            <a:ext cx="1327608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Snow water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equivalent</a:t>
            </a:r>
            <a:endParaRPr/>
          </a:p>
        </p:txBody>
      </p:sp>
      <p:sp>
        <p:nvSpPr>
          <p:cNvPr id="385" name="Google Shape;385;p10"/>
          <p:cNvSpPr/>
          <p:nvPr/>
        </p:nvSpPr>
        <p:spPr>
          <a:xfrm>
            <a:off x="5374716" y="1886766"/>
            <a:ext cx="1330814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Snow depth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gauge</a:t>
            </a:r>
            <a:endParaRPr/>
          </a:p>
        </p:txBody>
      </p:sp>
      <p:sp>
        <p:nvSpPr>
          <p:cNvPr id="386" name="Google Shape;386;p10"/>
          <p:cNvSpPr/>
          <p:nvPr/>
        </p:nvSpPr>
        <p:spPr>
          <a:xfrm>
            <a:off x="7654803" y="695842"/>
            <a:ext cx="936475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Remote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sensing</a:t>
            </a:r>
            <a:endParaRPr/>
          </a:p>
        </p:txBody>
      </p:sp>
      <p:sp>
        <p:nvSpPr>
          <p:cNvPr id="387" name="Google Shape;387;p10"/>
          <p:cNvSpPr/>
          <p:nvPr/>
        </p:nvSpPr>
        <p:spPr>
          <a:xfrm>
            <a:off x="8413368" y="1521316"/>
            <a:ext cx="1636987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Meteorological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stations</a:t>
            </a:r>
            <a:endParaRPr/>
          </a:p>
        </p:txBody>
      </p:sp>
      <p:sp>
        <p:nvSpPr>
          <p:cNvPr id="388" name="Google Shape;388;p10"/>
          <p:cNvSpPr/>
          <p:nvPr/>
        </p:nvSpPr>
        <p:spPr>
          <a:xfrm>
            <a:off x="6838098" y="3009261"/>
            <a:ext cx="1883849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Icy roads,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risk of avalanches</a:t>
            </a:r>
            <a:endParaRPr/>
          </a:p>
        </p:txBody>
      </p:sp>
      <p:sp>
        <p:nvSpPr>
          <p:cNvPr id="389" name="Google Shape;389;p10"/>
          <p:cNvSpPr/>
          <p:nvPr/>
        </p:nvSpPr>
        <p:spPr>
          <a:xfrm>
            <a:off x="8123040" y="3830124"/>
            <a:ext cx="2476960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Extreme weather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warnings for agriculture</a:t>
            </a:r>
            <a:endParaRPr/>
          </a:p>
        </p:txBody>
      </p:sp>
      <p:sp>
        <p:nvSpPr>
          <p:cNvPr id="390" name="Google Shape;390;p10"/>
          <p:cNvSpPr/>
          <p:nvPr/>
        </p:nvSpPr>
        <p:spPr>
          <a:xfrm>
            <a:off x="10045593" y="4753394"/>
            <a:ext cx="1882247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 availability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crops</a:t>
            </a:r>
            <a:endParaRPr/>
          </a:p>
        </p:txBody>
      </p:sp>
      <p:sp>
        <p:nvSpPr>
          <p:cNvPr id="391" name="Google Shape;391;p10"/>
          <p:cNvSpPr/>
          <p:nvPr/>
        </p:nvSpPr>
        <p:spPr>
          <a:xfrm>
            <a:off x="7397118" y="5699442"/>
            <a:ext cx="82586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endParaRPr/>
          </a:p>
        </p:txBody>
      </p:sp>
      <p:sp>
        <p:nvSpPr>
          <p:cNvPr id="392" name="Google Shape;392;p10"/>
          <p:cNvSpPr/>
          <p:nvPr/>
        </p:nvSpPr>
        <p:spPr>
          <a:xfrm>
            <a:off x="8696670" y="5699442"/>
            <a:ext cx="1168910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Decades</a:t>
            </a:r>
            <a:endParaRPr/>
          </a:p>
        </p:txBody>
      </p:sp>
      <p:sp>
        <p:nvSpPr>
          <p:cNvPr id="393" name="Google Shape;393;p10"/>
          <p:cNvSpPr/>
          <p:nvPr/>
        </p:nvSpPr>
        <p:spPr>
          <a:xfrm>
            <a:off x="10339265" y="5699442"/>
            <a:ext cx="171713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horizon</a:t>
            </a:r>
            <a:endParaRPr/>
          </a:p>
        </p:txBody>
      </p:sp>
      <p:sp>
        <p:nvSpPr>
          <p:cNvPr id="394" name="Google Shape;394;p10"/>
          <p:cNvSpPr/>
          <p:nvPr/>
        </p:nvSpPr>
        <p:spPr>
          <a:xfrm>
            <a:off x="4690175" y="3808575"/>
            <a:ext cx="26295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Snow</a:t>
            </a:r>
            <a:endParaRPr sz="8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0"/>
          <p:cNvSpPr/>
          <p:nvPr/>
        </p:nvSpPr>
        <p:spPr>
          <a:xfrm>
            <a:off x="335102" y="181018"/>
            <a:ext cx="329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cryosphere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6" name="Google Shape;396;p10"/>
          <p:cNvCxnSpPr/>
          <p:nvPr/>
        </p:nvCxnSpPr>
        <p:spPr>
          <a:xfrm>
            <a:off x="372728" y="829357"/>
            <a:ext cx="3049936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7" name="Google Shape;397;p10"/>
          <p:cNvSpPr/>
          <p:nvPr/>
        </p:nvSpPr>
        <p:spPr>
          <a:xfrm>
            <a:off x="1689961" y="4448449"/>
            <a:ext cx="2897342" cy="2137490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0"/>
          <p:cNvSpPr txBox="1"/>
          <p:nvPr/>
        </p:nvSpPr>
        <p:spPr>
          <a:xfrm>
            <a:off x="2075378" y="4696018"/>
            <a:ext cx="235762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Snow data and services span time horizons from hours to decades.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1004" y="5372325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0"/>
          <p:cNvSpPr txBox="1"/>
          <p:nvPr/>
        </p:nvSpPr>
        <p:spPr>
          <a:xfrm>
            <a:off x="4587303" y="585794"/>
            <a:ext cx="211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MEASUREMENTS</a:t>
            </a:r>
            <a:endParaRPr sz="1800" b="1" i="0" u="none" strike="noStrike" cap="none">
              <a:solidFill>
                <a:srgbClr val="8D8D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0"/>
          <p:cNvSpPr txBox="1"/>
          <p:nvPr/>
        </p:nvSpPr>
        <p:spPr>
          <a:xfrm>
            <a:off x="538715" y="1711903"/>
            <a:ext cx="234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SELECTED </a:t>
            </a:r>
            <a:endParaRPr sz="1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endParaRPr sz="1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0"/>
          <p:cNvSpPr txBox="1"/>
          <p:nvPr/>
        </p:nvSpPr>
        <p:spPr>
          <a:xfrm>
            <a:off x="10168180" y="1965694"/>
            <a:ext cx="163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DATA AND SERVICE USERS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0"/>
          <p:cNvSpPr/>
          <p:nvPr/>
        </p:nvSpPr>
        <p:spPr>
          <a:xfrm>
            <a:off x="6095999" y="5703241"/>
            <a:ext cx="747320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  <a:endParaRPr/>
          </a:p>
        </p:txBody>
      </p:sp>
      <p:sp>
        <p:nvSpPr>
          <p:cNvPr id="404" name="Google Shape;404;p10"/>
          <p:cNvSpPr/>
          <p:nvPr/>
        </p:nvSpPr>
        <p:spPr>
          <a:xfrm>
            <a:off x="4553291" y="5699441"/>
            <a:ext cx="87876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Hours</a:t>
            </a:r>
            <a:endParaRPr/>
          </a:p>
        </p:txBody>
      </p:sp>
      <p:sp>
        <p:nvSpPr>
          <p:cNvPr id="405" name="Google Shape;405;p10"/>
          <p:cNvSpPr/>
          <p:nvPr/>
        </p:nvSpPr>
        <p:spPr>
          <a:xfrm>
            <a:off x="0" y="6325487"/>
            <a:ext cx="12192000" cy="532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10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0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Google Shape;375;p8">
            <a:extLst>
              <a:ext uri="{FF2B5EF4-FFF2-40B4-BE49-F238E27FC236}">
                <a16:creationId xmlns:a16="http://schemas.microsoft.com/office/drawing/2014/main" id="{9FC7E7A5-F454-40D3-A659-F135A2279231}"/>
              </a:ext>
            </a:extLst>
          </p:cNvPr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AA097DA4-B131-D7E3-E8BA-4636732356C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7458E738-BCD4-711F-0DE4-16ECD9819C3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BA345E11-FBBB-DAC6-469C-3E0DD2CFF3E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7A17C634-AB97-B6E9-ED1A-B185B4485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"/>
          <p:cNvSpPr/>
          <p:nvPr/>
        </p:nvSpPr>
        <p:spPr>
          <a:xfrm>
            <a:off x="-2" y="0"/>
            <a:ext cx="12192002" cy="6307177"/>
          </a:xfrm>
          <a:prstGeom prst="rect">
            <a:avLst/>
          </a:prstGeom>
          <a:gradFill>
            <a:gsLst>
              <a:gs pos="0">
                <a:srgbClr val="FFE9DC"/>
              </a:gs>
              <a:gs pos="100000">
                <a:srgbClr val="FDFDF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5D2FB7-DDE7-4D55-865F-093A22FE2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697" r="10143"/>
          <a:stretch/>
        </p:blipFill>
        <p:spPr>
          <a:xfrm>
            <a:off x="-25" y="480818"/>
            <a:ext cx="12192025" cy="6243155"/>
          </a:xfrm>
          <a:prstGeom prst="rect">
            <a:avLst/>
          </a:prstGeom>
        </p:spPr>
      </p:pic>
      <p:sp>
        <p:nvSpPr>
          <p:cNvPr id="425" name="Google Shape;425;p11"/>
          <p:cNvSpPr/>
          <p:nvPr/>
        </p:nvSpPr>
        <p:spPr>
          <a:xfrm>
            <a:off x="506193" y="5136757"/>
            <a:ext cx="1838965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 reserves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the frozen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ground and rocks</a:t>
            </a: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2284362" y="4862506"/>
            <a:ext cx="1436612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profile</a:t>
            </a:r>
            <a:endParaRPr dirty="0"/>
          </a:p>
        </p:txBody>
      </p:sp>
      <p:sp>
        <p:nvSpPr>
          <p:cNvPr id="427" name="Google Shape;427;p11"/>
          <p:cNvSpPr/>
          <p:nvPr/>
        </p:nvSpPr>
        <p:spPr>
          <a:xfrm>
            <a:off x="4559711" y="2986715"/>
            <a:ext cx="950901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Rock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7671440" y="860062"/>
            <a:ext cx="936475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Remote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sensing</a:t>
            </a:r>
            <a:endParaRPr/>
          </a:p>
        </p:txBody>
      </p:sp>
      <p:sp>
        <p:nvSpPr>
          <p:cNvPr id="429" name="Google Shape;429;p11"/>
          <p:cNvSpPr/>
          <p:nvPr/>
        </p:nvSpPr>
        <p:spPr>
          <a:xfrm>
            <a:off x="6911814" y="3316617"/>
            <a:ext cx="1725152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Road conditions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 safety</a:t>
            </a:r>
            <a:endParaRPr/>
          </a:p>
        </p:txBody>
      </p:sp>
      <p:sp>
        <p:nvSpPr>
          <p:cNvPr id="430" name="Google Shape;430;p11"/>
          <p:cNvSpPr/>
          <p:nvPr/>
        </p:nvSpPr>
        <p:spPr>
          <a:xfrm>
            <a:off x="8841039" y="3977453"/>
            <a:ext cx="1415772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Mining and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tailing safety</a:t>
            </a:r>
            <a:endParaRPr/>
          </a:p>
        </p:txBody>
      </p:sp>
      <p:sp>
        <p:nvSpPr>
          <p:cNvPr id="431" name="Google Shape;431;p11"/>
          <p:cNvSpPr/>
          <p:nvPr/>
        </p:nvSpPr>
        <p:spPr>
          <a:xfrm>
            <a:off x="9950423" y="4708255"/>
            <a:ext cx="1882247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 availability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crops</a:t>
            </a:r>
            <a:endParaRPr/>
          </a:p>
        </p:txBody>
      </p:sp>
      <p:sp>
        <p:nvSpPr>
          <p:cNvPr id="432" name="Google Shape;432;p11"/>
          <p:cNvSpPr/>
          <p:nvPr/>
        </p:nvSpPr>
        <p:spPr>
          <a:xfrm>
            <a:off x="4888891" y="2134092"/>
            <a:ext cx="1436612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 depth</a:t>
            </a:r>
            <a:endParaRPr/>
          </a:p>
        </p:txBody>
      </p:sp>
      <p:sp>
        <p:nvSpPr>
          <p:cNvPr id="433" name="Google Shape;433;p11"/>
          <p:cNvSpPr/>
          <p:nvPr/>
        </p:nvSpPr>
        <p:spPr>
          <a:xfrm>
            <a:off x="6403861" y="5537739"/>
            <a:ext cx="1127232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  <a:endParaRPr dirty="0"/>
          </a:p>
        </p:txBody>
      </p:sp>
      <p:sp>
        <p:nvSpPr>
          <p:cNvPr id="434" name="Google Shape;434;p11"/>
          <p:cNvSpPr/>
          <p:nvPr/>
        </p:nvSpPr>
        <p:spPr>
          <a:xfrm>
            <a:off x="7946028" y="5537739"/>
            <a:ext cx="1168910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GB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Years</a:t>
            </a:r>
            <a:endParaRPr dirty="0"/>
          </a:p>
        </p:txBody>
      </p:sp>
      <p:sp>
        <p:nvSpPr>
          <p:cNvPr id="435" name="Google Shape;435;p11"/>
          <p:cNvSpPr/>
          <p:nvPr/>
        </p:nvSpPr>
        <p:spPr>
          <a:xfrm>
            <a:off x="7838594" y="5048379"/>
            <a:ext cx="171713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horizon</a:t>
            </a:r>
            <a:endParaRPr dirty="0"/>
          </a:p>
        </p:txBody>
      </p:sp>
      <p:sp>
        <p:nvSpPr>
          <p:cNvPr id="436" name="Google Shape;436;p11"/>
          <p:cNvSpPr/>
          <p:nvPr/>
        </p:nvSpPr>
        <p:spPr>
          <a:xfrm>
            <a:off x="3925125" y="3575900"/>
            <a:ext cx="4975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Permafrost</a:t>
            </a:r>
            <a:endParaRPr sz="8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335102" y="181018"/>
            <a:ext cx="329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cryosphere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p11"/>
          <p:cNvCxnSpPr/>
          <p:nvPr/>
        </p:nvCxnSpPr>
        <p:spPr>
          <a:xfrm>
            <a:off x="372728" y="829357"/>
            <a:ext cx="3049936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9" name="Google Shape;439;p11"/>
          <p:cNvSpPr txBox="1"/>
          <p:nvPr/>
        </p:nvSpPr>
        <p:spPr>
          <a:xfrm>
            <a:off x="4559711" y="550823"/>
            <a:ext cx="2111417" cy="31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MEASUREMENTS</a:t>
            </a:r>
            <a:endParaRPr sz="1800" b="1" i="0" u="none" strike="noStrike" cap="none">
              <a:solidFill>
                <a:srgbClr val="8D8D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1"/>
          <p:cNvSpPr txBox="1"/>
          <p:nvPr/>
        </p:nvSpPr>
        <p:spPr>
          <a:xfrm>
            <a:off x="538715" y="1711903"/>
            <a:ext cx="234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SELECTED </a:t>
            </a:r>
            <a:endParaRPr sz="1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endParaRPr sz="1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1"/>
          <p:cNvSpPr txBox="1"/>
          <p:nvPr/>
        </p:nvSpPr>
        <p:spPr>
          <a:xfrm>
            <a:off x="9023506" y="1906969"/>
            <a:ext cx="163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AND SERVICE USERS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1"/>
          <p:cNvSpPr/>
          <p:nvPr/>
        </p:nvSpPr>
        <p:spPr>
          <a:xfrm>
            <a:off x="3131922" y="4708255"/>
            <a:ext cx="3177943" cy="2028943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3439415" y="4936803"/>
            <a:ext cx="2682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Permafrost data</a:t>
            </a:r>
            <a:b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services span time horizons from seasons to </a:t>
            </a: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centuries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444" name="Google Shape;44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5040" y="5454273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1"/>
          <p:cNvSpPr/>
          <p:nvPr/>
        </p:nvSpPr>
        <p:spPr>
          <a:xfrm>
            <a:off x="-12" y="6322899"/>
            <a:ext cx="12192000" cy="5355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1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1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5" name="Google Shape;455;p11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6" name="Google Shape;456;p11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8" name="Google Shape;458;p11"/>
          <p:cNvSpPr txBox="1"/>
          <p:nvPr/>
        </p:nvSpPr>
        <p:spPr>
          <a:xfrm>
            <a:off x="5447533" y="6463673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434;p11">
            <a:extLst>
              <a:ext uri="{FF2B5EF4-FFF2-40B4-BE49-F238E27FC236}">
                <a16:creationId xmlns:a16="http://schemas.microsoft.com/office/drawing/2014/main" id="{27C773C9-A101-4934-9372-CD44143DD113}"/>
              </a:ext>
            </a:extLst>
          </p:cNvPr>
          <p:cNvSpPr/>
          <p:nvPr/>
        </p:nvSpPr>
        <p:spPr>
          <a:xfrm>
            <a:off x="9208934" y="5537739"/>
            <a:ext cx="1168910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Decades</a:t>
            </a:r>
            <a:endParaRPr dirty="0"/>
          </a:p>
        </p:txBody>
      </p:sp>
      <p:sp>
        <p:nvSpPr>
          <p:cNvPr id="40" name="Google Shape;434;p11">
            <a:extLst>
              <a:ext uri="{FF2B5EF4-FFF2-40B4-BE49-F238E27FC236}">
                <a16:creationId xmlns:a16="http://schemas.microsoft.com/office/drawing/2014/main" id="{9FED8FF1-56B7-48D5-B223-51F71E9871C8}"/>
              </a:ext>
            </a:extLst>
          </p:cNvPr>
          <p:cNvSpPr/>
          <p:nvPr/>
        </p:nvSpPr>
        <p:spPr>
          <a:xfrm>
            <a:off x="10628576" y="5537739"/>
            <a:ext cx="1362796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GB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Centuries</a:t>
            </a:r>
            <a:endParaRPr dirty="0"/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9EFA7391-8CBF-77EF-47DA-22D51A412AA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41F743EF-7F08-EDD8-A215-6D32A105EF6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1BE12DA1-F164-2C0A-65A7-64E0A8F7631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18DF66EF-9065-107F-1C4C-0E11EE9FBA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6"/>
          <p:cNvSpPr/>
          <p:nvPr/>
        </p:nvSpPr>
        <p:spPr>
          <a:xfrm>
            <a:off x="0" y="0"/>
            <a:ext cx="12192000" cy="6307177"/>
          </a:xfrm>
          <a:prstGeom prst="rect">
            <a:avLst/>
          </a:prstGeom>
          <a:gradFill>
            <a:gsLst>
              <a:gs pos="0">
                <a:srgbClr val="BDE1BA"/>
              </a:gs>
              <a:gs pos="100000">
                <a:srgbClr val="FDFDF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593C19-1F9E-45DB-A52A-CE43B003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259" r="10570"/>
          <a:stretch/>
        </p:blipFill>
        <p:spPr>
          <a:xfrm>
            <a:off x="0" y="651148"/>
            <a:ext cx="12192000" cy="6056314"/>
          </a:xfrm>
          <a:prstGeom prst="rect">
            <a:avLst/>
          </a:prstGeom>
        </p:spPr>
      </p:pic>
      <p:sp>
        <p:nvSpPr>
          <p:cNvPr id="582" name="Google Shape;582;p26"/>
          <p:cNvSpPr/>
          <p:nvPr/>
        </p:nvSpPr>
        <p:spPr>
          <a:xfrm>
            <a:off x="335102" y="181018"/>
            <a:ext cx="329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cryosphere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3" name="Google Shape;583;p26"/>
          <p:cNvCxnSpPr/>
          <p:nvPr/>
        </p:nvCxnSpPr>
        <p:spPr>
          <a:xfrm>
            <a:off x="372728" y="829357"/>
            <a:ext cx="3049936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4" name="Google Shape;584;p26"/>
          <p:cNvSpPr/>
          <p:nvPr/>
        </p:nvSpPr>
        <p:spPr>
          <a:xfrm>
            <a:off x="10115533" y="4832444"/>
            <a:ext cx="1882247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 availability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crops</a:t>
            </a:r>
            <a:endParaRPr/>
          </a:p>
        </p:txBody>
      </p:sp>
      <p:sp>
        <p:nvSpPr>
          <p:cNvPr id="585" name="Google Shape;585;p26"/>
          <p:cNvSpPr/>
          <p:nvPr/>
        </p:nvSpPr>
        <p:spPr>
          <a:xfrm>
            <a:off x="7795066" y="870465"/>
            <a:ext cx="936475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Remote</a:t>
            </a:r>
            <a:b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sensing</a:t>
            </a:r>
            <a:endParaRPr dirty="0"/>
          </a:p>
        </p:txBody>
      </p:sp>
      <p:sp>
        <p:nvSpPr>
          <p:cNvPr id="586" name="Google Shape;586;p26"/>
          <p:cNvSpPr/>
          <p:nvPr/>
        </p:nvSpPr>
        <p:spPr>
          <a:xfrm>
            <a:off x="6243587" y="5662759"/>
            <a:ext cx="747320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  <a:endParaRPr dirty="0"/>
          </a:p>
        </p:txBody>
      </p:sp>
      <p:sp>
        <p:nvSpPr>
          <p:cNvPr id="587" name="Google Shape;587;p26"/>
          <p:cNvSpPr/>
          <p:nvPr/>
        </p:nvSpPr>
        <p:spPr>
          <a:xfrm>
            <a:off x="7604309" y="5662758"/>
            <a:ext cx="1127232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  <a:endParaRPr dirty="0"/>
          </a:p>
        </p:txBody>
      </p:sp>
      <p:sp>
        <p:nvSpPr>
          <p:cNvPr id="588" name="Google Shape;588;p26"/>
          <p:cNvSpPr/>
          <p:nvPr/>
        </p:nvSpPr>
        <p:spPr>
          <a:xfrm>
            <a:off x="7670405" y="5178348"/>
            <a:ext cx="171713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horizon</a:t>
            </a:r>
            <a:endParaRPr dirty="0"/>
          </a:p>
        </p:txBody>
      </p:sp>
      <p:sp>
        <p:nvSpPr>
          <p:cNvPr id="589" name="Google Shape;589;p26"/>
          <p:cNvSpPr/>
          <p:nvPr/>
        </p:nvSpPr>
        <p:spPr>
          <a:xfrm>
            <a:off x="9098396" y="5662757"/>
            <a:ext cx="82586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endParaRPr dirty="0"/>
          </a:p>
        </p:txBody>
      </p:sp>
      <p:sp>
        <p:nvSpPr>
          <p:cNvPr id="590" name="Google Shape;590;p26"/>
          <p:cNvSpPr/>
          <p:nvPr/>
        </p:nvSpPr>
        <p:spPr>
          <a:xfrm>
            <a:off x="4077567" y="3394922"/>
            <a:ext cx="35012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Glacier</a:t>
            </a:r>
            <a:endParaRPr sz="8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 txBox="1"/>
          <p:nvPr/>
        </p:nvSpPr>
        <p:spPr>
          <a:xfrm>
            <a:off x="5424666" y="311193"/>
            <a:ext cx="2111417" cy="31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MEASUREMENTS</a:t>
            </a:r>
            <a:endParaRPr sz="1800" b="1" i="0" u="none" strike="noStrike" cap="none">
              <a:solidFill>
                <a:srgbClr val="8D8D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6"/>
          <p:cNvSpPr txBox="1"/>
          <p:nvPr/>
        </p:nvSpPr>
        <p:spPr>
          <a:xfrm>
            <a:off x="335102" y="1909023"/>
            <a:ext cx="234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SELECTED </a:t>
            </a:r>
            <a:endParaRPr sz="1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endParaRPr sz="1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6"/>
          <p:cNvSpPr txBox="1"/>
          <p:nvPr/>
        </p:nvSpPr>
        <p:spPr>
          <a:xfrm>
            <a:off x="9922704" y="2024257"/>
            <a:ext cx="16369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AND SERVICE USERS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3070096" y="4622691"/>
            <a:ext cx="2828716" cy="1999444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 txBox="1"/>
          <p:nvPr/>
        </p:nvSpPr>
        <p:spPr>
          <a:xfrm>
            <a:off x="3455514" y="4870260"/>
            <a:ext cx="2256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Glacier data and services span time horizons from days to </a:t>
            </a: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decades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596" name="Google Shape;59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4682" y="5417054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6"/>
          <p:cNvSpPr/>
          <p:nvPr/>
        </p:nvSpPr>
        <p:spPr>
          <a:xfrm>
            <a:off x="58173" y="5431679"/>
            <a:ext cx="2190023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Stability and number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 glacial lakes</a:t>
            </a:r>
            <a:endParaRPr dirty="0"/>
          </a:p>
        </p:txBody>
      </p:sp>
      <p:sp>
        <p:nvSpPr>
          <p:cNvPr id="598" name="Google Shape;598;p26"/>
          <p:cNvSpPr/>
          <p:nvPr/>
        </p:nvSpPr>
        <p:spPr>
          <a:xfrm>
            <a:off x="1135067" y="4439298"/>
            <a:ext cx="2190023" cy="31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Glacier </a:t>
            </a:r>
            <a:r>
              <a:rPr lang="en-GB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surges</a:t>
            </a:r>
            <a:endParaRPr dirty="0"/>
          </a:p>
        </p:txBody>
      </p:sp>
      <p:sp>
        <p:nvSpPr>
          <p:cNvPr id="599" name="Google Shape;599;p26"/>
          <p:cNvSpPr/>
          <p:nvPr/>
        </p:nvSpPr>
        <p:spPr>
          <a:xfrm>
            <a:off x="2091208" y="3875952"/>
            <a:ext cx="23418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Glacier area,</a:t>
            </a:r>
            <a:r>
              <a:rPr lang="en-GB" dirty="0"/>
              <a:t> </a:t>
            </a: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volume and length</a:t>
            </a:r>
            <a:endParaRPr dirty="0"/>
          </a:p>
        </p:txBody>
      </p:sp>
      <p:sp>
        <p:nvSpPr>
          <p:cNvPr id="600" name="Google Shape;600;p26"/>
          <p:cNvSpPr/>
          <p:nvPr/>
        </p:nvSpPr>
        <p:spPr>
          <a:xfrm>
            <a:off x="2982556" y="3316328"/>
            <a:ext cx="2190023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Glacier mass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endParaRPr dirty="0"/>
          </a:p>
        </p:txBody>
      </p:sp>
      <p:sp>
        <p:nvSpPr>
          <p:cNvPr id="601" name="Google Shape;601;p26"/>
          <p:cNvSpPr/>
          <p:nvPr/>
        </p:nvSpPr>
        <p:spPr>
          <a:xfrm>
            <a:off x="4062747" y="939183"/>
            <a:ext cx="1138375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Aerial surveys</a:t>
            </a:r>
            <a:endParaRPr/>
          </a:p>
        </p:txBody>
      </p:sp>
      <p:sp>
        <p:nvSpPr>
          <p:cNvPr id="602" name="Google Shape;602;p26"/>
          <p:cNvSpPr/>
          <p:nvPr/>
        </p:nvSpPr>
        <p:spPr>
          <a:xfrm>
            <a:off x="8185397" y="1810192"/>
            <a:ext cx="1882247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Cameras and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sensors on glaciers</a:t>
            </a:r>
            <a:endParaRPr dirty="0"/>
          </a:p>
        </p:txBody>
      </p:sp>
      <p:sp>
        <p:nvSpPr>
          <p:cNvPr id="603" name="Google Shape;603;p26"/>
          <p:cNvSpPr/>
          <p:nvPr/>
        </p:nvSpPr>
        <p:spPr>
          <a:xfrm>
            <a:off x="4330040" y="2031791"/>
            <a:ext cx="1685077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Glacier surveys,</a:t>
            </a:r>
            <a:endParaRPr dirty="0"/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expeditions</a:t>
            </a:r>
            <a:endParaRPr dirty="0"/>
          </a:p>
        </p:txBody>
      </p:sp>
      <p:sp>
        <p:nvSpPr>
          <p:cNvPr id="604" name="Google Shape;604;p26"/>
          <p:cNvSpPr/>
          <p:nvPr/>
        </p:nvSpPr>
        <p:spPr>
          <a:xfrm>
            <a:off x="6094524" y="2947302"/>
            <a:ext cx="2448494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Risk of glacial lake outburst floods (GLOFs)</a:t>
            </a:r>
            <a:endParaRPr/>
          </a:p>
        </p:txBody>
      </p:sp>
      <p:sp>
        <p:nvSpPr>
          <p:cNvPr id="605" name="Google Shape;605;p26"/>
          <p:cNvSpPr/>
          <p:nvPr/>
        </p:nvSpPr>
        <p:spPr>
          <a:xfrm>
            <a:off x="7578847" y="3976757"/>
            <a:ext cx="2371507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 inflow into reservoirs, hydropower planning</a:t>
            </a:r>
            <a:endParaRPr/>
          </a:p>
        </p:txBody>
      </p:sp>
      <p:sp>
        <p:nvSpPr>
          <p:cNvPr id="606" name="Google Shape;606;p26"/>
          <p:cNvSpPr/>
          <p:nvPr/>
        </p:nvSpPr>
        <p:spPr>
          <a:xfrm>
            <a:off x="0" y="6321471"/>
            <a:ext cx="12192000" cy="518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6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6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4" name="Google Shape;614;p26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6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26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9" name="Google Shape;619;p26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434;p11">
            <a:extLst>
              <a:ext uri="{FF2B5EF4-FFF2-40B4-BE49-F238E27FC236}">
                <a16:creationId xmlns:a16="http://schemas.microsoft.com/office/drawing/2014/main" id="{101733EE-8AE9-4884-95C8-4B9CB31A5691}"/>
              </a:ext>
            </a:extLst>
          </p:cNvPr>
          <p:cNvSpPr/>
          <p:nvPr/>
        </p:nvSpPr>
        <p:spPr>
          <a:xfrm>
            <a:off x="10319862" y="5666258"/>
            <a:ext cx="1168910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Decades</a:t>
            </a:r>
            <a:endParaRPr dirty="0"/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DB8222A0-F184-5A97-F052-3EACAA516BF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E68745EA-5CC5-5B66-CB37-6B340C7F229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C896E64D-F997-5698-B992-60DFF98BA3F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C6C46452-D9E9-82D5-E271-1FEA92FB13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g304e46dead2_0_0"/>
          <p:cNvPicPr preferRelativeResize="0"/>
          <p:nvPr/>
        </p:nvPicPr>
        <p:blipFill rotWithShape="1">
          <a:blip r:embed="rId3">
            <a:alphaModFix/>
          </a:blip>
          <a:srcRect l="29076" r="20705" b="23147"/>
          <a:stretch/>
        </p:blipFill>
        <p:spPr>
          <a:xfrm>
            <a:off x="0" y="0"/>
            <a:ext cx="12192000" cy="63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304e46dead2_0_0"/>
          <p:cNvSpPr/>
          <p:nvPr/>
        </p:nvSpPr>
        <p:spPr>
          <a:xfrm>
            <a:off x="335102" y="181018"/>
            <a:ext cx="384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Scenarios for snow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Google Shape;626;g304e46dead2_0_0"/>
          <p:cNvCxnSpPr>
            <a:cxnSpLocks/>
          </p:cNvCxnSpPr>
          <p:nvPr/>
        </p:nvCxnSpPr>
        <p:spPr>
          <a:xfrm flipV="1">
            <a:off x="335102" y="827349"/>
            <a:ext cx="3716037" cy="200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7" name="Google Shape;627;g304e46dead2_0_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304e46dead2_0_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2" name="Google Shape;632;g304e46dead2_0_0"/>
          <p:cNvSpPr/>
          <p:nvPr/>
        </p:nvSpPr>
        <p:spPr>
          <a:xfrm>
            <a:off x="927891" y="3750580"/>
            <a:ext cx="2720931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Share of snow melt water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annual river runoff</a:t>
            </a:r>
            <a:endParaRPr/>
          </a:p>
        </p:txBody>
      </p:sp>
      <p:sp>
        <p:nvSpPr>
          <p:cNvPr id="633" name="Google Shape;633;g304e46dead2_0_0"/>
          <p:cNvSpPr/>
          <p:nvPr/>
        </p:nvSpPr>
        <p:spPr>
          <a:xfrm>
            <a:off x="897598" y="4582641"/>
            <a:ext cx="2720931" cy="49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65-75%</a:t>
            </a:r>
            <a:endParaRPr/>
          </a:p>
        </p:txBody>
      </p:sp>
      <p:sp>
        <p:nvSpPr>
          <p:cNvPr id="634" name="Google Shape;634;g304e46dead2_0_0"/>
          <p:cNvSpPr/>
          <p:nvPr/>
        </p:nvSpPr>
        <p:spPr>
          <a:xfrm>
            <a:off x="897598" y="5310772"/>
            <a:ext cx="2720931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b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/>
          </a:p>
        </p:txBody>
      </p:sp>
      <p:sp>
        <p:nvSpPr>
          <p:cNvPr id="635" name="Google Shape;635;g304e46dead2_0_0"/>
          <p:cNvSpPr/>
          <p:nvPr/>
        </p:nvSpPr>
        <p:spPr>
          <a:xfrm>
            <a:off x="171625" y="2816171"/>
            <a:ext cx="2190023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Warming in air and ground surface temperature</a:t>
            </a:r>
            <a:endParaRPr/>
          </a:p>
        </p:txBody>
      </p:sp>
      <p:sp>
        <p:nvSpPr>
          <p:cNvPr id="636" name="Google Shape;636;g304e46dead2_0_0"/>
          <p:cNvSpPr/>
          <p:nvPr/>
        </p:nvSpPr>
        <p:spPr>
          <a:xfrm>
            <a:off x="3686199" y="1065343"/>
            <a:ext cx="3258887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Increase in winter precipitation and runoff at high elevations</a:t>
            </a:r>
            <a:endParaRPr/>
          </a:p>
        </p:txBody>
      </p:sp>
      <p:sp>
        <p:nvSpPr>
          <p:cNvPr id="637" name="Google Shape;637;g304e46dead2_0_0"/>
          <p:cNvSpPr/>
          <p:nvPr/>
        </p:nvSpPr>
        <p:spPr>
          <a:xfrm>
            <a:off x="5393746" y="2094850"/>
            <a:ext cx="3258887" cy="5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Reduction in snow cover and albedo at lower elevations</a:t>
            </a:r>
            <a:endParaRPr/>
          </a:p>
        </p:txBody>
      </p:sp>
      <p:sp>
        <p:nvSpPr>
          <p:cNvPr id="638" name="Google Shape;638;g304e46dead2_0_0"/>
          <p:cNvSpPr/>
          <p:nvPr/>
        </p:nvSpPr>
        <p:spPr>
          <a:xfrm>
            <a:off x="6865072" y="2843344"/>
            <a:ext cx="2670813" cy="98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Decrease in snow </a:t>
            </a:r>
            <a:r>
              <a:rPr lang="en-GB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elevation</a:t>
            </a: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extent and snow water equivalent everywhere, except </a:t>
            </a:r>
            <a:r>
              <a:rPr lang="en-GB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Eastern Pamir</a:t>
            </a:r>
            <a:endParaRPr/>
          </a:p>
        </p:txBody>
      </p:sp>
      <p:sp>
        <p:nvSpPr>
          <p:cNvPr id="639" name="Google Shape;639;g304e46dead2_0_0"/>
          <p:cNvSpPr/>
          <p:nvPr/>
        </p:nvSpPr>
        <p:spPr>
          <a:xfrm>
            <a:off x="8390779" y="4041594"/>
            <a:ext cx="2309877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More rain instead of snow, rain on snow events and floods</a:t>
            </a:r>
            <a:endParaRPr/>
          </a:p>
        </p:txBody>
      </p:sp>
      <p:sp>
        <p:nvSpPr>
          <p:cNvPr id="640" name="Google Shape;640;g304e46dead2_0_0"/>
          <p:cNvSpPr/>
          <p:nvPr/>
        </p:nvSpPr>
        <p:spPr>
          <a:xfrm>
            <a:off x="9885158" y="5268178"/>
            <a:ext cx="1630995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Shifts in snow duration and melting dates</a:t>
            </a:r>
            <a:endParaRPr/>
          </a:p>
        </p:txBody>
      </p:sp>
      <p:sp>
        <p:nvSpPr>
          <p:cNvPr id="643" name="Google Shape;643;g304e46dead2_0_0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g304e46dead2_0_0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g304e46dead2_0_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8" name="Google Shape;648;g304e46dead2_0_0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32286678-1B59-92B4-DDDA-B23298D831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C424C2C3-5BCE-AE0F-52DA-B7F5E3025A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A1CE88B7-A67B-9D1C-D2A5-35434054F8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B516A524-97B5-BFC5-F13D-06920B501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17F2D8-CA1C-4E1E-A9A8-56FF0BA4A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970" y="4119300"/>
            <a:ext cx="3915393" cy="22169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AB605E-0E99-45D0-9B35-0C3FA1F0B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11" y="2317343"/>
            <a:ext cx="6458034" cy="4245225"/>
          </a:xfrm>
          <a:prstGeom prst="rect">
            <a:avLst/>
          </a:prstGeom>
        </p:spPr>
      </p:pic>
      <p:sp>
        <p:nvSpPr>
          <p:cNvPr id="653" name="Google Shape;653;g357773dc1da_0_40"/>
          <p:cNvSpPr/>
          <p:nvPr/>
        </p:nvSpPr>
        <p:spPr>
          <a:xfrm>
            <a:off x="335102" y="181018"/>
            <a:ext cx="430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Scenarios for glaciers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4" name="Google Shape;654;g357773dc1da_0_40"/>
          <p:cNvCxnSpPr>
            <a:cxnSpLocks/>
          </p:cNvCxnSpPr>
          <p:nvPr/>
        </p:nvCxnSpPr>
        <p:spPr>
          <a:xfrm flipV="1">
            <a:off x="335102" y="827218"/>
            <a:ext cx="4183673" cy="213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5" name="Google Shape;655;g357773dc1da_0_40"/>
          <p:cNvSpPr/>
          <p:nvPr/>
        </p:nvSpPr>
        <p:spPr>
          <a:xfrm>
            <a:off x="11663680" y="6325486"/>
            <a:ext cx="528300" cy="53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357773dc1da_0_40"/>
          <p:cNvSpPr txBox="1"/>
          <p:nvPr/>
        </p:nvSpPr>
        <p:spPr>
          <a:xfrm>
            <a:off x="11724878" y="6431205"/>
            <a:ext cx="40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2" name="Google Shape;662;g357773dc1da_0_40"/>
          <p:cNvSpPr/>
          <p:nvPr/>
        </p:nvSpPr>
        <p:spPr>
          <a:xfrm>
            <a:off x="8873143" y="4766374"/>
            <a:ext cx="13521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 volume of the Aral Sea </a:t>
            </a:r>
            <a:endParaRPr dirty="0"/>
          </a:p>
        </p:txBody>
      </p:sp>
      <p:pic>
        <p:nvPicPr>
          <p:cNvPr id="663" name="Google Shape;663;g357773dc1da_0_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7537" y="2487434"/>
            <a:ext cx="116169" cy="356251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g357773dc1da_0_40"/>
          <p:cNvSpPr/>
          <p:nvPr/>
        </p:nvSpPr>
        <p:spPr>
          <a:xfrm>
            <a:off x="2786963" y="2271983"/>
            <a:ext cx="1908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Projected reduction</a:t>
            </a: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70 years</a:t>
            </a:r>
            <a:endParaRPr dirty="0"/>
          </a:p>
        </p:txBody>
      </p:sp>
      <p:sp>
        <p:nvSpPr>
          <p:cNvPr id="666" name="Google Shape;666;g357773dc1da_0_40"/>
          <p:cNvSpPr/>
          <p:nvPr/>
        </p:nvSpPr>
        <p:spPr>
          <a:xfrm>
            <a:off x="1790083" y="4459440"/>
            <a:ext cx="19080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 reserves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the glaciers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 Central Asia</a:t>
            </a:r>
            <a:endParaRPr dirty="0"/>
          </a:p>
        </p:txBody>
      </p:sp>
      <p:sp>
        <p:nvSpPr>
          <p:cNvPr id="667" name="Google Shape;667;g357773dc1da_0_40"/>
          <p:cNvSpPr/>
          <p:nvPr/>
        </p:nvSpPr>
        <p:spPr>
          <a:xfrm rot="770568">
            <a:off x="7609556" y="-1269"/>
            <a:ext cx="4686601" cy="3307241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8" name="Google Shape;668;g357773dc1da_0_40"/>
          <p:cNvPicPr preferRelativeResize="0"/>
          <p:nvPr/>
        </p:nvPicPr>
        <p:blipFill rotWithShape="1">
          <a:blip r:embed="rId7">
            <a:alphaModFix/>
          </a:blip>
          <a:srcRect t="80810" r="70556"/>
          <a:stretch/>
        </p:blipFill>
        <p:spPr>
          <a:xfrm>
            <a:off x="7807100" y="3628150"/>
            <a:ext cx="1229550" cy="4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357773dc1da_0_40"/>
          <p:cNvSpPr/>
          <p:nvPr/>
        </p:nvSpPr>
        <p:spPr>
          <a:xfrm>
            <a:off x="8468478" y="517985"/>
            <a:ext cx="3036839" cy="24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projected reduction of water resources in the glaciers of Central Asia is immense and can be compared to the decline in the water volume of the Aral Sea.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g357773dc1da_0_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07100" y="470030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g357773dc1da_0_40"/>
          <p:cNvPicPr preferRelativeResize="0"/>
          <p:nvPr/>
        </p:nvPicPr>
        <p:blipFill rotWithShape="1">
          <a:blip r:embed="rId7">
            <a:alphaModFix/>
          </a:blip>
          <a:srcRect l="60168" t="80810"/>
          <a:stretch/>
        </p:blipFill>
        <p:spPr>
          <a:xfrm>
            <a:off x="10213501" y="3628150"/>
            <a:ext cx="1663352" cy="4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g357773dc1da_0_40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357773dc1da_0_40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8" name="Google Shape;678;g357773dc1da_0_40"/>
          <p:cNvCxnSpPr/>
          <p:nvPr/>
        </p:nvCxnSpPr>
        <p:spPr>
          <a:xfrm>
            <a:off x="-2" y="6315757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9" name="Google Shape;679;g357773dc1da_0_40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AD68AC-8D37-40F6-9F3D-F2DCC01C25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9966" y="1014533"/>
            <a:ext cx="6458034" cy="1091684"/>
          </a:xfrm>
          <a:prstGeom prst="rect">
            <a:avLst/>
          </a:prstGeom>
        </p:spPr>
      </p:pic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53CB7513-EA0B-B749-4016-4A0D644921E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84185D76-6592-E5F8-C708-763AE5C6EE5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id="{C3020F5A-D062-9C77-D1DD-28ED0E2CEA6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green logo with text&#10;&#10;AI-generated content may be incorrect.">
            <a:extLst>
              <a:ext uri="{FF2B5EF4-FFF2-40B4-BE49-F238E27FC236}">
                <a16:creationId xmlns:a16="http://schemas.microsoft.com/office/drawing/2014/main" id="{9A4801B4-E573-5A0C-8566-E515D6A2D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"/>
          <p:cNvSpPr/>
          <p:nvPr/>
        </p:nvSpPr>
        <p:spPr>
          <a:xfrm>
            <a:off x="335102" y="181018"/>
            <a:ext cx="93923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Value cycle for cryosphere information services</a:t>
            </a:r>
            <a:endParaRPr sz="36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5" name="Google Shape;685;p12"/>
          <p:cNvCxnSpPr/>
          <p:nvPr/>
        </p:nvCxnSpPr>
        <p:spPr>
          <a:xfrm>
            <a:off x="335102" y="829357"/>
            <a:ext cx="9392315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7" name="Google Shape;687;p12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2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2" name="Google Shape;692;p12"/>
          <p:cNvSpPr txBox="1"/>
          <p:nvPr/>
        </p:nvSpPr>
        <p:spPr>
          <a:xfrm>
            <a:off x="8871275" y="4514775"/>
            <a:ext cx="305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2"/>
          <p:cNvSpPr/>
          <p:nvPr/>
        </p:nvSpPr>
        <p:spPr>
          <a:xfrm>
            <a:off x="7212757" y="1676438"/>
            <a:ext cx="4198773" cy="3505124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4" name="Google Shape;6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1053" y="2549751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2"/>
          <p:cNvSpPr txBox="1"/>
          <p:nvPr/>
        </p:nvSpPr>
        <p:spPr>
          <a:xfrm>
            <a:off x="7863700" y="1905530"/>
            <a:ext cx="30792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Cryosphere information services depend on interconnected activities 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create</a:t>
            </a:r>
            <a:br>
              <a:rPr lang="ru-RU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 for end users </a:t>
            </a: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provided the cycle is closed.</a:t>
            </a:r>
            <a:endParaRPr dirty="0"/>
          </a:p>
        </p:txBody>
      </p:sp>
      <p:sp>
        <p:nvSpPr>
          <p:cNvPr id="698" name="Google Shape;698;p12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2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2" name="Google Shape;702;p12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3" name="Google Shape;703;p12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4A3623E-B9A5-4B80-8F57-E06154AA3B7E}"/>
              </a:ext>
            </a:extLst>
          </p:cNvPr>
          <p:cNvGrpSpPr/>
          <p:nvPr/>
        </p:nvGrpSpPr>
        <p:grpSpPr>
          <a:xfrm>
            <a:off x="1209396" y="861448"/>
            <a:ext cx="5541642" cy="5366181"/>
            <a:chOff x="1209396" y="861448"/>
            <a:chExt cx="5541642" cy="536618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829F5A5-41F6-4E4E-A17E-84B2C80C6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09396" y="861448"/>
              <a:ext cx="5541642" cy="5366181"/>
            </a:xfrm>
            <a:prstGeom prst="rect">
              <a:avLst/>
            </a:prstGeom>
          </p:spPr>
        </p:pic>
        <p:sp>
          <p:nvSpPr>
            <p:cNvPr id="23" name="Google Shape;665;g357773dc1da_0_40">
              <a:extLst>
                <a:ext uri="{FF2B5EF4-FFF2-40B4-BE49-F238E27FC236}">
                  <a16:creationId xmlns:a16="http://schemas.microsoft.com/office/drawing/2014/main" id="{C3B67C25-2085-49CE-A774-FCA9FFF88EEB}"/>
                </a:ext>
              </a:extLst>
            </p:cNvPr>
            <p:cNvSpPr/>
            <p:nvPr/>
          </p:nvSpPr>
          <p:spPr>
            <a:xfrm>
              <a:off x="3564775" y="1659980"/>
              <a:ext cx="1308877" cy="4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lnSpc>
                  <a:spcPct val="80000"/>
                </a:lnSpc>
              </a:pPr>
              <a:r>
                <a:rPr lang="en-GB" b="1" dirty="0">
                  <a:solidFill>
                    <a:srgbClr val="9FD3ED"/>
                  </a:solidFill>
                  <a:latin typeface="Calibri"/>
                  <a:ea typeface="Calibri"/>
                  <a:cs typeface="Calibri"/>
                  <a:sym typeface="Calibri"/>
                </a:rPr>
                <a:t>User</a:t>
              </a:r>
            </a:p>
            <a:p>
              <a:pPr lvl="0">
                <a:lnSpc>
                  <a:spcPct val="80000"/>
                </a:lnSpc>
              </a:pPr>
              <a:r>
                <a:rPr lang="en-GB" b="1" dirty="0">
                  <a:solidFill>
                    <a:srgbClr val="9FD3ED"/>
                  </a:solidFill>
                  <a:latin typeface="Calibri"/>
                  <a:ea typeface="Calibri"/>
                  <a:cs typeface="Calibri"/>
                  <a:sym typeface="Calibri"/>
                </a:rPr>
                <a:t>Requirements</a:t>
              </a:r>
              <a:endParaRPr b="1" dirty="0">
                <a:solidFill>
                  <a:srgbClr val="9FD3ED"/>
                </a:solidFill>
              </a:endParaRPr>
            </a:p>
          </p:txBody>
        </p:sp>
        <p:sp>
          <p:nvSpPr>
            <p:cNvPr id="24" name="Google Shape;665;g357773dc1da_0_40">
              <a:extLst>
                <a:ext uri="{FF2B5EF4-FFF2-40B4-BE49-F238E27FC236}">
                  <a16:creationId xmlns:a16="http://schemas.microsoft.com/office/drawing/2014/main" id="{3F2C2F3C-E84D-4A9C-B79A-10932F3B42B9}"/>
                </a:ext>
              </a:extLst>
            </p:cNvPr>
            <p:cNvSpPr/>
            <p:nvPr/>
          </p:nvSpPr>
          <p:spPr>
            <a:xfrm>
              <a:off x="4433007" y="2332889"/>
              <a:ext cx="1162747" cy="4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>
                <a:lnSpc>
                  <a:spcPct val="80000"/>
                </a:lnSpc>
              </a:pPr>
              <a:r>
                <a:rPr lang="en-GB" b="1" dirty="0">
                  <a:solidFill>
                    <a:srgbClr val="00A7D7"/>
                  </a:solidFill>
                  <a:latin typeface="Calibri"/>
                  <a:ea typeface="Calibri"/>
                  <a:cs typeface="Calibri"/>
                  <a:sym typeface="Calibri"/>
                </a:rPr>
                <a:t>Observation</a:t>
              </a:r>
            </a:p>
            <a:p>
              <a:pPr lvl="0" algn="r">
                <a:lnSpc>
                  <a:spcPct val="80000"/>
                </a:lnSpc>
              </a:pPr>
              <a:r>
                <a:rPr lang="en-GB" b="1" dirty="0">
                  <a:solidFill>
                    <a:srgbClr val="00A7D7"/>
                  </a:solidFill>
                  <a:latin typeface="Calibri"/>
                  <a:ea typeface="Calibri"/>
                  <a:cs typeface="Calibri"/>
                  <a:sym typeface="Calibri"/>
                </a:rPr>
                <a:t>&amp; Stations</a:t>
              </a:r>
              <a:endParaRPr b="1" dirty="0">
                <a:solidFill>
                  <a:srgbClr val="00A7D7"/>
                </a:solidFill>
              </a:endParaRPr>
            </a:p>
          </p:txBody>
        </p:sp>
        <p:sp>
          <p:nvSpPr>
            <p:cNvPr id="25" name="Google Shape;665;g357773dc1da_0_40">
              <a:extLst>
                <a:ext uri="{FF2B5EF4-FFF2-40B4-BE49-F238E27FC236}">
                  <a16:creationId xmlns:a16="http://schemas.microsoft.com/office/drawing/2014/main" id="{E91AB3AE-8122-4AED-8191-1D97D6D36EE1}"/>
                </a:ext>
              </a:extLst>
            </p:cNvPr>
            <p:cNvSpPr/>
            <p:nvPr/>
          </p:nvSpPr>
          <p:spPr>
            <a:xfrm>
              <a:off x="4446692" y="3452954"/>
              <a:ext cx="1308876" cy="4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>
                <a:lnSpc>
                  <a:spcPct val="80000"/>
                </a:lnSpc>
              </a:pPr>
              <a:r>
                <a:rPr lang="en-GB" b="1" dirty="0">
                  <a:solidFill>
                    <a:srgbClr val="0076B8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</a:p>
            <a:p>
              <a:pPr lvl="0" algn="r">
                <a:lnSpc>
                  <a:spcPct val="80000"/>
                </a:lnSpc>
              </a:pPr>
              <a:r>
                <a:rPr lang="en-GB" b="1" dirty="0">
                  <a:solidFill>
                    <a:srgbClr val="0076B8"/>
                  </a:solidFill>
                  <a:latin typeface="Calibri"/>
                  <a:ea typeface="Calibri"/>
                  <a:cs typeface="Calibri"/>
                  <a:sym typeface="Calibri"/>
                </a:rPr>
                <a:t>Management</a:t>
              </a:r>
              <a:endParaRPr b="1" dirty="0">
                <a:solidFill>
                  <a:srgbClr val="0076B8"/>
                </a:solidFill>
              </a:endParaRPr>
            </a:p>
          </p:txBody>
        </p:sp>
        <p:sp>
          <p:nvSpPr>
            <p:cNvPr id="26" name="Google Shape;665;g357773dc1da_0_40">
              <a:extLst>
                <a:ext uri="{FF2B5EF4-FFF2-40B4-BE49-F238E27FC236}">
                  <a16:creationId xmlns:a16="http://schemas.microsoft.com/office/drawing/2014/main" id="{44B6B93D-6B36-41A6-988D-B18D5F4ECDE2}"/>
                </a:ext>
              </a:extLst>
            </p:cNvPr>
            <p:cNvSpPr/>
            <p:nvPr/>
          </p:nvSpPr>
          <p:spPr>
            <a:xfrm>
              <a:off x="3978508" y="4255671"/>
              <a:ext cx="1308876" cy="4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>
                <a:lnSpc>
                  <a:spcPct val="80000"/>
                </a:lnSpc>
              </a:pPr>
              <a:r>
                <a:rPr lang="en-GB" b="1" dirty="0">
                  <a:solidFill>
                    <a:srgbClr val="0A6D99"/>
                  </a:solidFill>
                  <a:latin typeface="Calibri"/>
                  <a:ea typeface="Calibri"/>
                  <a:cs typeface="Calibri"/>
                  <a:sym typeface="Calibri"/>
                </a:rPr>
                <a:t>Forecasting</a:t>
              </a:r>
            </a:p>
            <a:p>
              <a:pPr lvl="0" algn="r">
                <a:lnSpc>
                  <a:spcPct val="80000"/>
                </a:lnSpc>
              </a:pPr>
              <a:r>
                <a:rPr lang="en-GB" b="1" dirty="0">
                  <a:solidFill>
                    <a:srgbClr val="0A6D99"/>
                  </a:solidFill>
                  <a:latin typeface="Calibri"/>
                  <a:ea typeface="Calibri"/>
                  <a:cs typeface="Calibri"/>
                  <a:sym typeface="Calibri"/>
                </a:rPr>
                <a:t>&amp; Projections</a:t>
              </a:r>
              <a:endParaRPr b="1" dirty="0">
                <a:solidFill>
                  <a:srgbClr val="0A6D99"/>
                </a:solidFill>
              </a:endParaRPr>
            </a:p>
          </p:txBody>
        </p:sp>
        <p:sp>
          <p:nvSpPr>
            <p:cNvPr id="29" name="Google Shape;665;g357773dc1da_0_40">
              <a:extLst>
                <a:ext uri="{FF2B5EF4-FFF2-40B4-BE49-F238E27FC236}">
                  <a16:creationId xmlns:a16="http://schemas.microsoft.com/office/drawing/2014/main" id="{1A9568C1-AF1D-4452-8529-9486AE4C990A}"/>
                </a:ext>
              </a:extLst>
            </p:cNvPr>
            <p:cNvSpPr/>
            <p:nvPr/>
          </p:nvSpPr>
          <p:spPr>
            <a:xfrm>
              <a:off x="3146937" y="4506422"/>
              <a:ext cx="1308876" cy="4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lnSpc>
                  <a:spcPct val="80000"/>
                </a:lnSpc>
              </a:pPr>
              <a:r>
                <a:rPr lang="en-GB" b="1" dirty="0">
                  <a:solidFill>
                    <a:srgbClr val="095772"/>
                  </a:solidFill>
                  <a:latin typeface="Calibri"/>
                  <a:ea typeface="Calibri"/>
                  <a:cs typeface="Calibri"/>
                  <a:sym typeface="Calibri"/>
                </a:rPr>
                <a:t>Service</a:t>
              </a:r>
            </a:p>
            <a:p>
              <a:pPr lvl="0">
                <a:lnSpc>
                  <a:spcPct val="80000"/>
                </a:lnSpc>
              </a:pPr>
              <a:r>
                <a:rPr lang="en-GB" b="1" dirty="0">
                  <a:solidFill>
                    <a:srgbClr val="095772"/>
                  </a:solidFill>
                  <a:latin typeface="Calibri"/>
                  <a:ea typeface="Calibri"/>
                  <a:cs typeface="Calibri"/>
                  <a:sym typeface="Calibri"/>
                </a:rPr>
                <a:t>Development</a:t>
              </a:r>
              <a:endParaRPr b="1" dirty="0">
                <a:solidFill>
                  <a:srgbClr val="095772"/>
                </a:solidFill>
              </a:endParaRPr>
            </a:p>
          </p:txBody>
        </p:sp>
        <p:sp>
          <p:nvSpPr>
            <p:cNvPr id="30" name="Google Shape;665;g357773dc1da_0_40">
              <a:extLst>
                <a:ext uri="{FF2B5EF4-FFF2-40B4-BE49-F238E27FC236}">
                  <a16:creationId xmlns:a16="http://schemas.microsoft.com/office/drawing/2014/main" id="{BD37B3E9-E538-49FF-9C4F-B2BA39FB606C}"/>
                </a:ext>
              </a:extLst>
            </p:cNvPr>
            <p:cNvSpPr/>
            <p:nvPr/>
          </p:nvSpPr>
          <p:spPr>
            <a:xfrm>
              <a:off x="2486873" y="3827039"/>
              <a:ext cx="1308876" cy="4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lnSpc>
                  <a:spcPct val="80000"/>
                </a:lnSpc>
              </a:pPr>
              <a:r>
                <a:rPr lang="en-GB" b="1" dirty="0">
                  <a:solidFill>
                    <a:srgbClr val="095772"/>
                  </a:solidFill>
                  <a:latin typeface="Calibri"/>
                  <a:ea typeface="Calibri"/>
                  <a:cs typeface="Calibri"/>
                  <a:sym typeface="Calibri"/>
                </a:rPr>
                <a:t>Service</a:t>
              </a:r>
            </a:p>
            <a:p>
              <a:pPr lvl="0">
                <a:lnSpc>
                  <a:spcPct val="80000"/>
                </a:lnSpc>
              </a:pPr>
              <a:r>
                <a:rPr lang="en-GB" b="1" dirty="0">
                  <a:solidFill>
                    <a:srgbClr val="095772"/>
                  </a:solidFill>
                  <a:latin typeface="Calibri"/>
                  <a:ea typeface="Calibri"/>
                  <a:cs typeface="Calibri"/>
                  <a:sym typeface="Calibri"/>
                </a:rPr>
                <a:t>Dissemination</a:t>
              </a:r>
              <a:endParaRPr b="1" dirty="0">
                <a:solidFill>
                  <a:srgbClr val="095772"/>
                </a:solidFill>
              </a:endParaRPr>
            </a:p>
          </p:txBody>
        </p:sp>
        <p:sp>
          <p:nvSpPr>
            <p:cNvPr id="35" name="Google Shape;665;g357773dc1da_0_40">
              <a:extLst>
                <a:ext uri="{FF2B5EF4-FFF2-40B4-BE49-F238E27FC236}">
                  <a16:creationId xmlns:a16="http://schemas.microsoft.com/office/drawing/2014/main" id="{4CEEB9FB-B441-4BE8-8343-CCEEC6C31595}"/>
                </a:ext>
              </a:extLst>
            </p:cNvPr>
            <p:cNvSpPr/>
            <p:nvPr/>
          </p:nvSpPr>
          <p:spPr>
            <a:xfrm>
              <a:off x="2274415" y="2782957"/>
              <a:ext cx="1308876" cy="4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lnSpc>
                  <a:spcPct val="80000"/>
                </a:lnSpc>
              </a:pPr>
              <a:r>
                <a:rPr lang="en-GB" b="1" dirty="0">
                  <a:solidFill>
                    <a:srgbClr val="022B35"/>
                  </a:solidFill>
                  <a:latin typeface="Calibri"/>
                  <a:ea typeface="Calibri"/>
                  <a:cs typeface="Calibri"/>
                  <a:sym typeface="Calibri"/>
                </a:rPr>
                <a:t>User Decisions </a:t>
              </a:r>
            </a:p>
            <a:p>
              <a:pPr lvl="0">
                <a:lnSpc>
                  <a:spcPct val="80000"/>
                </a:lnSpc>
              </a:pPr>
              <a:r>
                <a:rPr lang="en-GB" b="1" dirty="0">
                  <a:solidFill>
                    <a:srgbClr val="022B35"/>
                  </a:solidFill>
                  <a:latin typeface="Calibri"/>
                  <a:ea typeface="Calibri"/>
                  <a:cs typeface="Calibri"/>
                  <a:sym typeface="Calibri"/>
                </a:rPr>
                <a:t>&amp; New Insights</a:t>
              </a:r>
              <a:endParaRPr b="1" dirty="0">
                <a:solidFill>
                  <a:srgbClr val="022B35"/>
                </a:solidFill>
              </a:endParaRPr>
            </a:p>
          </p:txBody>
        </p:sp>
      </p:grpSp>
      <p:pic>
        <p:nvPicPr>
          <p:cNvPr id="4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7B87CE00-8CDB-3FEB-7752-E6D915EA397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id="{182333FE-DE0C-5230-02F4-22AD36129B8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id="{7264287F-48D2-A74A-FC50-56C8D4C5610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id="{0DA5545E-57F7-4C5A-5008-60CF57F3B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61AA82-0928-4BF6-8606-19693EDF6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0462" b="4479"/>
          <a:stretch/>
        </p:blipFill>
        <p:spPr>
          <a:xfrm>
            <a:off x="-15417" y="1156793"/>
            <a:ext cx="12207418" cy="5152947"/>
          </a:xfrm>
          <a:prstGeom prst="rect">
            <a:avLst/>
          </a:prstGeom>
        </p:spPr>
      </p:pic>
      <p:sp>
        <p:nvSpPr>
          <p:cNvPr id="709" name="Google Shape;709;g349f8cc240a_0_60"/>
          <p:cNvSpPr/>
          <p:nvPr/>
        </p:nvSpPr>
        <p:spPr>
          <a:xfrm>
            <a:off x="8981954" y="509000"/>
            <a:ext cx="3310360" cy="3518819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349f8cc240a_0_60"/>
          <p:cNvSpPr/>
          <p:nvPr/>
        </p:nvSpPr>
        <p:spPr>
          <a:xfrm>
            <a:off x="335102" y="181018"/>
            <a:ext cx="93923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Value cycle for cryosphere information services</a:t>
            </a:r>
            <a:endParaRPr sz="36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1" name="Google Shape;711;g349f8cc240a_0_60"/>
          <p:cNvCxnSpPr>
            <a:cxnSpLocks/>
          </p:cNvCxnSpPr>
          <p:nvPr/>
        </p:nvCxnSpPr>
        <p:spPr>
          <a:xfrm>
            <a:off x="335102" y="829357"/>
            <a:ext cx="9156139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2" name="Google Shape;712;g349f8cc240a_0_60"/>
          <p:cNvSpPr txBox="1"/>
          <p:nvPr/>
        </p:nvSpPr>
        <p:spPr>
          <a:xfrm>
            <a:off x="9377914" y="631508"/>
            <a:ext cx="2549925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Engaging</a:t>
            </a:r>
            <a:b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across the cryosphere value cycle is essential </a:t>
            </a: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ensur</a:t>
            </a: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actionable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cryosphere information </a:t>
            </a:r>
            <a:b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services.</a:t>
            </a:r>
            <a:endParaRPr sz="2200" dirty="0"/>
          </a:p>
        </p:txBody>
      </p:sp>
      <p:sp>
        <p:nvSpPr>
          <p:cNvPr id="713" name="Google Shape;713;g349f8cc240a_0_6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349f8cc240a_0_6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18" name="Google Shape;718;g349f8cc240a_0_60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402989" y="3354893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g349f8cc240a_0_60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g349f8cc240a_0_60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5" name="Google Shape;725;g349f8cc240a_0_6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6" name="Google Shape;726;g349f8cc240a_0_60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665;g357773dc1da_0_40">
            <a:extLst>
              <a:ext uri="{FF2B5EF4-FFF2-40B4-BE49-F238E27FC236}">
                <a16:creationId xmlns:a16="http://schemas.microsoft.com/office/drawing/2014/main" id="{62298084-D977-4D8C-8F9D-B81464121907}"/>
              </a:ext>
            </a:extLst>
          </p:cNvPr>
          <p:cNvSpPr/>
          <p:nvPr/>
        </p:nvSpPr>
        <p:spPr>
          <a:xfrm>
            <a:off x="3402864" y="1743535"/>
            <a:ext cx="1312262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Policy maker</a:t>
            </a:r>
          </a:p>
        </p:txBody>
      </p:sp>
      <p:sp>
        <p:nvSpPr>
          <p:cNvPr id="23" name="Google Shape;665;g357773dc1da_0_40">
            <a:extLst>
              <a:ext uri="{FF2B5EF4-FFF2-40B4-BE49-F238E27FC236}">
                <a16:creationId xmlns:a16="http://schemas.microsoft.com/office/drawing/2014/main" id="{CA350E8D-A1BE-4F9A-9050-E633EB165A3E}"/>
              </a:ext>
            </a:extLst>
          </p:cNvPr>
          <p:cNvSpPr/>
          <p:nvPr/>
        </p:nvSpPr>
        <p:spPr>
          <a:xfrm>
            <a:off x="4810160" y="1743534"/>
            <a:ext cx="1312262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b="1" dirty="0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Intermediary</a:t>
            </a:r>
          </a:p>
        </p:txBody>
      </p:sp>
      <p:sp>
        <p:nvSpPr>
          <p:cNvPr id="24" name="Google Shape;665;g357773dc1da_0_40">
            <a:extLst>
              <a:ext uri="{FF2B5EF4-FFF2-40B4-BE49-F238E27FC236}">
                <a16:creationId xmlns:a16="http://schemas.microsoft.com/office/drawing/2014/main" id="{EB906826-366A-457A-9E3F-5C581FAAF6E2}"/>
              </a:ext>
            </a:extLst>
          </p:cNvPr>
          <p:cNvSpPr/>
          <p:nvPr/>
        </p:nvSpPr>
        <p:spPr>
          <a:xfrm>
            <a:off x="6290050" y="1743534"/>
            <a:ext cx="1452285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b="1" dirty="0">
                <a:solidFill>
                  <a:srgbClr val="497635"/>
                </a:solidFill>
                <a:latin typeface="Calibri"/>
                <a:ea typeface="Calibri"/>
                <a:cs typeface="Calibri"/>
                <a:sym typeface="Calibri"/>
              </a:rPr>
              <a:t>Service provider</a:t>
            </a:r>
          </a:p>
        </p:txBody>
      </p:sp>
      <p:sp>
        <p:nvSpPr>
          <p:cNvPr id="25" name="Google Shape;665;g357773dc1da_0_40">
            <a:extLst>
              <a:ext uri="{FF2B5EF4-FFF2-40B4-BE49-F238E27FC236}">
                <a16:creationId xmlns:a16="http://schemas.microsoft.com/office/drawing/2014/main" id="{8082FFF9-1A2B-4A31-B9D2-710F60116D16}"/>
              </a:ext>
            </a:extLst>
          </p:cNvPr>
          <p:cNvSpPr/>
          <p:nvPr/>
        </p:nvSpPr>
        <p:spPr>
          <a:xfrm>
            <a:off x="7575969" y="1737165"/>
            <a:ext cx="1452285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b="1" dirty="0">
                <a:solidFill>
                  <a:srgbClr val="00A7D7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</a:p>
        </p:txBody>
      </p:sp>
      <p:sp>
        <p:nvSpPr>
          <p:cNvPr id="26" name="Google Shape;665;g357773dc1da_0_40">
            <a:extLst>
              <a:ext uri="{FF2B5EF4-FFF2-40B4-BE49-F238E27FC236}">
                <a16:creationId xmlns:a16="http://schemas.microsoft.com/office/drawing/2014/main" id="{1FF2737C-3DE0-4ABB-847E-954CDB12272D}"/>
              </a:ext>
            </a:extLst>
          </p:cNvPr>
          <p:cNvSpPr/>
          <p:nvPr/>
        </p:nvSpPr>
        <p:spPr>
          <a:xfrm>
            <a:off x="2249051" y="1141651"/>
            <a:ext cx="1727696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2400" b="1" dirty="0">
                <a:solidFill>
                  <a:srgbClr val="00A8D9"/>
                </a:solidFill>
                <a:latin typeface="Calibri"/>
                <a:ea typeface="Calibri"/>
                <a:cs typeface="Calibri"/>
                <a:sym typeface="Calibri"/>
              </a:rPr>
              <a:t>Main roles</a:t>
            </a:r>
          </a:p>
        </p:txBody>
      </p:sp>
      <p:sp>
        <p:nvSpPr>
          <p:cNvPr id="27" name="Google Shape;665;g357773dc1da_0_40">
            <a:extLst>
              <a:ext uri="{FF2B5EF4-FFF2-40B4-BE49-F238E27FC236}">
                <a16:creationId xmlns:a16="http://schemas.microsoft.com/office/drawing/2014/main" id="{61BA4C04-526E-4274-AF63-F1047922F5D2}"/>
              </a:ext>
            </a:extLst>
          </p:cNvPr>
          <p:cNvSpPr/>
          <p:nvPr/>
        </p:nvSpPr>
        <p:spPr>
          <a:xfrm>
            <a:off x="61199" y="3162255"/>
            <a:ext cx="2001925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GB" sz="2400" b="1" dirty="0">
                <a:solidFill>
                  <a:srgbClr val="545555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</a:p>
        </p:txBody>
      </p:sp>
      <p:sp>
        <p:nvSpPr>
          <p:cNvPr id="28" name="Google Shape;665;g357773dc1da_0_40">
            <a:extLst>
              <a:ext uri="{FF2B5EF4-FFF2-40B4-BE49-F238E27FC236}">
                <a16:creationId xmlns:a16="http://schemas.microsoft.com/office/drawing/2014/main" id="{2B554159-62B8-494D-8FDB-43ECA5430129}"/>
              </a:ext>
            </a:extLst>
          </p:cNvPr>
          <p:cNvSpPr/>
          <p:nvPr/>
        </p:nvSpPr>
        <p:spPr>
          <a:xfrm>
            <a:off x="510362" y="4514766"/>
            <a:ext cx="1581228" cy="10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WMO, GCOS and 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other multilateral </a:t>
            </a:r>
          </a:p>
          <a:p>
            <a:pPr lvl="0" algn="ctr">
              <a:lnSpc>
                <a:spcPct val="80000"/>
              </a:lnSpc>
            </a:pPr>
            <a:r>
              <a:rPr lang="en-US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lang="en-GB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665;g357773dc1da_0_40">
            <a:extLst>
              <a:ext uri="{FF2B5EF4-FFF2-40B4-BE49-F238E27FC236}">
                <a16:creationId xmlns:a16="http://schemas.microsoft.com/office/drawing/2014/main" id="{9475624B-CB38-4D79-AF04-F2DFC917646C}"/>
              </a:ext>
            </a:extLst>
          </p:cNvPr>
          <p:cNvSpPr/>
          <p:nvPr/>
        </p:nvSpPr>
        <p:spPr>
          <a:xfrm>
            <a:off x="1763095" y="5094338"/>
            <a:ext cx="1677713" cy="10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National meteorological and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hydrological service (NMHS)</a:t>
            </a:r>
          </a:p>
        </p:txBody>
      </p:sp>
      <p:sp>
        <p:nvSpPr>
          <p:cNvPr id="30" name="Google Shape;665;g357773dc1da_0_40">
            <a:extLst>
              <a:ext uri="{FF2B5EF4-FFF2-40B4-BE49-F238E27FC236}">
                <a16:creationId xmlns:a16="http://schemas.microsoft.com/office/drawing/2014/main" id="{C1921593-AAAB-4DA7-A167-7AD9A7B9B190}"/>
              </a:ext>
            </a:extLst>
          </p:cNvPr>
          <p:cNvSpPr/>
          <p:nvPr/>
        </p:nvSpPr>
        <p:spPr>
          <a:xfrm>
            <a:off x="3195939" y="4558525"/>
            <a:ext cx="1677713" cy="80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Ministerial departments 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and other national 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authorities</a:t>
            </a:r>
          </a:p>
        </p:txBody>
      </p:sp>
      <p:sp>
        <p:nvSpPr>
          <p:cNvPr id="31" name="Google Shape;665;g357773dc1da_0_40">
            <a:extLst>
              <a:ext uri="{FF2B5EF4-FFF2-40B4-BE49-F238E27FC236}">
                <a16:creationId xmlns:a16="http://schemas.microsoft.com/office/drawing/2014/main" id="{4164AD8C-727C-46B0-BB71-585E764B8E28}"/>
              </a:ext>
            </a:extLst>
          </p:cNvPr>
          <p:cNvSpPr/>
          <p:nvPr/>
        </p:nvSpPr>
        <p:spPr>
          <a:xfrm>
            <a:off x="4625254" y="5102534"/>
            <a:ext cx="1677713" cy="59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Private companies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and economic actors</a:t>
            </a:r>
          </a:p>
        </p:txBody>
      </p:sp>
      <p:sp>
        <p:nvSpPr>
          <p:cNvPr id="32" name="Google Shape;665;g357773dc1da_0_40">
            <a:extLst>
              <a:ext uri="{FF2B5EF4-FFF2-40B4-BE49-F238E27FC236}">
                <a16:creationId xmlns:a16="http://schemas.microsoft.com/office/drawing/2014/main" id="{CB4AE6DC-AFDE-4627-B867-513B1EC8A84D}"/>
              </a:ext>
            </a:extLst>
          </p:cNvPr>
          <p:cNvSpPr/>
          <p:nvPr/>
        </p:nvSpPr>
        <p:spPr>
          <a:xfrm>
            <a:off x="5945376" y="4536833"/>
            <a:ext cx="1677713" cy="59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Communities, farmers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and pastoralists</a:t>
            </a:r>
          </a:p>
        </p:txBody>
      </p:sp>
      <p:sp>
        <p:nvSpPr>
          <p:cNvPr id="33" name="Google Shape;665;g357773dc1da_0_40">
            <a:extLst>
              <a:ext uri="{FF2B5EF4-FFF2-40B4-BE49-F238E27FC236}">
                <a16:creationId xmlns:a16="http://schemas.microsoft.com/office/drawing/2014/main" id="{4BE8E649-E8E1-4B2E-AF89-BC1D5CF114BD}"/>
              </a:ext>
            </a:extLst>
          </p:cNvPr>
          <p:cNvSpPr/>
          <p:nvPr/>
        </p:nvSpPr>
        <p:spPr>
          <a:xfrm>
            <a:off x="7386711" y="5106343"/>
            <a:ext cx="1677713" cy="26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</a:p>
        </p:txBody>
      </p:sp>
      <p:sp>
        <p:nvSpPr>
          <p:cNvPr id="34" name="Google Shape;665;g357773dc1da_0_40">
            <a:extLst>
              <a:ext uri="{FF2B5EF4-FFF2-40B4-BE49-F238E27FC236}">
                <a16:creationId xmlns:a16="http://schemas.microsoft.com/office/drawing/2014/main" id="{8C62A376-1C3A-40BB-AC7A-21D702AA6759}"/>
              </a:ext>
            </a:extLst>
          </p:cNvPr>
          <p:cNvSpPr/>
          <p:nvPr/>
        </p:nvSpPr>
        <p:spPr>
          <a:xfrm>
            <a:off x="8691791" y="4566000"/>
            <a:ext cx="1677713" cy="80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Information and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communication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technology 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providers (ICTs)</a:t>
            </a:r>
          </a:p>
        </p:txBody>
      </p:sp>
      <p:sp>
        <p:nvSpPr>
          <p:cNvPr id="35" name="Google Shape;665;g357773dc1da_0_40">
            <a:extLst>
              <a:ext uri="{FF2B5EF4-FFF2-40B4-BE49-F238E27FC236}">
                <a16:creationId xmlns:a16="http://schemas.microsoft.com/office/drawing/2014/main" id="{91051DD7-B0FC-496B-9E7C-FF37B15DC854}"/>
              </a:ext>
            </a:extLst>
          </p:cNvPr>
          <p:cNvSpPr/>
          <p:nvPr/>
        </p:nvSpPr>
        <p:spPr>
          <a:xfrm>
            <a:off x="10208993" y="5114109"/>
            <a:ext cx="1677713" cy="59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Research institutions</a:t>
            </a:r>
          </a:p>
          <a:p>
            <a:pPr lvl="0"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and academia</a:t>
            </a: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592EDAF0-57A5-EE7F-AC0A-17EB6831062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3833BB94-D848-8A0E-1DF6-287CEE6F426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2090DF91-4A10-3AAC-D78C-ACCA9483039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37458BF9-B7FC-1BE2-C974-14B9FEDDA3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4e1f999f63_0_85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34e1f999f63_0_85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5" name="Google Shape;755;g34e1f999f63_0_85"/>
          <p:cNvSpPr txBox="1"/>
          <p:nvPr/>
        </p:nvSpPr>
        <p:spPr>
          <a:xfrm>
            <a:off x="4474950" y="2827276"/>
            <a:ext cx="3102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Linkages to international cooperation and international initiatives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opportunities for collaboration with global scientific networks, climate adaptation initiatives, and policy frameworks (e.g. UNFCCC, WMO).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g34e1f999f63_0_85"/>
          <p:cNvSpPr txBox="1"/>
          <p:nvPr/>
        </p:nvSpPr>
        <p:spPr>
          <a:xfrm>
            <a:off x="840858" y="2436260"/>
            <a:ext cx="28773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development and strengthening of local expertise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 capacity through training, higher education, knowledge transfer, and hands-on involvement in monitoring, modeling, data interpretation and service delivery.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g34e1f999f63_0_85"/>
          <p:cNvSpPr txBox="1"/>
          <p:nvPr/>
        </p:nvSpPr>
        <p:spPr>
          <a:xfrm>
            <a:off x="7789164" y="3687362"/>
            <a:ext cx="3004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to regional network strengthening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Fosters collaboration and data and knowledge exchange across countries and institutions.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g34e1f999f63_0_85"/>
          <p:cNvSpPr/>
          <p:nvPr/>
        </p:nvSpPr>
        <p:spPr>
          <a:xfrm>
            <a:off x="335102" y="181018"/>
            <a:ext cx="82605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Human connections and capacity building</a:t>
            </a:r>
            <a:endParaRPr/>
          </a:p>
        </p:txBody>
      </p:sp>
      <p:cxnSp>
        <p:nvCxnSpPr>
          <p:cNvPr id="759" name="Google Shape;759;g34e1f999f63_0_85"/>
          <p:cNvCxnSpPr/>
          <p:nvPr/>
        </p:nvCxnSpPr>
        <p:spPr>
          <a:xfrm rot="10800000" flipH="1">
            <a:off x="335102" y="827349"/>
            <a:ext cx="8137566" cy="2008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60" name="Google Shape;760;g34e1f999f63_0_85"/>
          <p:cNvGrpSpPr/>
          <p:nvPr/>
        </p:nvGrpSpPr>
        <p:grpSpPr>
          <a:xfrm>
            <a:off x="8823365" y="596904"/>
            <a:ext cx="2966810" cy="1946617"/>
            <a:chOff x="162397" y="4354675"/>
            <a:chExt cx="2966810" cy="1946617"/>
          </a:xfrm>
        </p:grpSpPr>
        <p:sp>
          <p:nvSpPr>
            <p:cNvPr id="761" name="Google Shape;761;g34e1f999f63_0_85"/>
            <p:cNvSpPr/>
            <p:nvPr/>
          </p:nvSpPr>
          <p:spPr>
            <a:xfrm>
              <a:off x="162397" y="4356684"/>
              <a:ext cx="2805090" cy="1944608"/>
            </a:xfrm>
            <a:custGeom>
              <a:avLst/>
              <a:gdLst/>
              <a:ahLst/>
              <a:cxnLst/>
              <a:rect l="l" t="t" r="r" b="b"/>
              <a:pathLst>
                <a:path w="3078866" h="2338086" extrusionOk="0">
                  <a:moveTo>
                    <a:pt x="706056" y="81023"/>
                  </a:moveTo>
                  <a:lnTo>
                    <a:pt x="0" y="1365812"/>
                  </a:lnTo>
                  <a:lnTo>
                    <a:pt x="1099595" y="2338086"/>
                  </a:lnTo>
                  <a:lnTo>
                    <a:pt x="3078866" y="2071868"/>
                  </a:lnTo>
                  <a:lnTo>
                    <a:pt x="2870522" y="393539"/>
                  </a:lnTo>
                  <a:lnTo>
                    <a:pt x="1678329" y="0"/>
                  </a:lnTo>
                  <a:lnTo>
                    <a:pt x="706056" y="810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34e1f999f63_0_85"/>
            <p:cNvSpPr txBox="1"/>
            <p:nvPr/>
          </p:nvSpPr>
          <p:spPr>
            <a:xfrm>
              <a:off x="287446" y="4545881"/>
              <a:ext cx="26799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Engaging in cryosphere information services has co-benefits.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3" name="Google Shape;763;g34e1f999f63_0_8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14832" y="4354675"/>
              <a:ext cx="714375" cy="714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4" name="Google Shape;764;g34e1f999f63_0_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570" y="2436253"/>
            <a:ext cx="14097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g34e1f999f63_0_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5433" y="1614986"/>
            <a:ext cx="12668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g34e1f999f63_0_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3798" y="1137612"/>
            <a:ext cx="13716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g34e1f999f63_0_85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g34e1f999f63_0_85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3" name="Google Shape;773;g34e1f999f63_0_85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4" name="Google Shape;774;g34e1f999f63_0_85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652B1895-C46B-1835-DB5C-169DD54BE54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77D0197E-47E8-9045-D5A6-A19E6E856E0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3BB6DBDC-45AA-2E4B-CE77-4C17F657370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C29A3B2A-DCDD-3831-D2BA-B8806B9E96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g34c32a8eef9_1_0"/>
          <p:cNvGrpSpPr/>
          <p:nvPr/>
        </p:nvGrpSpPr>
        <p:grpSpPr>
          <a:xfrm>
            <a:off x="4294502" y="4594421"/>
            <a:ext cx="3491884" cy="1798484"/>
            <a:chOff x="4308663" y="4455850"/>
            <a:chExt cx="3491884" cy="1798484"/>
          </a:xfrm>
        </p:grpSpPr>
        <p:sp>
          <p:nvSpPr>
            <p:cNvPr id="788" name="Google Shape;788;g34c32a8eef9_1_0"/>
            <p:cNvSpPr/>
            <p:nvPr/>
          </p:nvSpPr>
          <p:spPr>
            <a:xfrm rot="10800000" flipH="1">
              <a:off x="4308663" y="4587984"/>
              <a:ext cx="3134697" cy="1666350"/>
            </a:xfrm>
            <a:custGeom>
              <a:avLst/>
              <a:gdLst/>
              <a:ahLst/>
              <a:cxnLst/>
              <a:rect l="l" t="t" r="r" b="b"/>
              <a:pathLst>
                <a:path w="3078866" h="2338086" extrusionOk="0">
                  <a:moveTo>
                    <a:pt x="706056" y="81023"/>
                  </a:moveTo>
                  <a:lnTo>
                    <a:pt x="0" y="1365812"/>
                  </a:lnTo>
                  <a:lnTo>
                    <a:pt x="1099595" y="2338086"/>
                  </a:lnTo>
                  <a:lnTo>
                    <a:pt x="3078866" y="2071868"/>
                  </a:lnTo>
                  <a:lnTo>
                    <a:pt x="2870522" y="393539"/>
                  </a:lnTo>
                  <a:lnTo>
                    <a:pt x="1678329" y="0"/>
                  </a:lnTo>
                  <a:lnTo>
                    <a:pt x="706056" y="810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34c32a8eef9_1_0"/>
            <p:cNvSpPr txBox="1"/>
            <p:nvPr/>
          </p:nvSpPr>
          <p:spPr>
            <a:xfrm>
              <a:off x="4706983" y="4831620"/>
              <a:ext cx="2493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Key results of CROMO-ADAPT and previous projects</a:t>
              </a:r>
              <a:endParaRPr dirty="0"/>
            </a:p>
          </p:txBody>
        </p:sp>
        <p:pic>
          <p:nvPicPr>
            <p:cNvPr id="790" name="Google Shape;790;g34c32a8eef9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86172" y="4455850"/>
              <a:ext cx="714375" cy="71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B468BA-7727-4730-969F-509E64F1BB51}"/>
              </a:ext>
            </a:extLst>
          </p:cNvPr>
          <p:cNvSpPr/>
          <p:nvPr/>
        </p:nvSpPr>
        <p:spPr>
          <a:xfrm>
            <a:off x="0" y="6317765"/>
            <a:ext cx="12192000" cy="54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Google Shape;779;g34c32a8eef9_1_0"/>
          <p:cNvSpPr txBox="1"/>
          <p:nvPr/>
        </p:nvSpPr>
        <p:spPr>
          <a:xfrm>
            <a:off x="1084416" y="1118229"/>
            <a:ext cx="293571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400+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scientists trained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Equipping scientists with the skills to perform high-quality monitoring.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g34c32a8eef9_1_0"/>
          <p:cNvSpPr txBox="1"/>
          <p:nvPr/>
        </p:nvSpPr>
        <p:spPr>
          <a:xfrm>
            <a:off x="1055817" y="2630522"/>
            <a:ext cx="3028307" cy="126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20+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visits to Switzerland: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students with international exposure and advanced training.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g34c32a8eef9_1_0"/>
          <p:cNvSpPr txBox="1"/>
          <p:nvPr/>
        </p:nvSpPr>
        <p:spPr>
          <a:xfrm>
            <a:off x="1055817" y="4130560"/>
            <a:ext cx="3134697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lang="en-GB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in Summer School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orkshops: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Offering students hands-on learning experiences.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g34c32a8eef9_1_0"/>
          <p:cNvSpPr txBox="1"/>
          <p:nvPr/>
        </p:nvSpPr>
        <p:spPr>
          <a:xfrm>
            <a:off x="4991448" y="1118229"/>
            <a:ext cx="3159165" cy="129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0+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PhD students c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o-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supervised: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the next generation of cryosphere experts is well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g34c32a8eef9_1_0"/>
          <p:cNvSpPr txBox="1"/>
          <p:nvPr/>
        </p:nvSpPr>
        <p:spPr>
          <a:xfrm>
            <a:off x="9230475" y="3346748"/>
            <a:ext cx="26490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 tools and services developed: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roviding access to cutting edge technology.</a:t>
            </a: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g34c32a8eef9_1_0"/>
          <p:cNvSpPr txBox="1"/>
          <p:nvPr/>
        </p:nvSpPr>
        <p:spPr>
          <a:xfrm>
            <a:off x="9238199" y="4851425"/>
            <a:ext cx="26817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Annual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GTN-G (WGMS), GTNP &amp; WMO submissio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</a:t>
            </a:r>
            <a:r>
              <a:rPr lang="en-GB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visibility and access.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g34c32a8eef9_1_0"/>
          <p:cNvSpPr txBox="1"/>
          <p:nvPr/>
        </p:nvSpPr>
        <p:spPr>
          <a:xfrm>
            <a:off x="4991448" y="2590776"/>
            <a:ext cx="3358922" cy="17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50+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participating in “Adventure of science: Women and glaciers in Central Asia”: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women have a strong voice and active role in cryosphere research and exploration.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34c32a8eef9_1_0"/>
          <p:cNvSpPr txBox="1"/>
          <p:nvPr/>
        </p:nvSpPr>
        <p:spPr>
          <a:xfrm>
            <a:off x="9238236" y="1118229"/>
            <a:ext cx="2425444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30+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Cryosphere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sites: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comprehensive baseline data in all climate regions.</a:t>
            </a: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g34c32a8eef9_1_0"/>
          <p:cNvSpPr/>
          <p:nvPr/>
        </p:nvSpPr>
        <p:spPr>
          <a:xfrm>
            <a:off x="335102" y="181018"/>
            <a:ext cx="82605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Human connections and capacity building</a:t>
            </a:r>
            <a:endParaRPr/>
          </a:p>
        </p:txBody>
      </p:sp>
      <p:cxnSp>
        <p:nvCxnSpPr>
          <p:cNvPr id="792" name="Google Shape;792;g34c32a8eef9_1_0"/>
          <p:cNvCxnSpPr>
            <a:cxnSpLocks/>
          </p:cNvCxnSpPr>
          <p:nvPr/>
        </p:nvCxnSpPr>
        <p:spPr>
          <a:xfrm flipV="1">
            <a:off x="335102" y="827349"/>
            <a:ext cx="8015268" cy="2008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93" name="Google Shape;793;g34c32a8eef9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677" y="1267106"/>
            <a:ext cx="5334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34c32a8eef9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002" y="2761889"/>
            <a:ext cx="6667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g34c32a8eef9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643" y="4162960"/>
            <a:ext cx="5810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g34c32a8eef9_1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97735" y="1268227"/>
            <a:ext cx="6762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g34c32a8eef9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8569" y="2721126"/>
            <a:ext cx="5048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g34c32a8eef9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28859" y="1239651"/>
            <a:ext cx="5429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g34c32a8eef9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44933" y="3529204"/>
            <a:ext cx="4191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g34c32a8eef9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8763" y="5013081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g34c32a8eef9_1_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g34c32a8eef9_1_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8" name="Google Shape;808;g34c32a8eef9_1_0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g34c32a8eef9_1_0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2" name="Google Shape;812;g34c32a8eef9_1_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3" name="Google Shape;813;g34c32a8eef9_1_0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7681ED20-0BD9-3A5F-A825-952A875752C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F206DD10-D999-5CF8-C7E4-3E59281A58B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B919752A-34C4-0A92-653C-B331D56F630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3FA2F8E2-7339-268C-0F2E-CF6FD2B4C7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1524000" y="1001857"/>
            <a:ext cx="9144000" cy="51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3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– </a:t>
            </a:r>
            <a:r>
              <a:rPr lang="en-GB" sz="23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Potential applications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cryosphere – A few fundamentals 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i="0" u="none" strike="noStrike" cap="none" dirty="0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Value cycle for cryosphere information services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Human connections and capacity development 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r>
              <a:rPr lang="en-GB" sz="2300" b="1" i="0" u="none" strike="noStrike" cap="none" dirty="0">
                <a:solidFill>
                  <a:srgbClr val="89C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i="0" u="none" strike="noStrike" cap="none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Further information and links</a:t>
            </a:r>
            <a:endParaRPr dirty="0"/>
          </a:p>
        </p:txBody>
      </p:sp>
      <p:grpSp>
        <p:nvGrpSpPr>
          <p:cNvPr id="106" name="Google Shape;106;p3"/>
          <p:cNvGrpSpPr/>
          <p:nvPr/>
        </p:nvGrpSpPr>
        <p:grpSpPr>
          <a:xfrm>
            <a:off x="636610" y="1212877"/>
            <a:ext cx="687693" cy="4813851"/>
            <a:chOff x="636610" y="1212877"/>
            <a:chExt cx="710053" cy="4970371"/>
          </a:xfrm>
        </p:grpSpPr>
        <p:sp>
          <p:nvSpPr>
            <p:cNvPr id="107" name="Google Shape;107;p3"/>
            <p:cNvSpPr/>
            <p:nvPr/>
          </p:nvSpPr>
          <p:spPr>
            <a:xfrm>
              <a:off x="636610" y="1212877"/>
              <a:ext cx="710053" cy="7100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36610" y="1922930"/>
              <a:ext cx="710053" cy="7100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36610" y="2632983"/>
              <a:ext cx="710053" cy="7100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36610" y="3343036"/>
              <a:ext cx="710053" cy="7100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36610" y="4053089"/>
              <a:ext cx="710053" cy="7100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36610" y="4763142"/>
              <a:ext cx="710053" cy="7100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36610" y="5473195"/>
              <a:ext cx="710053" cy="710053"/>
            </a:xfrm>
            <a:prstGeom prst="ellipse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89C07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3"/>
          <p:cNvSpPr/>
          <p:nvPr/>
        </p:nvSpPr>
        <p:spPr>
          <a:xfrm>
            <a:off x="335102" y="181018"/>
            <a:ext cx="1933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sz="36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3"/>
          <p:cNvCxnSpPr/>
          <p:nvPr/>
        </p:nvCxnSpPr>
        <p:spPr>
          <a:xfrm>
            <a:off x="335102" y="829357"/>
            <a:ext cx="1933543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3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447533" y="6463673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22" name="Google Shape;122;p3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B9131DA7-F0AE-1111-8BD0-7375F17121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07ECAD4E-50F1-9F4E-6613-A0E89688AB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1E1D614D-239C-EB06-17B3-7E7DB8FFE7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724ED1D4-C89C-0A27-9A8E-8950A9FC7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7d997c24e_1_0"/>
          <p:cNvSpPr/>
          <p:nvPr/>
        </p:nvSpPr>
        <p:spPr>
          <a:xfrm>
            <a:off x="335100" y="181025"/>
            <a:ext cx="7979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Policy r</a:t>
            </a:r>
            <a:r>
              <a:rPr lang="en-GB" sz="3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ecommendations </a:t>
            </a:r>
            <a:endParaRPr/>
          </a:p>
        </p:txBody>
      </p:sp>
      <p:cxnSp>
        <p:nvCxnSpPr>
          <p:cNvPr id="819" name="Google Shape;819;g357d997c24e_1_0"/>
          <p:cNvCxnSpPr/>
          <p:nvPr/>
        </p:nvCxnSpPr>
        <p:spPr>
          <a:xfrm>
            <a:off x="335102" y="829357"/>
            <a:ext cx="48381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0" name="Google Shape;820;g357d997c24e_1_0"/>
          <p:cNvSpPr/>
          <p:nvPr/>
        </p:nvSpPr>
        <p:spPr>
          <a:xfrm>
            <a:off x="11663680" y="6325486"/>
            <a:ext cx="528300" cy="5390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357d997c24e_1_0"/>
          <p:cNvSpPr txBox="1"/>
          <p:nvPr/>
        </p:nvSpPr>
        <p:spPr>
          <a:xfrm>
            <a:off x="11724878" y="6431205"/>
            <a:ext cx="40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5" name="Google Shape;825;g357d997c24e_1_0"/>
          <p:cNvSpPr txBox="1"/>
          <p:nvPr/>
        </p:nvSpPr>
        <p:spPr>
          <a:xfrm>
            <a:off x="990975" y="1118000"/>
            <a:ext cx="106266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en-GB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mprove cryosphere information services by aligning them with user needs and by making use of cost-efficient and robust technology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Enhanc</a:t>
            </a:r>
            <a:r>
              <a:rPr lang="en-GB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mutual understanding between users and providers, establish supportive legal and institutional frameworks, and invest in low-maintenance monitoring and service dissemination solutions.</a:t>
            </a: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21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Tahoma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198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 startAt="2"/>
            </a:pPr>
            <a:r>
              <a:rPr lang="en-GB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mprove data exchange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establishing data-sharing mechanisms among countries and sectors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Support interoperability across platforms, and promot</a:t>
            </a:r>
            <a:r>
              <a:rPr lang="en-GB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open access policies that ensure timely, transparent, and coordinated use of cryosphere data. </a:t>
            </a: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2171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Tahoma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198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 startAt="3"/>
            </a:pPr>
            <a:r>
              <a:rPr lang="en-GB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trengthen local and national expertise in cryosphere research 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 development of training program</a:t>
            </a:r>
            <a:r>
              <a:rPr lang="en-GB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 and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promotion of citizen science, and secure funding through smart investments and multi-stakeholder partnerships.</a:t>
            </a: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7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Tahoma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198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 startAt="4"/>
            </a:pPr>
            <a:r>
              <a:rPr lang="en-GB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evelop and implement demand-driven and demand-triggering projects </a:t>
            </a:r>
            <a:r>
              <a:rPr lang="en-GB" sz="19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ongoing engagement with users and by designing modular projects 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can be adjusted </a:t>
            </a:r>
            <a:r>
              <a:rPr lang="en-GB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GB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needs and that contribute to </a:t>
            </a:r>
            <a:r>
              <a:rPr lang="en-GB" sz="19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Adaptation </a:t>
            </a:r>
            <a:r>
              <a:rPr lang="en-GB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19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lans.</a:t>
            </a:r>
            <a:endParaRPr sz="19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6" name="Google Shape;826;g357d997c24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102" y="1199582"/>
            <a:ext cx="730826" cy="70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g357d997c24e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103" y="2607829"/>
            <a:ext cx="730826" cy="7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g357d997c24e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102" y="3863714"/>
            <a:ext cx="730826" cy="53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g357d997c24e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103" y="4916251"/>
            <a:ext cx="577068" cy="640308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g357d997c24e_1_0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g357d997c24e_1_0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6" name="Google Shape;836;g357d997c24e_1_0"/>
          <p:cNvCxnSpPr/>
          <p:nvPr/>
        </p:nvCxnSpPr>
        <p:spPr>
          <a:xfrm>
            <a:off x="-2" y="6315757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7" name="Google Shape;837;g357d997c24e_1_0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A41E0AFA-9A67-679D-F8BC-447E0BC2973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34DA9649-FF92-ECF3-863D-C5F5FF3BBCE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4A984EFE-F5C4-33F7-3DE6-F67F1ED7255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065DBADA-C5A8-6A69-4ED4-15CDE31645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"/>
          <p:cNvSpPr txBox="1"/>
          <p:nvPr/>
        </p:nvSpPr>
        <p:spPr>
          <a:xfrm>
            <a:off x="958731" y="1973075"/>
            <a:ext cx="267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2"/>
          <p:cNvSpPr txBox="1"/>
          <p:nvPr/>
        </p:nvSpPr>
        <p:spPr>
          <a:xfrm>
            <a:off x="1288217" y="1014353"/>
            <a:ext cx="9830100" cy="505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GB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Hydropower and irrigation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forecasts on seasonal water availability and contribution of meltwater from snow and glaciers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hydropower operation based on sub-daily resolution forecasts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slope stability and long-term changes in water flow for strategic and long-term planning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lvl="0" indent="-2143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GB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Roads and transport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forecasts on severe weather (including visibility) and snow avalanche risk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rock stability and permafrost at high altitude sections and consider these</a:t>
            </a:r>
            <a:b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road planning and safety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GB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Mining at altitude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data on timing, extent and depth of snow cover, risk of avalanches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ice and rock stability and permafrost and consider these in industrial safety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long-term stability of sites for safe tailings operation and waste management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GB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 tourism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on timing and depth of snow cover, risk of avalanches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site-specific long-term snow and cryosphere modelling to plan or modify ski resorts</a:t>
            </a: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infrastructure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forecasts and warnings on severe weather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data on glaciers and glacial flood risk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GB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Disaster risk reduction (DRR) and National Adaptation Plan (NAP) processes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risk and impact scenarios for DRR and for National Adaptation Plan process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sectorally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relevant data for line ministries and other agencies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2"/>
          <p:cNvSpPr/>
          <p:nvPr/>
        </p:nvSpPr>
        <p:spPr>
          <a:xfrm>
            <a:off x="335100" y="181025"/>
            <a:ext cx="6945374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Potential applications for end users</a:t>
            </a:r>
            <a:endParaRPr dirty="0"/>
          </a:p>
        </p:txBody>
      </p:sp>
      <p:cxnSp>
        <p:nvCxnSpPr>
          <p:cNvPr id="845" name="Google Shape;845;p22"/>
          <p:cNvCxnSpPr>
            <a:cxnSpLocks/>
          </p:cNvCxnSpPr>
          <p:nvPr/>
        </p:nvCxnSpPr>
        <p:spPr>
          <a:xfrm flipV="1">
            <a:off x="335102" y="827225"/>
            <a:ext cx="6945374" cy="2132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6" name="Google Shape;846;p22"/>
          <p:cNvSpPr txBox="1"/>
          <p:nvPr/>
        </p:nvSpPr>
        <p:spPr>
          <a:xfrm>
            <a:off x="8634895" y="181018"/>
            <a:ext cx="249370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Recommendations for end users</a:t>
            </a:r>
            <a:endParaRPr/>
          </a:p>
        </p:txBody>
      </p:sp>
      <p:pic>
        <p:nvPicPr>
          <p:cNvPr id="847" name="Google Shape;8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17" y="3923328"/>
            <a:ext cx="8382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17" y="2977428"/>
            <a:ext cx="8382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767" y="1974368"/>
            <a:ext cx="9334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342" y="1044951"/>
            <a:ext cx="90487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22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2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8" name="Google Shape;858;p22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2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2" name="Google Shape;862;p22"/>
          <p:cNvCxnSpPr/>
          <p:nvPr/>
        </p:nvCxnSpPr>
        <p:spPr>
          <a:xfrm>
            <a:off x="-2" y="6321432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3" name="Google Shape;863;p22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E393E7-A94E-418D-8A23-E424C3CB6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767" y="5223145"/>
            <a:ext cx="933450" cy="809625"/>
          </a:xfrm>
          <a:prstGeom prst="rect">
            <a:avLst/>
          </a:prstGeom>
        </p:spPr>
      </p:pic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04ADDA4D-9FBA-8156-9C63-97301193331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71167AEF-535F-8C5B-D3F9-9B20FABF670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9FA66ABC-A532-28CB-F369-FFBFA614647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3D4E4723-AE06-5B24-2EA9-90461D437E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4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4"/>
          <p:cNvSpPr txBox="1"/>
          <p:nvPr/>
        </p:nvSpPr>
        <p:spPr>
          <a:xfrm>
            <a:off x="335102" y="1063040"/>
            <a:ext cx="106494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hydromet services (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NHMS) sites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Kazakhstan: </a:t>
            </a:r>
            <a:r>
              <a:rPr lang="en-GB" sz="18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kazhydromet.kz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Kyrgyzstan: </a:t>
            </a: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meteo.kg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Tajikistan: </a:t>
            </a:r>
            <a:r>
              <a:rPr lang="en-GB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meteo.tj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Uzbekistan: </a:t>
            </a:r>
            <a:r>
              <a:rPr lang="en-GB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hydromet.uz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and regional cryosphere websites: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Kazakhstan and Central Asia (Regional glacier centre): </a:t>
            </a:r>
            <a:r>
              <a:rPr lang="en-GB" sz="18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cargc.org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Tajikistan: </a:t>
            </a:r>
            <a:r>
              <a:rPr lang="en-GB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cryosphere.tj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SnowMapper – Snow situation in Central Asia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Asia Mountains dashboard: </a:t>
            </a:r>
            <a:r>
              <a:rPr lang="en-GB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snowmapper.ch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Tajikistan: </a:t>
            </a:r>
            <a:r>
              <a:rPr lang="en-GB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taj.snowmapper.ch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Adventure of Science: Women and glaciers in Central Asia: </a:t>
            </a:r>
            <a:r>
              <a:rPr lang="en-GB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inspiringgirls.org/central-asia-en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Glacier Monitoring Service WGMS: </a:t>
            </a:r>
            <a:r>
              <a:rPr lang="en-GB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wgms.ch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Cryosphere Watch: </a:t>
            </a:r>
            <a:r>
              <a:rPr lang="en-GB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globalcryospherewatch.org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4"/>
          <p:cNvSpPr/>
          <p:nvPr/>
        </p:nvSpPr>
        <p:spPr>
          <a:xfrm>
            <a:off x="335102" y="181018"/>
            <a:ext cx="11480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</p:txBody>
      </p:sp>
      <p:cxnSp>
        <p:nvCxnSpPr>
          <p:cNvPr id="873" name="Google Shape;873;p24"/>
          <p:cNvCxnSpPr/>
          <p:nvPr/>
        </p:nvCxnSpPr>
        <p:spPr>
          <a:xfrm>
            <a:off x="335102" y="829357"/>
            <a:ext cx="1148071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4" name="Google Shape;874;p24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rgbClr val="8D8D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4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76" name="Google Shape;876;p24"/>
          <p:cNvCxnSpPr/>
          <p:nvPr/>
        </p:nvCxnSpPr>
        <p:spPr>
          <a:xfrm>
            <a:off x="-2" y="631575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2" name="Google Shape;882;p24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24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9CD43FDE-4594-7399-A8F9-5A1555CD91C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57EBBF8F-1412-18BD-084C-9BBB2D3299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305598DB-E47E-AD9F-A836-AA53EE2FFC95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4202BC21-D99F-9256-A3E3-AB460DF3C7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49f8cc240a_0_47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g349f8cc240a_0_47"/>
          <p:cNvSpPr/>
          <p:nvPr/>
        </p:nvSpPr>
        <p:spPr>
          <a:xfrm>
            <a:off x="335102" y="181018"/>
            <a:ext cx="11480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</p:txBody>
      </p:sp>
      <p:cxnSp>
        <p:nvCxnSpPr>
          <p:cNvPr id="892" name="Google Shape;892;g349f8cc240a_0_47"/>
          <p:cNvCxnSpPr/>
          <p:nvPr/>
        </p:nvCxnSpPr>
        <p:spPr>
          <a:xfrm>
            <a:off x="335102" y="829357"/>
            <a:ext cx="1148071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3" name="Google Shape;893;g349f8cc240a_0_47"/>
          <p:cNvSpPr txBox="1"/>
          <p:nvPr/>
        </p:nvSpPr>
        <p:spPr>
          <a:xfrm>
            <a:off x="335101" y="1252774"/>
            <a:ext cx="10348200" cy="3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resources and projects: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 sz="17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World Water Development Report 2025, Mountains and glaciers, Water towers: </a:t>
            </a:r>
            <a:r>
              <a:rPr lang="en-GB" sz="17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https://www.unwater.org/publications/un-world-water-development-report-2025</a:t>
            </a:r>
            <a:endParaRPr sz="170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 sz="17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Central Asia Hydromet atlas: </a:t>
            </a:r>
            <a:r>
              <a:rPr lang="en-GB" sz="17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https://zoinet.org/product/hydromet-atlas</a:t>
            </a:r>
            <a:endParaRPr sz="170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 sz="17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products from GLOFCA – Glacier lake outburst floods in Central Asia UNESCO-AF project: </a:t>
            </a:r>
            <a:r>
              <a:rPr lang="en-GB" sz="17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https://glofca.org/resources-for-science-and-policy</a:t>
            </a:r>
            <a:endParaRPr sz="170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 sz="170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PAMIR project - From ice to microorganisms and humans: Toward an interdisciplinary understanding of climate change impacts on the Third Pole: </a:t>
            </a:r>
            <a:r>
              <a:rPr lang="en-GB" sz="17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https://pamir-project.ch</a:t>
            </a:r>
            <a:endParaRPr sz="170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349f8cc240a_0_47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rgbClr val="8D8D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349f8cc240a_0_47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96" name="Google Shape;896;g349f8cc240a_0_47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2" name="Google Shape;902;g349f8cc240a_0_47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g349f8cc240a_0_47"/>
          <p:cNvSpPr txBox="1"/>
          <p:nvPr/>
        </p:nvSpPr>
        <p:spPr>
          <a:xfrm>
            <a:off x="5447533" y="6472299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3D9AA29D-B354-1B20-C12B-E456DB0984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9EBEEEBC-C795-ACC0-1BB0-A5A4560C83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53507F04-E204-6DB3-A0BB-129610A7456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848445D8-9DE6-0F86-FD11-2891BC544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e1f999f63_0_0"/>
          <p:cNvSpPr/>
          <p:nvPr/>
        </p:nvSpPr>
        <p:spPr>
          <a:xfrm>
            <a:off x="7482255" y="5665720"/>
            <a:ext cx="2080496" cy="457200"/>
          </a:xfrm>
          <a:prstGeom prst="rect">
            <a:avLst/>
          </a:prstGeom>
          <a:solidFill>
            <a:srgbClr val="0058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4e1f999f63_0_0"/>
          <p:cNvSpPr/>
          <p:nvPr/>
        </p:nvSpPr>
        <p:spPr>
          <a:xfrm>
            <a:off x="2514600" y="231910"/>
            <a:ext cx="1494692" cy="457200"/>
          </a:xfrm>
          <a:prstGeom prst="rect">
            <a:avLst/>
          </a:prstGeom>
          <a:solidFill>
            <a:srgbClr val="0058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4e1f999f63_0_0"/>
          <p:cNvSpPr/>
          <p:nvPr/>
        </p:nvSpPr>
        <p:spPr>
          <a:xfrm>
            <a:off x="1534494" y="5604150"/>
            <a:ext cx="80634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 Swiss snow &amp; glacier projects – </a:t>
            </a:r>
            <a:r>
              <a:rPr lang="en-GB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past 30 years</a:t>
            </a:r>
            <a:endParaRPr/>
          </a:p>
        </p:txBody>
      </p:sp>
      <p:sp>
        <p:nvSpPr>
          <p:cNvPr id="137" name="Google Shape;137;g34e1f999f63_0_0"/>
          <p:cNvSpPr/>
          <p:nvPr/>
        </p:nvSpPr>
        <p:spPr>
          <a:xfrm>
            <a:off x="1098674" y="175264"/>
            <a:ext cx="91502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 </a:t>
            </a:r>
            <a:r>
              <a:rPr lang="en-GB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years 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hydromet and cryosphere observations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4e1f999f63_0_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4e1f999f63_0_0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3" name="Google Shape;143;g34e1f999f63_0_0"/>
          <p:cNvPicPr preferRelativeResize="0"/>
          <p:nvPr/>
        </p:nvPicPr>
        <p:blipFill rotWithShape="1">
          <a:blip r:embed="rId3">
            <a:alphaModFix/>
          </a:blip>
          <a:srcRect b="10187"/>
          <a:stretch/>
        </p:blipFill>
        <p:spPr>
          <a:xfrm>
            <a:off x="-434056" y="-356233"/>
            <a:ext cx="13060112" cy="6597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4e1f999f63_0_0"/>
          <p:cNvSpPr/>
          <p:nvPr/>
        </p:nvSpPr>
        <p:spPr>
          <a:xfrm>
            <a:off x="8832662" y="2067725"/>
            <a:ext cx="2619969" cy="2167183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4e1f999f63_0_0"/>
          <p:cNvSpPr txBox="1"/>
          <p:nvPr/>
        </p:nvSpPr>
        <p:spPr>
          <a:xfrm>
            <a:off x="9213591" y="2181486"/>
            <a:ext cx="1858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 years of cryosphere engagement of Switzerland in the Mountains of Central Asia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34e1f999f6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3465" y="3520533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4e1f999f63_0_0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4e1f999f63_0_0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g34e1f999f63_0_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g34e1f999f63_0_0"/>
          <p:cNvSpPr txBox="1"/>
          <p:nvPr/>
        </p:nvSpPr>
        <p:spPr>
          <a:xfrm>
            <a:off x="5447533" y="6463673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BDD53574-319B-4F02-E5A4-D11C2F8BD0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E85E1C1-6A03-63BA-C8F0-809C4242983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7521E81B-C37B-0691-87B9-EECB87796AB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16BE496F-AEAD-9F5E-20DD-77807B2220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4578" y="2221122"/>
            <a:ext cx="1924050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 l="2258"/>
          <a:stretch/>
        </p:blipFill>
        <p:spPr>
          <a:xfrm flipH="1">
            <a:off x="9790345" y="445814"/>
            <a:ext cx="2401655" cy="238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644" y="1473680"/>
            <a:ext cx="2610375" cy="267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6915" y="895717"/>
            <a:ext cx="2437414" cy="28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 l="6697"/>
          <a:stretch/>
        </p:blipFill>
        <p:spPr>
          <a:xfrm>
            <a:off x="0" y="895717"/>
            <a:ext cx="2585827" cy="269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4267" y="1863159"/>
            <a:ext cx="2457128" cy="238526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5297986" y="1068872"/>
            <a:ext cx="2058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adjust hydropower production based on snowmelt projections?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7822459" y="1820436"/>
            <a:ext cx="2004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we need</a:t>
            </a:r>
            <a:b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pause or divert the traffic due to high avalanche risk?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10063136" y="819532"/>
            <a:ext cx="1856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winter tourism development possible in this area?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2760125" y="1995038"/>
            <a:ext cx="1802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irrigation water can I expect in the upcoming season?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181150" y="1207477"/>
            <a:ext cx="2152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tailing dam stable and not at risk from rock fall due to thawing permafrost?</a:t>
            </a:r>
            <a:endParaRPr sz="3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35100" y="181025"/>
            <a:ext cx="9809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ryosphere </a:t>
            </a:r>
            <a:r>
              <a:rPr lang="en-GB"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information services - </a:t>
            </a:r>
            <a:r>
              <a:rPr lang="en-GB" sz="27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Potential applications</a:t>
            </a:r>
            <a:r>
              <a:rPr lang="en-GB"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172" name="Google Shape;172;p4"/>
          <p:cNvCxnSpPr/>
          <p:nvPr/>
        </p:nvCxnSpPr>
        <p:spPr>
          <a:xfrm>
            <a:off x="335102" y="829357"/>
            <a:ext cx="9610800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3" name="Google Shape;17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537" y="3004938"/>
            <a:ext cx="160972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08287" y="4021275"/>
            <a:ext cx="12763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40570" y="2960821"/>
            <a:ext cx="2371725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6129" y="3882529"/>
            <a:ext cx="1400175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4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4"/>
          <p:cNvSpPr txBox="1"/>
          <p:nvPr/>
        </p:nvSpPr>
        <p:spPr>
          <a:xfrm>
            <a:off x="5447533" y="6463673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7D96DAB3-CB2B-7B2E-3C78-017E1096186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0F4B8C73-8700-6C56-512D-57DDB822061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91E8F289-18E9-EEB1-5AC0-6DAD25A6A37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1E19C7C0-FD76-8022-892C-153FC4E01A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9b097f556_0_68"/>
          <p:cNvSpPr/>
          <p:nvPr/>
        </p:nvSpPr>
        <p:spPr>
          <a:xfrm rot="130279">
            <a:off x="9485204" y="1978880"/>
            <a:ext cx="2723115" cy="2675362"/>
          </a:xfrm>
          <a:custGeom>
            <a:avLst/>
            <a:gdLst/>
            <a:ahLst/>
            <a:cxnLst/>
            <a:rect l="l" t="t" r="r" b="b"/>
            <a:pathLst>
              <a:path w="2579298" h="2251495" extrusionOk="0">
                <a:moveTo>
                  <a:pt x="0" y="983412"/>
                </a:moveTo>
                <a:lnTo>
                  <a:pt x="129396" y="138023"/>
                </a:lnTo>
                <a:lnTo>
                  <a:pt x="1820173" y="0"/>
                </a:lnTo>
                <a:lnTo>
                  <a:pt x="2553419" y="577970"/>
                </a:lnTo>
                <a:lnTo>
                  <a:pt x="2579298" y="1319842"/>
                </a:lnTo>
                <a:lnTo>
                  <a:pt x="1725283" y="2251495"/>
                </a:lnTo>
                <a:lnTo>
                  <a:pt x="500332" y="2139351"/>
                </a:lnTo>
                <a:lnTo>
                  <a:pt x="34505" y="1880559"/>
                </a:lnTo>
                <a:lnTo>
                  <a:pt x="0" y="98341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49b097f556_0_68"/>
          <p:cNvSpPr/>
          <p:nvPr/>
        </p:nvSpPr>
        <p:spPr>
          <a:xfrm>
            <a:off x="5423746" y="3868682"/>
            <a:ext cx="3157775" cy="2173714"/>
          </a:xfrm>
          <a:custGeom>
            <a:avLst/>
            <a:gdLst/>
            <a:ahLst/>
            <a:cxnLst/>
            <a:rect l="l" t="t" r="r" b="b"/>
            <a:pathLst>
              <a:path w="3303917" h="1871932" extrusionOk="0">
                <a:moveTo>
                  <a:pt x="25879" y="543464"/>
                </a:moveTo>
                <a:lnTo>
                  <a:pt x="465826" y="0"/>
                </a:lnTo>
                <a:lnTo>
                  <a:pt x="2001328" y="25880"/>
                </a:lnTo>
                <a:lnTo>
                  <a:pt x="3303917" y="336431"/>
                </a:lnTo>
                <a:lnTo>
                  <a:pt x="3148642" y="1500997"/>
                </a:lnTo>
                <a:lnTo>
                  <a:pt x="2346385" y="1863306"/>
                </a:lnTo>
                <a:lnTo>
                  <a:pt x="1224951" y="1871932"/>
                </a:lnTo>
                <a:lnTo>
                  <a:pt x="43132" y="1742536"/>
                </a:lnTo>
                <a:lnTo>
                  <a:pt x="0" y="621102"/>
                </a:lnTo>
                <a:lnTo>
                  <a:pt x="25879" y="5434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49b097f556_0_68"/>
          <p:cNvSpPr/>
          <p:nvPr/>
        </p:nvSpPr>
        <p:spPr>
          <a:xfrm>
            <a:off x="1133911" y="3799703"/>
            <a:ext cx="3260785" cy="2415567"/>
          </a:xfrm>
          <a:custGeom>
            <a:avLst/>
            <a:gdLst/>
            <a:ahLst/>
            <a:cxnLst/>
            <a:rect l="l" t="t" r="r" b="b"/>
            <a:pathLst>
              <a:path w="3260785" h="2156604" extrusionOk="0">
                <a:moveTo>
                  <a:pt x="25880" y="500332"/>
                </a:moveTo>
                <a:lnTo>
                  <a:pt x="465827" y="94891"/>
                </a:lnTo>
                <a:lnTo>
                  <a:pt x="1621766" y="0"/>
                </a:lnTo>
                <a:lnTo>
                  <a:pt x="3114136" y="353683"/>
                </a:lnTo>
                <a:lnTo>
                  <a:pt x="3260785" y="1173192"/>
                </a:lnTo>
                <a:lnTo>
                  <a:pt x="3062378" y="2053087"/>
                </a:lnTo>
                <a:lnTo>
                  <a:pt x="1802921" y="2156604"/>
                </a:lnTo>
                <a:lnTo>
                  <a:pt x="8627" y="2009955"/>
                </a:lnTo>
                <a:cubicBezTo>
                  <a:pt x="5751" y="1521125"/>
                  <a:pt x="2876" y="1032294"/>
                  <a:pt x="0" y="543464"/>
                </a:cubicBezTo>
                <a:lnTo>
                  <a:pt x="25880" y="50033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49b097f556_0_68"/>
          <p:cNvSpPr/>
          <p:nvPr/>
        </p:nvSpPr>
        <p:spPr>
          <a:xfrm>
            <a:off x="5775979" y="987450"/>
            <a:ext cx="3493698" cy="2441549"/>
          </a:xfrm>
          <a:custGeom>
            <a:avLst/>
            <a:gdLst/>
            <a:ahLst/>
            <a:cxnLst/>
            <a:rect l="l" t="t" r="r" b="b"/>
            <a:pathLst>
              <a:path w="3493698" h="2277373" extrusionOk="0">
                <a:moveTo>
                  <a:pt x="638355" y="17252"/>
                </a:moveTo>
                <a:lnTo>
                  <a:pt x="1406106" y="0"/>
                </a:lnTo>
                <a:lnTo>
                  <a:pt x="2553419" y="181154"/>
                </a:lnTo>
                <a:lnTo>
                  <a:pt x="3441940" y="586596"/>
                </a:lnTo>
                <a:lnTo>
                  <a:pt x="3493698" y="1561381"/>
                </a:lnTo>
                <a:lnTo>
                  <a:pt x="2311879" y="1984075"/>
                </a:lnTo>
                <a:lnTo>
                  <a:pt x="785004" y="2277373"/>
                </a:lnTo>
                <a:lnTo>
                  <a:pt x="0" y="1880558"/>
                </a:lnTo>
                <a:lnTo>
                  <a:pt x="103517" y="854015"/>
                </a:lnTo>
                <a:lnTo>
                  <a:pt x="638355" y="1725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49b097f556_0_68"/>
          <p:cNvSpPr/>
          <p:nvPr/>
        </p:nvSpPr>
        <p:spPr>
          <a:xfrm>
            <a:off x="1111037" y="892635"/>
            <a:ext cx="3743149" cy="2623902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49b097f556_0_68"/>
          <p:cNvSpPr txBox="1"/>
          <p:nvPr/>
        </p:nvSpPr>
        <p:spPr>
          <a:xfrm>
            <a:off x="1887582" y="1301118"/>
            <a:ext cx="2718178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Farmers and pastoralists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information about water availability to adjust farming calendars, grazing routes, or prepare for flooding risks.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49b097f556_0_68"/>
          <p:cNvSpPr txBox="1"/>
          <p:nvPr/>
        </p:nvSpPr>
        <p:spPr>
          <a:xfrm>
            <a:off x="9832525" y="2254563"/>
            <a:ext cx="2240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planners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avalanche hazard and risk information to guide safe development of winter tourism infrastructure.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49b097f556_0_68"/>
          <p:cNvSpPr txBox="1"/>
          <p:nvPr/>
        </p:nvSpPr>
        <p:spPr>
          <a:xfrm>
            <a:off x="5808950" y="4041754"/>
            <a:ext cx="2666265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utility providers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snow and glacier melt data and projections to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seasonal water availability and plan water supply.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49b097f556_0_68"/>
          <p:cNvSpPr txBox="1"/>
          <p:nvPr/>
        </p:nvSpPr>
        <p:spPr>
          <a:xfrm>
            <a:off x="1405270" y="4168279"/>
            <a:ext cx="2844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Researchers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cryosphere monitoring data to constantly improve their understanding of the current change and future projections.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49b097f556_0_68"/>
          <p:cNvSpPr txBox="1"/>
          <p:nvPr/>
        </p:nvSpPr>
        <p:spPr>
          <a:xfrm>
            <a:off x="6192899" y="1266411"/>
            <a:ext cx="3076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authorit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ies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leaders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private actors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use avalanche data to inform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populations of increased avalanche risks.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49b097f556_0_68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49b097f556_0_68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0" name="Google Shape;210;g349b097f556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258" y="1304313"/>
            <a:ext cx="1057306" cy="168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49b097f556_0_68"/>
          <p:cNvPicPr preferRelativeResize="0"/>
          <p:nvPr/>
        </p:nvPicPr>
        <p:blipFill rotWithShape="1">
          <a:blip r:embed="rId4">
            <a:alphaModFix/>
          </a:blip>
          <a:srcRect b="36562"/>
          <a:stretch/>
        </p:blipFill>
        <p:spPr>
          <a:xfrm>
            <a:off x="-19790" y="4119433"/>
            <a:ext cx="1562100" cy="204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49b097f556_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0207" y="3979594"/>
            <a:ext cx="15430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49b097f556_0_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7872" y="1256259"/>
            <a:ext cx="13716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49b097f556_0_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75215" y="3233336"/>
            <a:ext cx="2028825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49b097f556_0_68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49b097f556_0_68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g349b097f556_0_68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g349b097f556_0_68"/>
          <p:cNvSpPr txBox="1"/>
          <p:nvPr/>
        </p:nvSpPr>
        <p:spPr>
          <a:xfrm>
            <a:off x="5447533" y="6463673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49b097f556_0_68"/>
          <p:cNvSpPr/>
          <p:nvPr/>
        </p:nvSpPr>
        <p:spPr>
          <a:xfrm>
            <a:off x="335100" y="181025"/>
            <a:ext cx="9895828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3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ryosphere </a:t>
            </a:r>
            <a:r>
              <a:rPr lang="en-GB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information services – </a:t>
            </a:r>
            <a:r>
              <a:rPr lang="en-GB" sz="27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Potential applications</a:t>
            </a:r>
            <a:r>
              <a:rPr lang="en-GB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cxnSp>
        <p:nvCxnSpPr>
          <p:cNvPr id="224" name="Google Shape;224;g349b097f556_0_68"/>
          <p:cNvCxnSpPr>
            <a:cxnSpLocks/>
          </p:cNvCxnSpPr>
          <p:nvPr/>
        </p:nvCxnSpPr>
        <p:spPr>
          <a:xfrm>
            <a:off x="335102" y="829357"/>
            <a:ext cx="9895826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5F630C9B-9896-C4EE-4F51-63046254799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86EEC10-DD25-4266-3D7B-246CAF58ECE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111415C1-DE2C-32B0-2FD2-DA26C990034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F2276190-D9B7-2BBE-7EEB-FC317081BA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9b097f556_0_89"/>
          <p:cNvSpPr/>
          <p:nvPr/>
        </p:nvSpPr>
        <p:spPr>
          <a:xfrm>
            <a:off x="8314850" y="3622450"/>
            <a:ext cx="3675608" cy="2475630"/>
          </a:xfrm>
          <a:custGeom>
            <a:avLst/>
            <a:gdLst/>
            <a:ahLst/>
            <a:cxnLst/>
            <a:rect l="l" t="t" r="r" b="b"/>
            <a:pathLst>
              <a:path w="3303917" h="1871932" extrusionOk="0">
                <a:moveTo>
                  <a:pt x="25879" y="543464"/>
                </a:moveTo>
                <a:lnTo>
                  <a:pt x="465826" y="0"/>
                </a:lnTo>
                <a:lnTo>
                  <a:pt x="2001328" y="25880"/>
                </a:lnTo>
                <a:lnTo>
                  <a:pt x="3303917" y="336431"/>
                </a:lnTo>
                <a:lnTo>
                  <a:pt x="3148642" y="1500997"/>
                </a:lnTo>
                <a:lnTo>
                  <a:pt x="2346385" y="1863306"/>
                </a:lnTo>
                <a:lnTo>
                  <a:pt x="1224951" y="1871932"/>
                </a:lnTo>
                <a:lnTo>
                  <a:pt x="43132" y="1742536"/>
                </a:lnTo>
                <a:lnTo>
                  <a:pt x="0" y="621102"/>
                </a:lnTo>
                <a:lnTo>
                  <a:pt x="25879" y="5434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49b097f556_0_89"/>
          <p:cNvSpPr/>
          <p:nvPr/>
        </p:nvSpPr>
        <p:spPr>
          <a:xfrm>
            <a:off x="2771828" y="3750605"/>
            <a:ext cx="3493698" cy="2280045"/>
          </a:xfrm>
          <a:custGeom>
            <a:avLst/>
            <a:gdLst/>
            <a:ahLst/>
            <a:cxnLst/>
            <a:rect l="l" t="t" r="r" b="b"/>
            <a:pathLst>
              <a:path w="3493698" h="2277373" extrusionOk="0">
                <a:moveTo>
                  <a:pt x="638355" y="17252"/>
                </a:moveTo>
                <a:lnTo>
                  <a:pt x="1406106" y="0"/>
                </a:lnTo>
                <a:lnTo>
                  <a:pt x="2553419" y="181154"/>
                </a:lnTo>
                <a:lnTo>
                  <a:pt x="3441940" y="586596"/>
                </a:lnTo>
                <a:lnTo>
                  <a:pt x="3493698" y="1561381"/>
                </a:lnTo>
                <a:lnTo>
                  <a:pt x="2311879" y="1984075"/>
                </a:lnTo>
                <a:lnTo>
                  <a:pt x="785004" y="2277373"/>
                </a:lnTo>
                <a:lnTo>
                  <a:pt x="0" y="1880558"/>
                </a:lnTo>
                <a:lnTo>
                  <a:pt x="103517" y="854015"/>
                </a:lnTo>
                <a:lnTo>
                  <a:pt x="638355" y="1725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49b097f556_0_89"/>
          <p:cNvSpPr/>
          <p:nvPr/>
        </p:nvSpPr>
        <p:spPr>
          <a:xfrm rot="10800000" flipH="1">
            <a:off x="7171125" y="974591"/>
            <a:ext cx="4262053" cy="2236959"/>
          </a:xfrm>
          <a:custGeom>
            <a:avLst/>
            <a:gdLst/>
            <a:ahLst/>
            <a:cxnLst/>
            <a:rect l="l" t="t" r="r" b="b"/>
            <a:pathLst>
              <a:path w="3303917" h="1871932" extrusionOk="0">
                <a:moveTo>
                  <a:pt x="25879" y="543464"/>
                </a:moveTo>
                <a:lnTo>
                  <a:pt x="465826" y="0"/>
                </a:lnTo>
                <a:lnTo>
                  <a:pt x="2001328" y="25880"/>
                </a:lnTo>
                <a:lnTo>
                  <a:pt x="3303917" y="336431"/>
                </a:lnTo>
                <a:lnTo>
                  <a:pt x="3148642" y="1500997"/>
                </a:lnTo>
                <a:lnTo>
                  <a:pt x="2346385" y="1863306"/>
                </a:lnTo>
                <a:lnTo>
                  <a:pt x="1224951" y="1871932"/>
                </a:lnTo>
                <a:lnTo>
                  <a:pt x="43132" y="1742536"/>
                </a:lnTo>
                <a:lnTo>
                  <a:pt x="0" y="621102"/>
                </a:lnTo>
                <a:lnTo>
                  <a:pt x="25879" y="5434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49b097f556_0_89"/>
          <p:cNvSpPr/>
          <p:nvPr/>
        </p:nvSpPr>
        <p:spPr>
          <a:xfrm>
            <a:off x="1833537" y="885790"/>
            <a:ext cx="4019532" cy="2415567"/>
          </a:xfrm>
          <a:custGeom>
            <a:avLst/>
            <a:gdLst/>
            <a:ahLst/>
            <a:cxnLst/>
            <a:rect l="l" t="t" r="r" b="b"/>
            <a:pathLst>
              <a:path w="3260785" h="2156604" extrusionOk="0">
                <a:moveTo>
                  <a:pt x="25880" y="500332"/>
                </a:moveTo>
                <a:lnTo>
                  <a:pt x="465827" y="94891"/>
                </a:lnTo>
                <a:lnTo>
                  <a:pt x="1621766" y="0"/>
                </a:lnTo>
                <a:lnTo>
                  <a:pt x="3114136" y="353683"/>
                </a:lnTo>
                <a:lnTo>
                  <a:pt x="3260785" y="1173192"/>
                </a:lnTo>
                <a:lnTo>
                  <a:pt x="3062378" y="2053087"/>
                </a:lnTo>
                <a:lnTo>
                  <a:pt x="1802921" y="2156604"/>
                </a:lnTo>
                <a:lnTo>
                  <a:pt x="8627" y="2009955"/>
                </a:lnTo>
                <a:cubicBezTo>
                  <a:pt x="5751" y="1521125"/>
                  <a:pt x="2876" y="1032294"/>
                  <a:pt x="0" y="543464"/>
                </a:cubicBezTo>
                <a:lnTo>
                  <a:pt x="25880" y="50033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49b097f556_0_89"/>
          <p:cNvSpPr txBox="1"/>
          <p:nvPr/>
        </p:nvSpPr>
        <p:spPr>
          <a:xfrm>
            <a:off x="7808004" y="1069569"/>
            <a:ext cx="2988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Hydropower managers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cryosphere and hydrological information for the projecti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of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production and for the conflict-free management of reservoir vs downstream irrigation needs.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49b097f556_0_89"/>
          <p:cNvSpPr txBox="1"/>
          <p:nvPr/>
        </p:nvSpPr>
        <p:spPr>
          <a:xfrm>
            <a:off x="3199689" y="4037330"/>
            <a:ext cx="2827441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Mining engineers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permafrost monitoring data to assess ground stability for safe geo-exploration and mining infrastructure.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49b097f556_0_89"/>
          <p:cNvSpPr txBox="1"/>
          <p:nvPr/>
        </p:nvSpPr>
        <p:spPr>
          <a:xfrm>
            <a:off x="8899685" y="3878309"/>
            <a:ext cx="2886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 resort managers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snow cover data and projections to analy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future snow reliability to evaluate the economic feasibility of building in specific locations.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349b097f556_0_89"/>
          <p:cNvSpPr txBox="1"/>
          <p:nvPr/>
        </p:nvSpPr>
        <p:spPr>
          <a:xfrm>
            <a:off x="2530411" y="1213879"/>
            <a:ext cx="3240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Engineers, architects and builders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permafrost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data and projections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assess the stability of the terrain before building roads, pipelines, or infrastructure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349b097f556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316" y="426354"/>
            <a:ext cx="27241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49b097f556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3549" y="3295575"/>
            <a:ext cx="16002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49b097f556_0_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4352" y="603937"/>
            <a:ext cx="197167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49b097f556_0_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5457" y="3343688"/>
            <a:ext cx="199072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49b097f556_0_89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49b097f556_0_89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9" name="Google Shape;249;g349b097f556_0_89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49b097f556_0_89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g349b097f556_0_89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g349b097f556_0_89"/>
          <p:cNvSpPr txBox="1"/>
          <p:nvPr/>
        </p:nvSpPr>
        <p:spPr>
          <a:xfrm>
            <a:off x="5447533" y="6463673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23;g349b097f556_0_68">
            <a:extLst>
              <a:ext uri="{FF2B5EF4-FFF2-40B4-BE49-F238E27FC236}">
                <a16:creationId xmlns:a16="http://schemas.microsoft.com/office/drawing/2014/main" id="{EBFCB1A8-1147-457A-B938-12C0FF70D72B}"/>
              </a:ext>
            </a:extLst>
          </p:cNvPr>
          <p:cNvSpPr/>
          <p:nvPr/>
        </p:nvSpPr>
        <p:spPr>
          <a:xfrm>
            <a:off x="335100" y="181025"/>
            <a:ext cx="9895828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3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ryosphere </a:t>
            </a:r>
            <a:r>
              <a:rPr lang="en-GB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information services – </a:t>
            </a:r>
            <a:r>
              <a:rPr lang="en-GB" sz="27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Potential applications</a:t>
            </a:r>
            <a:r>
              <a:rPr lang="en-GB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cxnSp>
        <p:nvCxnSpPr>
          <p:cNvPr id="31" name="Google Shape;224;g349b097f556_0_68">
            <a:extLst>
              <a:ext uri="{FF2B5EF4-FFF2-40B4-BE49-F238E27FC236}">
                <a16:creationId xmlns:a16="http://schemas.microsoft.com/office/drawing/2014/main" id="{7D801AC7-1F70-40B7-9C10-4C47F9A8C073}"/>
              </a:ext>
            </a:extLst>
          </p:cNvPr>
          <p:cNvCxnSpPr>
            <a:cxnSpLocks/>
          </p:cNvCxnSpPr>
          <p:nvPr/>
        </p:nvCxnSpPr>
        <p:spPr>
          <a:xfrm>
            <a:off x="335102" y="829357"/>
            <a:ext cx="9895826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354358A9-D074-9906-821D-71F08723BD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545C0D0F-EAA5-709A-3778-1D6B144B464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F851D862-876A-A49A-F7A2-3DC99B94C87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D1FE844C-971B-C480-45B5-64955A1790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8739053" y="567915"/>
            <a:ext cx="3047024" cy="2512679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9280560" y="838366"/>
            <a:ext cx="2236877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glaciers of Central Asia contain about 3200 km³ of water reserves.</a:t>
            </a:r>
            <a:endParaRPr/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1810" y="200998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9"/>
          <p:cNvSpPr/>
          <p:nvPr/>
        </p:nvSpPr>
        <p:spPr>
          <a:xfrm>
            <a:off x="335102" y="181018"/>
            <a:ext cx="60901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cryosphere in Central Asia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"/>
          <p:cNvSpPr txBox="1"/>
          <p:nvPr/>
        </p:nvSpPr>
        <p:spPr>
          <a:xfrm>
            <a:off x="5447533" y="6463673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9" title="01_cenral_asia_mountains_glaciers_600dpi_rg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00" y="831349"/>
            <a:ext cx="6611866" cy="547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9"/>
          <p:cNvSpPr/>
          <p:nvPr/>
        </p:nvSpPr>
        <p:spPr>
          <a:xfrm>
            <a:off x="6946966" y="3441450"/>
            <a:ext cx="3307088" cy="2513442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7185387" y="3928525"/>
            <a:ext cx="2933397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CROMO-ADAPT Project </a:t>
            </a: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supports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b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monitoring sites and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boreholes.</a:t>
            </a:r>
            <a:endParaRPr dirty="0"/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540" y="3163034"/>
            <a:ext cx="714375" cy="7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9"/>
          <p:cNvCxnSpPr/>
          <p:nvPr/>
        </p:nvCxnSpPr>
        <p:spPr>
          <a:xfrm>
            <a:off x="335102" y="829357"/>
            <a:ext cx="6014898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9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0589D41C-55EF-8860-95F3-A2ECCD1C25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C6D376A2-E54C-C7A5-330E-4B8858E2E5A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4D5C6E28-AD76-D8B3-D628-FE551E0FA7F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693930E5-CA9B-89A8-ED13-FB2DD9787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34c32a8eef9_1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101" y="827349"/>
            <a:ext cx="6633869" cy="549613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4c32a8eef9_1_8"/>
          <p:cNvSpPr/>
          <p:nvPr/>
        </p:nvSpPr>
        <p:spPr>
          <a:xfrm>
            <a:off x="335102" y="181018"/>
            <a:ext cx="60901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cryosphere in Central Asia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g34c32a8eef9_1_8"/>
          <p:cNvCxnSpPr/>
          <p:nvPr/>
        </p:nvCxnSpPr>
        <p:spPr>
          <a:xfrm>
            <a:off x="335102" y="829357"/>
            <a:ext cx="6014898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g34c32a8eef9_1_8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4c32a8eef9_1_8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g34c32a8eef9_1_8"/>
          <p:cNvSpPr/>
          <p:nvPr/>
        </p:nvSpPr>
        <p:spPr>
          <a:xfrm>
            <a:off x="7260775" y="1718825"/>
            <a:ext cx="3863977" cy="3816925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34c32a8eef9_1_8"/>
          <p:cNvSpPr txBox="1"/>
          <p:nvPr/>
        </p:nvSpPr>
        <p:spPr>
          <a:xfrm>
            <a:off x="7848133" y="2180387"/>
            <a:ext cx="29355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High-elevation h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ydropower, winter tourism, mining sites and roads, and downstream agriculture are directly dependent on the state of cryosphere.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34c32a8eef9_1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3633" y="4710679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4c32a8eef9_1_8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4c32a8eef9_1_8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g34c32a8eef9_1_8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" name="Google Shape;305;g34c32a8eef9_1_8"/>
          <p:cNvSpPr txBox="1"/>
          <p:nvPr/>
        </p:nvSpPr>
        <p:spPr>
          <a:xfrm>
            <a:off x="5447533" y="6463673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8E2213DB-C4E9-E82E-6617-18536DE7CC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66675ACE-6D82-CDBF-6535-0BD7EEEF473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4CC3A1BA-8D8A-3FAA-A6BF-3D56A1B9D0E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7A3003A6-7CBF-1407-EFA9-BA2E685FF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7"/>
          <p:cNvGrpSpPr/>
          <p:nvPr/>
        </p:nvGrpSpPr>
        <p:grpSpPr>
          <a:xfrm>
            <a:off x="333373" y="731897"/>
            <a:ext cx="9876604" cy="5665391"/>
            <a:chOff x="462343" y="1205293"/>
            <a:chExt cx="7704788" cy="4419600"/>
          </a:xfrm>
        </p:grpSpPr>
        <p:sp>
          <p:nvSpPr>
            <p:cNvPr id="311" name="Google Shape;311;p7"/>
            <p:cNvSpPr/>
            <p:nvPr/>
          </p:nvSpPr>
          <p:spPr>
            <a:xfrm>
              <a:off x="462343" y="1283021"/>
              <a:ext cx="7573831" cy="4264145"/>
            </a:xfrm>
            <a:prstGeom prst="rect">
              <a:avLst/>
            </a:prstGeom>
            <a:gradFill>
              <a:gsLst>
                <a:gs pos="0">
                  <a:srgbClr val="EDF9FC"/>
                </a:gs>
                <a:gs pos="100000">
                  <a:srgbClr val="03A8D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2" name="Google Shape;312;p7"/>
            <p:cNvPicPr preferRelativeResize="0"/>
            <p:nvPr/>
          </p:nvPicPr>
          <p:blipFill rotWithShape="1">
            <a:blip r:embed="rId3">
              <a:alphaModFix/>
            </a:blip>
            <a:srcRect l="3472"/>
            <a:stretch/>
          </p:blipFill>
          <p:spPr>
            <a:xfrm>
              <a:off x="462344" y="1205293"/>
              <a:ext cx="7704787" cy="441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7"/>
          <p:cNvSpPr/>
          <p:nvPr/>
        </p:nvSpPr>
        <p:spPr>
          <a:xfrm>
            <a:off x="335102" y="181018"/>
            <a:ext cx="62937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cryosphere and its benefits</a:t>
            </a:r>
            <a:endParaRPr sz="36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7"/>
          <p:cNvCxnSpPr/>
          <p:nvPr/>
        </p:nvCxnSpPr>
        <p:spPr>
          <a:xfrm rot="10800000" flipH="1">
            <a:off x="335102" y="827349"/>
            <a:ext cx="6187618" cy="200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5" name="Google Shape;315;p7"/>
          <p:cNvSpPr/>
          <p:nvPr/>
        </p:nvSpPr>
        <p:spPr>
          <a:xfrm>
            <a:off x="3335632" y="1628739"/>
            <a:ext cx="942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Glaciers</a:t>
            </a:r>
            <a:endParaRPr/>
          </a:p>
        </p:txBody>
      </p:sp>
      <p:sp>
        <p:nvSpPr>
          <p:cNvPr id="316" name="Google Shape;316;p7"/>
          <p:cNvSpPr/>
          <p:nvPr/>
        </p:nvSpPr>
        <p:spPr>
          <a:xfrm>
            <a:off x="5911443" y="1870127"/>
            <a:ext cx="1035861" cy="49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Lake and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river ice</a:t>
            </a:r>
            <a:endParaRPr/>
          </a:p>
        </p:txBody>
      </p:sp>
      <p:sp>
        <p:nvSpPr>
          <p:cNvPr id="317" name="Google Shape;317;p7"/>
          <p:cNvSpPr/>
          <p:nvPr/>
        </p:nvSpPr>
        <p:spPr>
          <a:xfrm>
            <a:off x="6489684" y="1109308"/>
            <a:ext cx="1273105" cy="49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Seasonal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snow cover</a:t>
            </a:r>
            <a:endParaRPr/>
          </a:p>
        </p:txBody>
      </p:sp>
      <p:sp>
        <p:nvSpPr>
          <p:cNvPr id="318" name="Google Shape;318;p7"/>
          <p:cNvSpPr/>
          <p:nvPr/>
        </p:nvSpPr>
        <p:spPr>
          <a:xfrm>
            <a:off x="6947304" y="3574117"/>
            <a:ext cx="1257075" cy="29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Permafrost</a:t>
            </a:r>
            <a:endParaRPr/>
          </a:p>
        </p:txBody>
      </p:sp>
      <p:sp>
        <p:nvSpPr>
          <p:cNvPr id="319" name="Google Shape;319;p7"/>
          <p:cNvSpPr/>
          <p:nvPr/>
        </p:nvSpPr>
        <p:spPr>
          <a:xfrm>
            <a:off x="7817792" y="4625805"/>
            <a:ext cx="151676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 quality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 biodiversity</a:t>
            </a:r>
            <a:endParaRPr/>
          </a:p>
        </p:txBody>
      </p:sp>
      <p:sp>
        <p:nvSpPr>
          <p:cNvPr id="320" name="Google Shape;320;p7"/>
          <p:cNvSpPr/>
          <p:nvPr/>
        </p:nvSpPr>
        <p:spPr>
          <a:xfrm>
            <a:off x="1898965" y="4067820"/>
            <a:ext cx="1233030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Hydropower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/>
          </a:p>
        </p:txBody>
      </p:sp>
      <p:sp>
        <p:nvSpPr>
          <p:cNvPr id="321" name="Google Shape;321;p7"/>
          <p:cNvSpPr/>
          <p:nvPr/>
        </p:nvSpPr>
        <p:spPr>
          <a:xfrm>
            <a:off x="295491" y="4894666"/>
            <a:ext cx="1191352" cy="29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Settlements</a:t>
            </a:r>
            <a:endParaRPr/>
          </a:p>
        </p:txBody>
      </p:sp>
      <p:sp>
        <p:nvSpPr>
          <p:cNvPr id="322" name="Google Shape;322;p7"/>
          <p:cNvSpPr/>
          <p:nvPr/>
        </p:nvSpPr>
        <p:spPr>
          <a:xfrm>
            <a:off x="2852706" y="5163197"/>
            <a:ext cx="1109598" cy="29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endParaRPr/>
          </a:p>
        </p:txBody>
      </p:sp>
      <p:sp>
        <p:nvSpPr>
          <p:cNvPr id="323" name="Google Shape;323;p7"/>
          <p:cNvSpPr/>
          <p:nvPr/>
        </p:nvSpPr>
        <p:spPr>
          <a:xfrm>
            <a:off x="3239838" y="1918752"/>
            <a:ext cx="764953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sports</a:t>
            </a:r>
            <a:endParaRPr/>
          </a:p>
        </p:txBody>
      </p:sp>
      <p:sp>
        <p:nvSpPr>
          <p:cNvPr id="324" name="Google Shape;324;p7"/>
          <p:cNvSpPr/>
          <p:nvPr/>
        </p:nvSpPr>
        <p:spPr>
          <a:xfrm>
            <a:off x="8339188" y="2211522"/>
            <a:ext cx="790601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Unique</a:t>
            </a:r>
            <a:b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species</a:t>
            </a:r>
            <a:endParaRPr/>
          </a:p>
        </p:txBody>
      </p:sp>
      <p:sp>
        <p:nvSpPr>
          <p:cNvPr id="325" name="Google Shape;325;p7"/>
          <p:cNvSpPr/>
          <p:nvPr/>
        </p:nvSpPr>
        <p:spPr>
          <a:xfrm>
            <a:off x="1898965" y="5971390"/>
            <a:ext cx="1955985" cy="29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Transboundary rivers</a:t>
            </a:r>
            <a:endParaRPr/>
          </a:p>
        </p:txBody>
      </p:sp>
      <p:sp>
        <p:nvSpPr>
          <p:cNvPr id="326" name="Google Shape;326;p7"/>
          <p:cNvSpPr/>
          <p:nvPr/>
        </p:nvSpPr>
        <p:spPr>
          <a:xfrm>
            <a:off x="6548315" y="5930519"/>
            <a:ext cx="978153" cy="29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Wetlands</a:t>
            </a:r>
            <a:endParaRPr/>
          </a:p>
        </p:txBody>
      </p:sp>
      <p:sp>
        <p:nvSpPr>
          <p:cNvPr id="327" name="Google Shape;327;p7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8876581" y="2631068"/>
            <a:ext cx="3057347" cy="3047310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7625" y="4893570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/>
          <p:nvPr/>
        </p:nvSpPr>
        <p:spPr>
          <a:xfrm>
            <a:off x="9212146" y="2923084"/>
            <a:ext cx="25416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Communities, economies</a:t>
            </a:r>
            <a:r>
              <a: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ecosystems all depend on the multiple benefits provided by the cryosphere.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1417730" y="6472304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3521575" y="6468401"/>
            <a:ext cx="997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7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" name="Google Shape;342;p7"/>
          <p:cNvSpPr txBox="1"/>
          <p:nvPr/>
        </p:nvSpPr>
        <p:spPr>
          <a:xfrm>
            <a:off x="5447533" y="6463673"/>
            <a:ext cx="6165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monitoring to resilience: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ryosphere information services in Central Asia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3FB7407F-C752-2BE2-AC81-8E3A5ED1DF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F8B1598E-7283-BBBB-2376-FAAB36427AD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B609B8E9-86F8-9358-6CDF-A05E5165C4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6AB93C20-9740-81D6-FBEF-5202AE31E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4">
      <a:dk1>
        <a:srgbClr val="1C1C1C"/>
      </a:dk1>
      <a:lt1>
        <a:srgbClr val="FFFFFF"/>
      </a:lt1>
      <a:dk2>
        <a:srgbClr val="0E2841"/>
      </a:dk2>
      <a:lt2>
        <a:srgbClr val="E8E8E8"/>
      </a:lt2>
      <a:accent1>
        <a:srgbClr val="1E3263"/>
      </a:accent1>
      <a:accent2>
        <a:srgbClr val="0076B8"/>
      </a:accent2>
      <a:accent3>
        <a:srgbClr val="00A7D7"/>
      </a:accent3>
      <a:accent4>
        <a:srgbClr val="9FD3ED"/>
      </a:accent4>
      <a:accent5>
        <a:srgbClr val="3EA635"/>
      </a:accent5>
      <a:accent6>
        <a:srgbClr val="497635"/>
      </a:accent6>
      <a:hlink>
        <a:srgbClr val="0076B8"/>
      </a:hlink>
      <a:folHlink>
        <a:srgbClr val="00A7D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2149</Words>
  <Application>Microsoft Office PowerPoint</Application>
  <PresentationFormat>Widescreen</PresentationFormat>
  <Paragraphs>371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Tahoma</vt:lpstr>
      <vt:lpstr>Arial</vt:lpstr>
      <vt:lpstr>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Johanna Zwahlen</dc:creator>
  <cp:lastModifiedBy>Johanna Zwahlen</cp:lastModifiedBy>
  <cp:revision>17</cp:revision>
  <dcterms:created xsi:type="dcterms:W3CDTF">2025-03-27T13:56:04Z</dcterms:created>
  <dcterms:modified xsi:type="dcterms:W3CDTF">2025-05-21T09:48:02Z</dcterms:modified>
</cp:coreProperties>
</file>