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8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embeddedFontLst>
    <p:embeddedFont>
      <p:font typeface="Play" charset="0"/>
      <p:regular r:id="rId26"/>
      <p:bold r:id="rId27"/>
    </p:embeddedFont>
    <p:embeddedFont>
      <p:font typeface="Tahoma" pitchFamily="34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>
          <p15:clr>
            <a:srgbClr val="747775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DZB225MQgE1PG4erqpZyv8LUB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a Zwahlen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54"/>
    <a:srgbClr val="022B35"/>
    <a:srgbClr val="074454"/>
    <a:srgbClr val="095772"/>
    <a:srgbClr val="0A6D99"/>
    <a:srgbClr val="FFFFFF"/>
    <a:srgbClr val="0076B8"/>
    <a:srgbClr val="00A7D7"/>
    <a:srgbClr val="9FD3E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0FE96-AAEE-425C-8CB8-192C2331B96A}" v="2" dt="2025-06-12T13:24:21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45" autoAdjust="0"/>
  </p:normalViewPr>
  <p:slideViewPr>
    <p:cSldViewPr snapToGrid="0">
      <p:cViewPr>
        <p:scale>
          <a:sx n="60" d="100"/>
          <a:sy n="60" d="100"/>
        </p:scale>
        <p:origin x="-816" y="-5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Novikov" userId="3bd24a2c2fbe13cc" providerId="LiveId" clId="{53F0FE96-AAEE-425C-8CB8-192C2331B96A}"/>
    <pc:docChg chg="undo custSel modSld">
      <pc:chgData name="Victor Novikov" userId="3bd24a2c2fbe13cc" providerId="LiveId" clId="{53F0FE96-AAEE-425C-8CB8-192C2331B96A}" dt="2025-06-12T13:24:49.901" v="39" actId="1076"/>
      <pc:docMkLst>
        <pc:docMk/>
      </pc:docMkLst>
      <pc:sldChg chg="addSp modSp mod">
        <pc:chgData name="Victor Novikov" userId="3bd24a2c2fbe13cc" providerId="LiveId" clId="{53F0FE96-AAEE-425C-8CB8-192C2331B96A}" dt="2025-06-12T13:24:49.901" v="39" actId="1076"/>
        <pc:sldMkLst>
          <pc:docMk/>
          <pc:sldMk cId="0" sldId="264"/>
        </pc:sldMkLst>
        <pc:spChg chg="mod">
          <ac:chgData name="Victor Novikov" userId="3bd24a2c2fbe13cc" providerId="LiveId" clId="{53F0FE96-AAEE-425C-8CB8-192C2331B96A}" dt="2025-06-12T13:23:53.788" v="4" actId="207"/>
          <ac:spMkLst>
            <pc:docMk/>
            <pc:sldMk cId="0" sldId="264"/>
            <ac:spMk id="6" creationId="{C9FE6D15-8D47-B41A-ED9C-9EF126F6006F}"/>
          </ac:spMkLst>
        </pc:spChg>
        <pc:spChg chg="mod">
          <ac:chgData name="Victor Novikov" userId="3bd24a2c2fbe13cc" providerId="LiveId" clId="{53F0FE96-AAEE-425C-8CB8-192C2331B96A}" dt="2025-06-12T13:24:46.815" v="38" actId="1076"/>
          <ac:spMkLst>
            <pc:docMk/>
            <pc:sldMk cId="0" sldId="264"/>
            <ac:spMk id="11" creationId="{83C7508D-1C35-AB8B-9ACA-3DEDBC0C8625}"/>
          </ac:spMkLst>
        </pc:spChg>
        <pc:spChg chg="add mod">
          <ac:chgData name="Victor Novikov" userId="3bd24a2c2fbe13cc" providerId="LiveId" clId="{53F0FE96-AAEE-425C-8CB8-192C2331B96A}" dt="2025-06-12T13:24:14.200" v="26" actId="1076"/>
          <ac:spMkLst>
            <pc:docMk/>
            <pc:sldMk cId="0" sldId="264"/>
            <ac:spMk id="17" creationId="{C415834D-EAA1-EE5F-30A8-5E4B998391CC}"/>
          </ac:spMkLst>
        </pc:spChg>
        <pc:spChg chg="add mod">
          <ac:chgData name="Victor Novikov" userId="3bd24a2c2fbe13cc" providerId="LiveId" clId="{53F0FE96-AAEE-425C-8CB8-192C2331B96A}" dt="2025-06-12T13:24:49.901" v="39" actId="1076"/>
          <ac:spMkLst>
            <pc:docMk/>
            <pc:sldMk cId="0" sldId="264"/>
            <ac:spMk id="21" creationId="{C8511D47-AA71-C1AE-0EEC-C37CF0E337EF}"/>
          </ac:spMkLst>
        </pc:spChg>
        <pc:grpChg chg="mod">
          <ac:chgData name="Victor Novikov" userId="3bd24a2c2fbe13cc" providerId="LiveId" clId="{53F0FE96-AAEE-425C-8CB8-192C2331B96A}" dt="2025-06-12T13:24:40.304" v="36" actId="1076"/>
          <ac:grpSpMkLst>
            <pc:docMk/>
            <pc:sldMk cId="0" sldId="264"/>
            <ac:grpSpMk id="310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0169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9" name="Google Shape;3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1" name="Google Shape;4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04e46dea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g304e46de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7773dc1da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g357773dc1d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49f8cc240a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g349f8cc24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4e1f999f63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8" name="Google Shape;748;g34e1f999f6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4c32a8eef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7" name="Google Shape;777;g34c32a8ee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57d997c24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6" name="Google Shape;816;g357d997c2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6" name="Google Shape;8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49f8cc240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6" name="Google Shape;886;g349f8cc240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e1f999f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4e1f999f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34e1f999f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9b097f55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49b097f556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349b097f556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9b097f55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49b097f556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49b097f556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c32a8eef9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34c32a8eef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5.sv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7.sv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.jpg"/><Relationship Id="rId3" Type="http://schemas.openxmlformats.org/officeDocument/2006/relationships/image" Target="../media/image37.png"/><Relationship Id="rId7" Type="http://schemas.openxmlformats.org/officeDocument/2006/relationships/image" Target="../media/image43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.png"/><Relationship Id="rId5" Type="http://schemas.openxmlformats.org/officeDocument/2006/relationships/image" Target="../media/image38.png"/><Relationship Id="rId10" Type="http://schemas.openxmlformats.org/officeDocument/2006/relationships/image" Target="../media/image9.png"/><Relationship Id="rId4" Type="http://schemas.openxmlformats.org/officeDocument/2006/relationships/image" Target="../media/image40.sv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image" Target="../media/image48.svg"/><Relationship Id="rId9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8.jpg"/><Relationship Id="rId4" Type="http://schemas.openxmlformats.org/officeDocument/2006/relationships/image" Target="../media/image45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8.jp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8.jpg"/><Relationship Id="rId4" Type="http://schemas.openxmlformats.org/officeDocument/2006/relationships/image" Target="../media/image57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.png"/><Relationship Id="rId5" Type="http://schemas.openxmlformats.org/officeDocument/2006/relationships/image" Target="../media/image62.png"/><Relationship Id="rId10" Type="http://schemas.openxmlformats.org/officeDocument/2006/relationships/image" Target="../media/image5.png"/><Relationship Id="rId4" Type="http://schemas.openxmlformats.org/officeDocument/2006/relationships/image" Target="../media/image61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ryosphere.tj" TargetMode="External"/><Relationship Id="rId13" Type="http://schemas.openxmlformats.org/officeDocument/2006/relationships/hyperlink" Target="https://globalcryospherewatch.org/" TargetMode="External"/><Relationship Id="rId3" Type="http://schemas.openxmlformats.org/officeDocument/2006/relationships/hyperlink" Target="http://meteo.tj" TargetMode="External"/><Relationship Id="rId7" Type="http://schemas.openxmlformats.org/officeDocument/2006/relationships/hyperlink" Target="http://cargc.org" TargetMode="External"/><Relationship Id="rId12" Type="http://schemas.openxmlformats.org/officeDocument/2006/relationships/hyperlink" Target="https://wgms.ch/" TargetMode="Externa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azhydromet.kz" TargetMode="External"/><Relationship Id="rId11" Type="http://schemas.openxmlformats.org/officeDocument/2006/relationships/hyperlink" Target="https://www.inspiringgirls.org/central-asia-en" TargetMode="External"/><Relationship Id="rId5" Type="http://schemas.openxmlformats.org/officeDocument/2006/relationships/hyperlink" Target="http://hydromet.uz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taj.snowmapper.ch/snowmapper" TargetMode="External"/><Relationship Id="rId4" Type="http://schemas.openxmlformats.org/officeDocument/2006/relationships/hyperlink" Target="http://meteo.kg" TargetMode="External"/><Relationship Id="rId9" Type="http://schemas.openxmlformats.org/officeDocument/2006/relationships/hyperlink" Target="https://snowmapper.ch/" TargetMode="External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water.org/publications/un-world-water-development-report-2025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jp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8.jp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21672">
                <a:schemeClr val="lt1"/>
              </a:gs>
              <a:gs pos="72000">
                <a:srgbClr val="C4E4F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882791" y="2175125"/>
            <a:ext cx="99342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ru-RU" sz="3200" dirty="0" err="1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Мониторингден</a:t>
            </a:r>
            <a:r>
              <a:rPr lang="ru-RU" sz="3200" dirty="0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туруктуулукка</a:t>
            </a:r>
            <a:r>
              <a:rPr lang="ru-RU" sz="3200" dirty="0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чейин</a:t>
            </a:r>
            <a:r>
              <a:rPr lang="ru-RU" sz="3200" dirty="0" smtClean="0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ru-RU" sz="3200" dirty="0">
              <a:solidFill>
                <a:srgbClr val="0076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4400"/>
            </a:pPr>
            <a:r>
              <a:rPr lang="ru-RU" sz="4000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4000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4000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 криосфера </a:t>
            </a:r>
            <a:r>
              <a:rPr lang="ru-RU" sz="4000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жаатындагы</a:t>
            </a:r>
            <a:r>
              <a:rPr lang="ru-RU" sz="4000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4000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тейлөө</a:t>
            </a:r>
            <a:endParaRPr lang="ru-RU" sz="4000" dirty="0">
              <a:solidFill>
                <a:srgbClr val="1E32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2087106" y="422146"/>
            <a:ext cx="1751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ru-RU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5673352" y="426973"/>
            <a:ext cx="1751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y-KG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-1" y="4113870"/>
            <a:ext cx="12192001" cy="2744130"/>
            <a:chOff x="-1" y="4222261"/>
            <a:chExt cx="12192001" cy="2744130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3">
              <a:alphaModFix/>
            </a:blip>
            <a:srcRect b="60425"/>
            <a:stretch/>
          </p:blipFill>
          <p:spPr>
            <a:xfrm>
              <a:off x="368478" y="5614687"/>
              <a:ext cx="5509083" cy="1351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"/>
            <p:cNvPicPr preferRelativeResize="0"/>
            <p:nvPr/>
          </p:nvPicPr>
          <p:blipFill rotWithShape="1">
            <a:blip r:embed="rId4">
              <a:alphaModFix/>
            </a:blip>
            <a:srcRect r="43765" b="35828"/>
            <a:stretch/>
          </p:blipFill>
          <p:spPr>
            <a:xfrm flipH="1">
              <a:off x="-1" y="4774511"/>
              <a:ext cx="3097958" cy="2191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"/>
            <p:cNvPicPr preferRelativeResize="0"/>
            <p:nvPr/>
          </p:nvPicPr>
          <p:blipFill rotWithShape="1">
            <a:blip r:embed="rId5">
              <a:alphaModFix/>
            </a:blip>
            <a:srcRect r="4265" b="32897"/>
            <a:stretch/>
          </p:blipFill>
          <p:spPr>
            <a:xfrm>
              <a:off x="5877561" y="4222261"/>
              <a:ext cx="6314439" cy="2744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"/>
            <p:cNvPicPr preferRelativeResize="0"/>
            <p:nvPr/>
          </p:nvPicPr>
          <p:blipFill rotWithShape="1">
            <a:blip r:embed="rId6">
              <a:alphaModFix/>
            </a:blip>
            <a:srcRect l="17381" b="64738"/>
            <a:stretch/>
          </p:blipFill>
          <p:spPr>
            <a:xfrm flipH="1">
              <a:off x="7640482" y="5949350"/>
              <a:ext cx="4551518" cy="10170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3361882" y="460669"/>
            <a:ext cx="1937944" cy="9385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2"/>
          <p:cNvGrpSpPr/>
          <p:nvPr/>
        </p:nvGrpSpPr>
        <p:grpSpPr>
          <a:xfrm>
            <a:off x="477078" y="438348"/>
            <a:ext cx="1373225" cy="676275"/>
            <a:chOff x="477078" y="438348"/>
            <a:chExt cx="1373225" cy="676275"/>
          </a:xfrm>
        </p:grpSpPr>
        <p:pic>
          <p:nvPicPr>
            <p:cNvPr id="99" name="Google Shape;99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7078" y="438348"/>
              <a:ext cx="676275" cy="676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83667" y="460669"/>
              <a:ext cx="566636" cy="612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7876DF08-75BD-B9CC-727D-EAD6E3C2F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5978" y="282772"/>
            <a:ext cx="792548" cy="58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"/>
          <p:cNvSpPr/>
          <p:nvPr/>
        </p:nvSpPr>
        <p:spPr>
          <a:xfrm>
            <a:off x="335101" y="181018"/>
            <a:ext cx="102934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ага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байланыштуу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тобокелдиктер</a:t>
            </a:r>
            <a:endParaRPr sz="36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890;g349f8cc240a_0_47">
            <a:extLst>
              <a:ext uri="{FF2B5EF4-FFF2-40B4-BE49-F238E27FC236}">
                <a16:creationId xmlns:a16="http://schemas.microsoft.com/office/drawing/2014/main" xmlns="" id="{3B516EDF-924F-4E1B-9788-23E2CA4D6069}"/>
              </a:ext>
            </a:extLst>
          </p:cNvPr>
          <p:cNvSpPr txBox="1"/>
          <p:nvPr/>
        </p:nvSpPr>
        <p:spPr>
          <a:xfrm>
            <a:off x="1204856" y="6452804"/>
            <a:ext cx="121007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335102" y="835070"/>
            <a:ext cx="9631857" cy="5480686"/>
          </a:xfrm>
          <a:prstGeom prst="rect">
            <a:avLst/>
          </a:prstGeom>
          <a:gradFill>
            <a:gsLst>
              <a:gs pos="0">
                <a:srgbClr val="EDF9FC"/>
              </a:gs>
              <a:gs pos="100000">
                <a:srgbClr val="03A8D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8"/>
          <p:cNvCxnSpPr>
            <a:cxnSpLocks/>
          </p:cNvCxnSpPr>
          <p:nvPr/>
        </p:nvCxnSpPr>
        <p:spPr>
          <a:xfrm>
            <a:off x="335102" y="829357"/>
            <a:ext cx="736654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0" name="Google Shape;3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95" y="849424"/>
            <a:ext cx="10033685" cy="55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8"/>
          <p:cNvSpPr/>
          <p:nvPr/>
        </p:nvSpPr>
        <p:spPr>
          <a:xfrm flipH="1">
            <a:off x="8579348" y="817435"/>
            <a:ext cx="3883823" cy="4244834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3695" y="60067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8"/>
          <p:cNvSpPr txBox="1"/>
          <p:nvPr/>
        </p:nvSpPr>
        <p:spPr>
          <a:xfrm>
            <a:off x="8646804" y="1471220"/>
            <a:ext cx="3451762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эриши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кар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катмарынын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азайышы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климаттын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өзгөрүшүнө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байланыштуу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тоңдун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бузулушу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инфраструктурага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энергетикага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камсыздоого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чарбалык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иштер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элдин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жашоо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деңгээли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endParaRPr lang="ru-RU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ru-RU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оркунучтарды</a:t>
            </a:r>
            <a:endParaRPr lang="ru-RU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күчөтөт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000" dirty="0"/>
          </a:p>
        </p:txBody>
      </p:sp>
      <p:cxnSp>
        <p:nvCxnSpPr>
          <p:cNvPr id="375" name="Google Shape;375;p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xmlns="" id="{059ACC14-62CE-C084-B807-840AFBB8BC15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Google Shape;353;p8">
            <a:extLst>
              <a:ext uri="{FF2B5EF4-FFF2-40B4-BE49-F238E27FC236}">
                <a16:creationId xmlns:a16="http://schemas.microsoft.com/office/drawing/2014/main" xmlns="" id="{5A492C91-5962-9089-0921-04FDC06F4DFD}"/>
              </a:ext>
            </a:extLst>
          </p:cNvPr>
          <p:cNvSpPr/>
          <p:nvPr/>
        </p:nvSpPr>
        <p:spPr>
          <a:xfrm>
            <a:off x="3108960" y="1710483"/>
            <a:ext cx="12522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Мөңгүлөр</a:t>
            </a:r>
            <a:endParaRPr lang="ru-RU" sz="1800" dirty="0"/>
          </a:p>
        </p:txBody>
      </p:sp>
      <p:sp>
        <p:nvSpPr>
          <p:cNvPr id="5" name="Google Shape;354;p8">
            <a:extLst>
              <a:ext uri="{FF2B5EF4-FFF2-40B4-BE49-F238E27FC236}">
                <a16:creationId xmlns:a16="http://schemas.microsoft.com/office/drawing/2014/main" xmlns="" id="{113DE5B1-5C56-DD1F-0356-4332396D4DEC}"/>
              </a:ext>
            </a:extLst>
          </p:cNvPr>
          <p:cNvSpPr/>
          <p:nvPr/>
        </p:nvSpPr>
        <p:spPr>
          <a:xfrm>
            <a:off x="5818594" y="2044408"/>
            <a:ext cx="1430851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Көл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дарыя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музу</a:t>
            </a:r>
            <a:endParaRPr dirty="0"/>
          </a:p>
        </p:txBody>
      </p:sp>
      <p:sp>
        <p:nvSpPr>
          <p:cNvPr id="6" name="Google Shape;355;p8">
            <a:extLst>
              <a:ext uri="{FF2B5EF4-FFF2-40B4-BE49-F238E27FC236}">
                <a16:creationId xmlns:a16="http://schemas.microsoft.com/office/drawing/2014/main" xmlns="" id="{CDC719E9-49A0-E8BD-1309-2AF616C506A7}"/>
              </a:ext>
            </a:extLst>
          </p:cNvPr>
          <p:cNvSpPr/>
          <p:nvPr/>
        </p:nvSpPr>
        <p:spPr>
          <a:xfrm>
            <a:off x="6166157" y="1201083"/>
            <a:ext cx="1980007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Мезгилдүү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каптоо</a:t>
            </a:r>
            <a:endParaRPr lang="ru-RU" sz="1800" dirty="0"/>
          </a:p>
        </p:txBody>
      </p:sp>
      <p:sp>
        <p:nvSpPr>
          <p:cNvPr id="7" name="Google Shape;356;p8">
            <a:extLst>
              <a:ext uri="{FF2B5EF4-FFF2-40B4-BE49-F238E27FC236}">
                <a16:creationId xmlns:a16="http://schemas.microsoft.com/office/drawing/2014/main" xmlns="" id="{AD97703F-B0EE-79C3-6C5C-AEE199713D99}"/>
              </a:ext>
            </a:extLst>
          </p:cNvPr>
          <p:cNvSpPr/>
          <p:nvPr/>
        </p:nvSpPr>
        <p:spPr>
          <a:xfrm>
            <a:off x="7019553" y="3609585"/>
            <a:ext cx="125707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тоң</a:t>
            </a:r>
            <a:endParaRPr lang="ru-RU" sz="18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7;p8">
            <a:extLst>
              <a:ext uri="{FF2B5EF4-FFF2-40B4-BE49-F238E27FC236}">
                <a16:creationId xmlns:a16="http://schemas.microsoft.com/office/drawing/2014/main" xmlns="" id="{60F5747C-B383-27C0-D6E2-0165B1C0F40F}"/>
              </a:ext>
            </a:extLst>
          </p:cNvPr>
          <p:cNvSpPr/>
          <p:nvPr/>
        </p:nvSpPr>
        <p:spPr>
          <a:xfrm>
            <a:off x="3662303" y="4379055"/>
            <a:ext cx="159818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Эңкейиштердин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туруктуулугу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таш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кулоо</a:t>
            </a:r>
            <a:endParaRPr dirty="0"/>
          </a:p>
        </p:txBody>
      </p:sp>
      <p:sp>
        <p:nvSpPr>
          <p:cNvPr id="9" name="Google Shape;358;p8">
            <a:extLst>
              <a:ext uri="{FF2B5EF4-FFF2-40B4-BE49-F238E27FC236}">
                <a16:creationId xmlns:a16="http://schemas.microsoft.com/office/drawing/2014/main" xmlns="" id="{D331C4AB-5194-0AD8-45E1-0F68D9079997}"/>
              </a:ext>
            </a:extLst>
          </p:cNvPr>
          <p:cNvSpPr/>
          <p:nvPr/>
        </p:nvSpPr>
        <p:spPr>
          <a:xfrm>
            <a:off x="1285875" y="3021539"/>
            <a:ext cx="1182858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көчкү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коркунучу</a:t>
            </a:r>
            <a:endParaRPr dirty="0"/>
          </a:p>
        </p:txBody>
      </p:sp>
      <p:sp>
        <p:nvSpPr>
          <p:cNvPr id="10" name="Google Shape;359;p8">
            <a:extLst>
              <a:ext uri="{FF2B5EF4-FFF2-40B4-BE49-F238E27FC236}">
                <a16:creationId xmlns:a16="http://schemas.microsoft.com/office/drawing/2014/main" xmlns="" id="{DE6877BA-B359-16C4-7EEF-D4E6F3ECEEF6}"/>
              </a:ext>
            </a:extLst>
          </p:cNvPr>
          <p:cNvSpPr/>
          <p:nvPr/>
        </p:nvSpPr>
        <p:spPr>
          <a:xfrm>
            <a:off x="3263592" y="2091894"/>
            <a:ext cx="236806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Оорулар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биологиялык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коопсуздук</a:t>
            </a:r>
            <a:endParaRPr dirty="0"/>
          </a:p>
        </p:txBody>
      </p:sp>
      <p:sp>
        <p:nvSpPr>
          <p:cNvPr id="11" name="Google Shape;360;p8">
            <a:extLst>
              <a:ext uri="{FF2B5EF4-FFF2-40B4-BE49-F238E27FC236}">
                <a16:creationId xmlns:a16="http://schemas.microsoft.com/office/drawing/2014/main" xmlns="" id="{2B839D6E-44CF-AF36-257B-9F100486EA6A}"/>
              </a:ext>
            </a:extLst>
          </p:cNvPr>
          <p:cNvSpPr/>
          <p:nvPr/>
        </p:nvSpPr>
        <p:spPr>
          <a:xfrm>
            <a:off x="4916235" y="4089785"/>
            <a:ext cx="1430851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ташкыны</a:t>
            </a:r>
            <a:endParaRPr dirty="0"/>
          </a:p>
        </p:txBody>
      </p:sp>
      <p:sp>
        <p:nvSpPr>
          <p:cNvPr id="12" name="Google Shape;361;p8">
            <a:extLst>
              <a:ext uri="{FF2B5EF4-FFF2-40B4-BE49-F238E27FC236}">
                <a16:creationId xmlns:a16="http://schemas.microsoft.com/office/drawing/2014/main" xmlns="" id="{7304F922-72E3-1E38-8D18-CC50EC59E9B9}"/>
              </a:ext>
            </a:extLst>
          </p:cNvPr>
          <p:cNvSpPr/>
          <p:nvPr/>
        </p:nvSpPr>
        <p:spPr>
          <a:xfrm>
            <a:off x="2917456" y="5088952"/>
            <a:ext cx="206323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Дарыянын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агымынын</a:t>
            </a:r>
            <a:r>
              <a:rPr lang="ru-RU" sz="1600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өзгөрүшү</a:t>
            </a:r>
            <a:endParaRPr dirty="0"/>
          </a:p>
        </p:txBody>
      </p:sp>
      <p:pic>
        <p:nvPicPr>
          <p:cNvPr id="13" name="Google Shape;362;p8">
            <a:extLst>
              <a:ext uri="{FF2B5EF4-FFF2-40B4-BE49-F238E27FC236}">
                <a16:creationId xmlns:a16="http://schemas.microsoft.com/office/drawing/2014/main" xmlns="" id="{A8CE9F61-CD5C-37F6-8107-C5B300BBA4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0495" y="5547412"/>
            <a:ext cx="2091163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889;p21">
            <a:extLst>
              <a:ext uri="{FF2B5EF4-FFF2-40B4-BE49-F238E27FC236}">
                <a16:creationId xmlns:a16="http://schemas.microsoft.com/office/drawing/2014/main" xmlns="" id="{D8319F2D-B4E2-4A9B-A130-09CF93ABA06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68C1FFAF-2DD9-D371-3193-D16BD955B77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7;p2">
            <a:extLst>
              <a:ext uri="{FF2B5EF4-FFF2-40B4-BE49-F238E27FC236}">
                <a16:creationId xmlns:a16="http://schemas.microsoft.com/office/drawing/2014/main" xmlns="" id="{04F8BC35-8278-8A2E-4774-247E0AF6071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9;p2">
            <a:extLst>
              <a:ext uri="{FF2B5EF4-FFF2-40B4-BE49-F238E27FC236}">
                <a16:creationId xmlns:a16="http://schemas.microsoft.com/office/drawing/2014/main" xmlns="" id="{170F90DF-9EE7-CA53-1EAC-F2CCE4BE8C0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2DC40A0E-0038-3423-B87B-836D1305C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 l="18254" t="1044" r="11417"/>
          <a:stretch/>
        </p:blipFill>
        <p:spPr>
          <a:xfrm>
            <a:off x="0" y="-21393"/>
            <a:ext cx="12192000" cy="673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0"/>
          <p:cNvSpPr/>
          <p:nvPr/>
        </p:nvSpPr>
        <p:spPr>
          <a:xfrm>
            <a:off x="1606892" y="3541484"/>
            <a:ext cx="336707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Кардын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эрүү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ылдамдыгы,карга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байланыштуу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коркунучтар</a:t>
            </a:r>
            <a:endParaRPr dirty="0"/>
          </a:p>
        </p:txBody>
      </p:sp>
      <p:sp>
        <p:nvSpPr>
          <p:cNvPr id="384" name="Google Shape;384;p10"/>
          <p:cNvSpPr/>
          <p:nvPr/>
        </p:nvSpPr>
        <p:spPr>
          <a:xfrm>
            <a:off x="3949076" y="2427812"/>
            <a:ext cx="167824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Кардагы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запасы</a:t>
            </a:r>
            <a:endParaRPr dirty="0"/>
          </a:p>
        </p:txBody>
      </p:sp>
      <p:sp>
        <p:nvSpPr>
          <p:cNvPr id="385" name="Google Shape;385;p10"/>
          <p:cNvSpPr/>
          <p:nvPr/>
        </p:nvSpPr>
        <p:spPr>
          <a:xfrm>
            <a:off x="5374716" y="1886766"/>
            <a:ext cx="133081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күрткүлөрү</a:t>
            </a:r>
            <a:endParaRPr dirty="0"/>
          </a:p>
        </p:txBody>
      </p:sp>
      <p:sp>
        <p:nvSpPr>
          <p:cNvPr id="386" name="Google Shape;386;p10"/>
          <p:cNvSpPr/>
          <p:nvPr/>
        </p:nvSpPr>
        <p:spPr>
          <a:xfrm>
            <a:off x="7654803" y="695842"/>
            <a:ext cx="2291172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Алыстан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зонддоо</a:t>
            </a:r>
            <a:endParaRPr dirty="0"/>
          </a:p>
        </p:txBody>
      </p:sp>
      <p:sp>
        <p:nvSpPr>
          <p:cNvPr id="387" name="Google Shape;387;p10"/>
          <p:cNvSpPr/>
          <p:nvPr/>
        </p:nvSpPr>
        <p:spPr>
          <a:xfrm>
            <a:off x="8378466" y="1421243"/>
            <a:ext cx="209948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көчкү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метеостанциялары</a:t>
            </a:r>
            <a:endParaRPr dirty="0"/>
          </a:p>
        </p:txBody>
      </p:sp>
      <p:sp>
        <p:nvSpPr>
          <p:cNvPr id="388" name="Google Shape;388;p10"/>
          <p:cNvSpPr/>
          <p:nvPr/>
        </p:nvSpPr>
        <p:spPr>
          <a:xfrm>
            <a:off x="5830645" y="3009261"/>
            <a:ext cx="28913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Жолдор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муз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тоңуп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lvl="0" algn="r">
              <a:lnSpc>
                <a:spcPct val="80000"/>
              </a:lnSpc>
            </a:pP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көчкү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коркунучу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бар</a:t>
            </a:r>
            <a:endParaRPr dirty="0"/>
          </a:p>
        </p:txBody>
      </p:sp>
      <p:sp>
        <p:nvSpPr>
          <p:cNvPr id="389" name="Google Shape;389;p10"/>
          <p:cNvSpPr/>
          <p:nvPr/>
        </p:nvSpPr>
        <p:spPr>
          <a:xfrm>
            <a:off x="7906871" y="3830124"/>
            <a:ext cx="269312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Айыл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чарбасы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коркунучтуу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аба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ырайы</a:t>
            </a:r>
            <a:endParaRPr dirty="0"/>
          </a:p>
        </p:txBody>
      </p:sp>
      <p:sp>
        <p:nvSpPr>
          <p:cNvPr id="390" name="Google Shape;390;p10"/>
          <p:cNvSpPr/>
          <p:nvPr/>
        </p:nvSpPr>
        <p:spPr>
          <a:xfrm>
            <a:off x="9609221" y="4753394"/>
            <a:ext cx="231861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Сугат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болушу</a:t>
            </a:r>
            <a:endParaRPr dirty="0"/>
          </a:p>
        </p:txBody>
      </p:sp>
      <p:sp>
        <p:nvSpPr>
          <p:cNvPr id="397" name="Google Shape;397;p10"/>
          <p:cNvSpPr/>
          <p:nvPr/>
        </p:nvSpPr>
        <p:spPr>
          <a:xfrm>
            <a:off x="1125020" y="4086703"/>
            <a:ext cx="3367072" cy="241961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0"/>
          <p:cNvSpPr/>
          <p:nvPr/>
        </p:nvSpPr>
        <p:spPr>
          <a:xfrm>
            <a:off x="4690175" y="3808575"/>
            <a:ext cx="26295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Кар</a:t>
            </a:r>
            <a:endParaRPr lang="ru-RU" sz="8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0"/>
          <p:cNvSpPr txBox="1"/>
          <p:nvPr/>
        </p:nvSpPr>
        <p:spPr>
          <a:xfrm>
            <a:off x="1491048" y="4416175"/>
            <a:ext cx="2881378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</a:pP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маалыматтары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кызматы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бир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нече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сааттан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ондогон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жылдарга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чейинки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убакыт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горизонтун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камтыйт</a:t>
            </a:r>
            <a:r>
              <a:rPr lang="ru-RU" sz="19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32" y="5418465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0"/>
          <p:cNvSpPr txBox="1"/>
          <p:nvPr/>
        </p:nvSpPr>
        <p:spPr>
          <a:xfrm>
            <a:off x="4109247" y="308980"/>
            <a:ext cx="264462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smtClean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ТЕХНОЛОГИЯЛАР ЖАНА БАЙКОО </a:t>
            </a:r>
            <a:r>
              <a:rPr lang="ru-RU" sz="1800" b="1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ЫКМАЛАРЫ</a:t>
            </a:r>
            <a:endParaRPr sz="1800" b="1" i="0" u="none" strike="noStrike" cap="none" dirty="0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676981" y="1416755"/>
            <a:ext cx="2341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ӨЗҮНЧӨ</a:t>
            </a:r>
          </a:p>
          <a:p>
            <a:pPr lvl="0"/>
            <a:r>
              <a:rPr lang="ru-RU" sz="1800" b="1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ӨЛЧӨНҮҮЧҮ </a:t>
            </a:r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ПАРАМЕТРЛЕР</a:t>
            </a:r>
            <a:endParaRPr lang="ru-RU" sz="18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10026128" y="1906429"/>
            <a:ext cx="216587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МААЛЫМАТТАРДЫ ЖАНА КЫЗМАТТАРДЫ КЕРЕКТӨӨЧҮЛӨР</a:t>
            </a:r>
            <a:endParaRPr lang="ru-RU"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93;p10">
            <a:extLst>
              <a:ext uri="{FF2B5EF4-FFF2-40B4-BE49-F238E27FC236}">
                <a16:creationId xmlns:a16="http://schemas.microsoft.com/office/drawing/2014/main" xmlns="" id="{B2525850-B2E6-2B4C-25DD-34BE22AF30A3}"/>
              </a:ext>
            </a:extLst>
          </p:cNvPr>
          <p:cNvSpPr/>
          <p:nvPr/>
        </p:nvSpPr>
        <p:spPr>
          <a:xfrm>
            <a:off x="7276295" y="5664938"/>
            <a:ext cx="1222245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Жылдар</a:t>
            </a:r>
            <a:endParaRPr dirty="0"/>
          </a:p>
        </p:txBody>
      </p:sp>
      <p:sp>
        <p:nvSpPr>
          <p:cNvPr id="4" name="Google Shape;394;p10">
            <a:extLst>
              <a:ext uri="{FF2B5EF4-FFF2-40B4-BE49-F238E27FC236}">
                <a16:creationId xmlns:a16="http://schemas.microsoft.com/office/drawing/2014/main" xmlns="" id="{F90DB353-3C34-7849-455B-ECD412A9749F}"/>
              </a:ext>
            </a:extLst>
          </p:cNvPr>
          <p:cNvSpPr/>
          <p:nvPr/>
        </p:nvSpPr>
        <p:spPr>
          <a:xfrm>
            <a:off x="8777065" y="5554093"/>
            <a:ext cx="1335124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Ондогон</a:t>
            </a: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жылдар</a:t>
            </a:r>
            <a:endParaRPr lang="ru-RU" sz="2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95;p10">
            <a:extLst>
              <a:ext uri="{FF2B5EF4-FFF2-40B4-BE49-F238E27FC236}">
                <a16:creationId xmlns:a16="http://schemas.microsoft.com/office/drawing/2014/main" xmlns="" id="{5541CF4E-CAEC-D17F-3058-18AEBCF9B64F}"/>
              </a:ext>
            </a:extLst>
          </p:cNvPr>
          <p:cNvSpPr/>
          <p:nvPr/>
        </p:nvSpPr>
        <p:spPr>
          <a:xfrm>
            <a:off x="10323160" y="5562719"/>
            <a:ext cx="1717137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Убакыт</a:t>
            </a: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горизонту</a:t>
            </a:r>
            <a:endParaRPr lang="ru-RU" sz="2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05;p10">
            <a:extLst>
              <a:ext uri="{FF2B5EF4-FFF2-40B4-BE49-F238E27FC236}">
                <a16:creationId xmlns:a16="http://schemas.microsoft.com/office/drawing/2014/main" xmlns="" id="{3E4C16E8-486D-EC37-6809-AD1F12A534BD}"/>
              </a:ext>
            </a:extLst>
          </p:cNvPr>
          <p:cNvSpPr/>
          <p:nvPr/>
        </p:nvSpPr>
        <p:spPr>
          <a:xfrm>
            <a:off x="5936793" y="5664938"/>
            <a:ext cx="1247887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Күндөр</a:t>
            </a:r>
            <a:endParaRPr dirty="0"/>
          </a:p>
        </p:txBody>
      </p:sp>
      <p:sp>
        <p:nvSpPr>
          <p:cNvPr id="7" name="Google Shape;406;p10">
            <a:extLst>
              <a:ext uri="{FF2B5EF4-FFF2-40B4-BE49-F238E27FC236}">
                <a16:creationId xmlns:a16="http://schemas.microsoft.com/office/drawing/2014/main" xmlns="" id="{7C8F7BED-2864-741F-24DA-548FCBEE4E52}"/>
              </a:ext>
            </a:extLst>
          </p:cNvPr>
          <p:cNvSpPr/>
          <p:nvPr/>
        </p:nvSpPr>
        <p:spPr>
          <a:xfrm>
            <a:off x="4639747" y="5682189"/>
            <a:ext cx="87876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Саат</a:t>
            </a:r>
            <a:endParaRPr dirty="0"/>
          </a:p>
        </p:txBody>
      </p:sp>
      <p:sp>
        <p:nvSpPr>
          <p:cNvPr id="42" name="Google Shape;437;p11">
            <a:extLst>
              <a:ext uri="{FF2B5EF4-FFF2-40B4-BE49-F238E27FC236}">
                <a16:creationId xmlns:a16="http://schemas.microsoft.com/office/drawing/2014/main" xmlns="" id="{40E609F8-941E-42CA-97E2-29D25AB9E63E}"/>
              </a:ext>
            </a:extLst>
          </p:cNvPr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</a:t>
            </a:r>
          </a:p>
        </p:txBody>
      </p:sp>
      <p:cxnSp>
        <p:nvCxnSpPr>
          <p:cNvPr id="43" name="Google Shape;438;p11">
            <a:extLst>
              <a:ext uri="{FF2B5EF4-FFF2-40B4-BE49-F238E27FC236}">
                <a16:creationId xmlns:a16="http://schemas.microsoft.com/office/drawing/2014/main" xmlns="" id="{F6FC7CE9-DE7E-4D06-939B-08938CCE9929}"/>
              </a:ext>
            </a:extLst>
          </p:cNvPr>
          <p:cNvCxnSpPr>
            <a:cxnSpLocks/>
          </p:cNvCxnSpPr>
          <p:nvPr/>
        </p:nvCxnSpPr>
        <p:spPr>
          <a:xfrm>
            <a:off x="372728" y="829357"/>
            <a:ext cx="23243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5" name="Google Shape;405;p10"/>
          <p:cNvSpPr/>
          <p:nvPr/>
        </p:nvSpPr>
        <p:spPr>
          <a:xfrm>
            <a:off x="0" y="6325487"/>
            <a:ext cx="12192000" cy="532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Google Shape;890;g349f8cc240a_0_47">
            <a:extLst>
              <a:ext uri="{FF2B5EF4-FFF2-40B4-BE49-F238E27FC236}">
                <a16:creationId xmlns:a16="http://schemas.microsoft.com/office/drawing/2014/main" xmlns="" id="{104369F0-2BDC-4621-AB9A-23DBC653BA77}"/>
              </a:ext>
            </a:extLst>
          </p:cNvPr>
          <p:cNvSpPr txBox="1"/>
          <p:nvPr/>
        </p:nvSpPr>
        <p:spPr>
          <a:xfrm>
            <a:off x="1125020" y="6472304"/>
            <a:ext cx="128991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375;p8">
            <a:extLst>
              <a:ext uri="{FF2B5EF4-FFF2-40B4-BE49-F238E27FC236}">
                <a16:creationId xmlns:a16="http://schemas.microsoft.com/office/drawing/2014/main" xmlns="" id="{9FC7E7A5-F454-40D3-A659-F135A2279231}"/>
              </a:ext>
            </a:extLst>
          </p:cNvPr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E80D2811-C7A8-CAFA-83E5-BAF5100F098F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9" name="Google Shape;889;p21">
            <a:extLst>
              <a:ext uri="{FF2B5EF4-FFF2-40B4-BE49-F238E27FC236}">
                <a16:creationId xmlns:a16="http://schemas.microsoft.com/office/drawing/2014/main" xmlns="" id="{E915C444-6A96-4E9C-8AE3-2640F5178369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52E0949A-BDC5-801C-1292-85E6C69576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2">
            <a:extLst>
              <a:ext uri="{FF2B5EF4-FFF2-40B4-BE49-F238E27FC236}">
                <a16:creationId xmlns:a16="http://schemas.microsoft.com/office/drawing/2014/main" xmlns="" id="{A71AB3EA-FFDC-5ADD-28DD-5AA7E364C42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9;p2">
            <a:extLst>
              <a:ext uri="{FF2B5EF4-FFF2-40B4-BE49-F238E27FC236}">
                <a16:creationId xmlns:a16="http://schemas.microsoft.com/office/drawing/2014/main" xmlns="" id="{A280348D-4BCC-3551-4224-DFE0C0369A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FAEE3155-7C58-7615-E449-D865AA869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  <p:sp>
        <p:nvSpPr>
          <p:cNvPr id="382" name="Google Shape;382;p10"/>
          <p:cNvSpPr/>
          <p:nvPr/>
        </p:nvSpPr>
        <p:spPr>
          <a:xfrm>
            <a:off x="38625" y="4390661"/>
            <a:ext cx="1731350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катмарынын</a:t>
            </a:r>
            <a:endParaRPr lang="ru-RU" sz="18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тереңдиги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аянты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"/>
          <p:cNvSpPr/>
          <p:nvPr/>
        </p:nvSpPr>
        <p:spPr>
          <a:xfrm>
            <a:off x="-2" y="0"/>
            <a:ext cx="12192002" cy="6307177"/>
          </a:xfrm>
          <a:prstGeom prst="rect">
            <a:avLst/>
          </a:prstGeom>
          <a:gradFill>
            <a:gsLst>
              <a:gs pos="0">
                <a:srgbClr val="FFE9DC"/>
              </a:gs>
              <a:gs pos="100000">
                <a:srgbClr val="FDFDF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5D2FB7-DDE7-4D55-865F-093A22FE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9697" r="10143"/>
          <a:stretch/>
        </p:blipFill>
        <p:spPr>
          <a:xfrm>
            <a:off x="-25" y="480818"/>
            <a:ext cx="12192025" cy="6243155"/>
          </a:xfrm>
          <a:prstGeom prst="rect">
            <a:avLst/>
          </a:prstGeom>
        </p:spPr>
      </p:pic>
      <p:sp>
        <p:nvSpPr>
          <p:cNvPr id="442" name="Google Shape;442;p11"/>
          <p:cNvSpPr/>
          <p:nvPr/>
        </p:nvSpPr>
        <p:spPr>
          <a:xfrm>
            <a:off x="3216277" y="4466027"/>
            <a:ext cx="3132768" cy="2236607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-12" y="6322899"/>
            <a:ext cx="12192000" cy="5355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90;g349f8cc240a_0_47">
            <a:extLst>
              <a:ext uri="{FF2B5EF4-FFF2-40B4-BE49-F238E27FC236}">
                <a16:creationId xmlns:a16="http://schemas.microsoft.com/office/drawing/2014/main" xmlns="" id="{31A1885C-DE39-4ADA-B39B-80A40591F125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506193" y="5136757"/>
            <a:ext cx="18389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Тоңуп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калган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топурактагы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тектердеги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запастары</a:t>
            </a:r>
            <a:endParaRPr lang="ru-RU"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2243163" y="4815591"/>
            <a:ext cx="1589525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Тереңдиктеги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температура профили</a:t>
            </a:r>
            <a:endParaRPr dirty="0"/>
          </a:p>
        </p:txBody>
      </p:sp>
      <p:sp>
        <p:nvSpPr>
          <p:cNvPr id="427" name="Google Shape;427;p11"/>
          <p:cNvSpPr/>
          <p:nvPr/>
        </p:nvSpPr>
        <p:spPr>
          <a:xfrm>
            <a:off x="4559711" y="2862909"/>
            <a:ext cx="1725152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Тоо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тектеринин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туруктуулугу</a:t>
            </a:r>
            <a:endParaRPr dirty="0"/>
          </a:p>
        </p:txBody>
      </p:sp>
      <p:sp>
        <p:nvSpPr>
          <p:cNvPr id="428" name="Google Shape;428;p11"/>
          <p:cNvSpPr/>
          <p:nvPr/>
        </p:nvSpPr>
        <p:spPr>
          <a:xfrm>
            <a:off x="7599748" y="682542"/>
            <a:ext cx="188429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Алыстан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зонддоо</a:t>
            </a:r>
            <a:endParaRPr lang="ru-RU" sz="1800" dirty="0"/>
          </a:p>
        </p:txBody>
      </p:sp>
      <p:sp>
        <p:nvSpPr>
          <p:cNvPr id="429" name="Google Shape;429;p11"/>
          <p:cNvSpPr/>
          <p:nvPr/>
        </p:nvSpPr>
        <p:spPr>
          <a:xfrm>
            <a:off x="6737172" y="3153588"/>
            <a:ext cx="1725152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Жолдордун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абалы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коопсуздугу</a:t>
            </a:r>
            <a:endParaRPr dirty="0"/>
          </a:p>
        </p:txBody>
      </p:sp>
      <p:sp>
        <p:nvSpPr>
          <p:cNvPr id="430" name="Google Shape;430;p11"/>
          <p:cNvSpPr/>
          <p:nvPr/>
        </p:nvSpPr>
        <p:spPr>
          <a:xfrm>
            <a:off x="8133795" y="3915886"/>
            <a:ext cx="282524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Калдыктарды</a:t>
            </a:r>
            <a:endParaRPr lang="ru-RU" sz="18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</a:pP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сактоо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тоо-кен</a:t>
            </a:r>
            <a:endParaRPr lang="ru-RU" sz="18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</a:pP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коопсуздугу</a:t>
            </a:r>
            <a:endParaRPr dirty="0"/>
          </a:p>
        </p:txBody>
      </p:sp>
      <p:sp>
        <p:nvSpPr>
          <p:cNvPr id="431" name="Google Shape;431;p11"/>
          <p:cNvSpPr/>
          <p:nvPr/>
        </p:nvSpPr>
        <p:spPr>
          <a:xfrm>
            <a:off x="9950423" y="4708255"/>
            <a:ext cx="1882247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Сугат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болушу</a:t>
            </a:r>
            <a:endParaRPr lang="ru-RU" sz="1800" dirty="0"/>
          </a:p>
        </p:txBody>
      </p:sp>
      <p:sp>
        <p:nvSpPr>
          <p:cNvPr id="432" name="Google Shape;432;p11"/>
          <p:cNvSpPr/>
          <p:nvPr/>
        </p:nvSpPr>
        <p:spPr>
          <a:xfrm>
            <a:off x="4967248" y="1834168"/>
            <a:ext cx="181006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Терең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температураны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өлчөө</a:t>
            </a:r>
            <a:endParaRPr dirty="0"/>
          </a:p>
        </p:txBody>
      </p:sp>
      <p:sp>
        <p:nvSpPr>
          <p:cNvPr id="433" name="Google Shape;433;p11"/>
          <p:cNvSpPr/>
          <p:nvPr/>
        </p:nvSpPr>
        <p:spPr>
          <a:xfrm>
            <a:off x="6284862" y="5537739"/>
            <a:ext cx="1396097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Сезондор</a:t>
            </a:r>
            <a:endParaRPr dirty="0"/>
          </a:p>
        </p:txBody>
      </p:sp>
      <p:sp>
        <p:nvSpPr>
          <p:cNvPr id="434" name="Google Shape;434;p11"/>
          <p:cNvSpPr/>
          <p:nvPr/>
        </p:nvSpPr>
        <p:spPr>
          <a:xfrm>
            <a:off x="7896113" y="5537739"/>
            <a:ext cx="1283369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Жылдар</a:t>
            </a:r>
            <a:endParaRPr dirty="0"/>
          </a:p>
        </p:txBody>
      </p:sp>
      <p:sp>
        <p:nvSpPr>
          <p:cNvPr id="436" name="Google Shape;436;p11"/>
          <p:cNvSpPr/>
          <p:nvPr/>
        </p:nvSpPr>
        <p:spPr>
          <a:xfrm>
            <a:off x="3815785" y="3575346"/>
            <a:ext cx="506651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6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sz="6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тоң</a:t>
            </a:r>
            <a:endParaRPr sz="6600" b="0" i="0" u="none" strike="noStrike" cap="none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</a:t>
            </a:r>
          </a:p>
        </p:txBody>
      </p:sp>
      <p:cxnSp>
        <p:nvCxnSpPr>
          <p:cNvPr id="438" name="Google Shape;438;p11"/>
          <p:cNvCxnSpPr>
            <a:cxnSpLocks/>
          </p:cNvCxnSpPr>
          <p:nvPr/>
        </p:nvCxnSpPr>
        <p:spPr>
          <a:xfrm>
            <a:off x="372728" y="829357"/>
            <a:ext cx="23243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3" name="Google Shape;443;p11"/>
          <p:cNvSpPr txBox="1"/>
          <p:nvPr/>
        </p:nvSpPr>
        <p:spPr>
          <a:xfrm>
            <a:off x="3445091" y="4515476"/>
            <a:ext cx="2825247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тоңдун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маалыматтары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кызматы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сезондон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кылымга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чейинки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горизонтту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камтыйт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dirty="0"/>
          </a:p>
        </p:txBody>
      </p:sp>
      <p:pic>
        <p:nvPicPr>
          <p:cNvPr id="444" name="Google Shape;44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7053" y="5570769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11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11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Google Shape;434;p11">
            <a:extLst>
              <a:ext uri="{FF2B5EF4-FFF2-40B4-BE49-F238E27FC236}">
                <a16:creationId xmlns:a16="http://schemas.microsoft.com/office/drawing/2014/main" xmlns="" id="{27C773C9-A101-4934-9372-CD44143DD113}"/>
              </a:ext>
            </a:extLst>
          </p:cNvPr>
          <p:cNvSpPr/>
          <p:nvPr/>
        </p:nvSpPr>
        <p:spPr>
          <a:xfrm>
            <a:off x="9192620" y="5411344"/>
            <a:ext cx="1296086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Ондогон</a:t>
            </a: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жылдар</a:t>
            </a:r>
            <a:endParaRPr lang="ru-RU" sz="2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34;p11">
            <a:extLst>
              <a:ext uri="{FF2B5EF4-FFF2-40B4-BE49-F238E27FC236}">
                <a16:creationId xmlns:a16="http://schemas.microsoft.com/office/drawing/2014/main" xmlns="" id="{9FED8FF1-56B7-48D5-B223-51F71E9871C8}"/>
              </a:ext>
            </a:extLst>
          </p:cNvPr>
          <p:cNvSpPr/>
          <p:nvPr/>
        </p:nvSpPr>
        <p:spPr>
          <a:xfrm>
            <a:off x="10488706" y="5537739"/>
            <a:ext cx="1650555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К</a:t>
            </a:r>
            <a:r>
              <a:rPr lang="ru-RU" sz="2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ылымдар</a:t>
            </a:r>
            <a:endParaRPr dirty="0"/>
          </a:p>
        </p:txBody>
      </p:sp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xmlns="" id="{93976B90-78D6-27EF-7A95-993471C19A93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Google Shape;400;p10">
            <a:extLst>
              <a:ext uri="{FF2B5EF4-FFF2-40B4-BE49-F238E27FC236}">
                <a16:creationId xmlns:a16="http://schemas.microsoft.com/office/drawing/2014/main" xmlns="" id="{BFF9F0AC-C3A3-0249-0E0D-CC9BFDAA6EC6}"/>
              </a:ext>
            </a:extLst>
          </p:cNvPr>
          <p:cNvSpPr txBox="1"/>
          <p:nvPr/>
        </p:nvSpPr>
        <p:spPr>
          <a:xfrm>
            <a:off x="4020175" y="301688"/>
            <a:ext cx="264462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ТЕХНОЛОГИЯЛАР ЖАНА БАЙКОО ЫКМАЛАРЫ</a:t>
            </a:r>
          </a:p>
        </p:txBody>
      </p:sp>
      <p:sp>
        <p:nvSpPr>
          <p:cNvPr id="5" name="Google Shape;401;p10">
            <a:extLst>
              <a:ext uri="{FF2B5EF4-FFF2-40B4-BE49-F238E27FC236}">
                <a16:creationId xmlns:a16="http://schemas.microsoft.com/office/drawing/2014/main" xmlns="" id="{90C6D406-B7B2-28D5-07C5-6D6B7DB9CD0C}"/>
              </a:ext>
            </a:extLst>
          </p:cNvPr>
          <p:cNvSpPr txBox="1"/>
          <p:nvPr/>
        </p:nvSpPr>
        <p:spPr>
          <a:xfrm>
            <a:off x="676981" y="1416755"/>
            <a:ext cx="2341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ӨЗҮНЧӨ</a:t>
            </a:r>
          </a:p>
          <a:p>
            <a:pPr lvl="0"/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ӨЛЧӨНҮҮЧҮ ПАРАМЕТРЛЕР</a:t>
            </a:r>
          </a:p>
        </p:txBody>
      </p:sp>
      <p:sp>
        <p:nvSpPr>
          <p:cNvPr id="6" name="Google Shape;402;p10">
            <a:extLst>
              <a:ext uri="{FF2B5EF4-FFF2-40B4-BE49-F238E27FC236}">
                <a16:creationId xmlns:a16="http://schemas.microsoft.com/office/drawing/2014/main" xmlns="" id="{CCA6DB74-4FFC-CB1A-91EE-8F57966A7F86}"/>
              </a:ext>
            </a:extLst>
          </p:cNvPr>
          <p:cNvSpPr txBox="1"/>
          <p:nvPr/>
        </p:nvSpPr>
        <p:spPr>
          <a:xfrm>
            <a:off x="9883659" y="1837705"/>
            <a:ext cx="21507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МААЛЫМАТТАРДЫ ЖАНА КЫЗМАТТАРДЫ КЕРЕКТӨӨЧҮЛӨР</a:t>
            </a:r>
          </a:p>
        </p:txBody>
      </p:sp>
      <p:sp>
        <p:nvSpPr>
          <p:cNvPr id="7" name="Google Shape;438;p11">
            <a:extLst>
              <a:ext uri="{FF2B5EF4-FFF2-40B4-BE49-F238E27FC236}">
                <a16:creationId xmlns:a16="http://schemas.microsoft.com/office/drawing/2014/main" xmlns="" id="{89016A48-7184-90C0-94EF-06C3746808DC}"/>
              </a:ext>
            </a:extLst>
          </p:cNvPr>
          <p:cNvSpPr/>
          <p:nvPr/>
        </p:nvSpPr>
        <p:spPr>
          <a:xfrm>
            <a:off x="6905914" y="5006053"/>
            <a:ext cx="3462104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Убакыт</a:t>
            </a: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горизонту</a:t>
            </a:r>
          </a:p>
        </p:txBody>
      </p:sp>
      <p:sp>
        <p:nvSpPr>
          <p:cNvPr id="46" name="Google Shape;889;p21">
            <a:extLst>
              <a:ext uri="{FF2B5EF4-FFF2-40B4-BE49-F238E27FC236}">
                <a16:creationId xmlns:a16="http://schemas.microsoft.com/office/drawing/2014/main" xmlns="" id="{BD2520B8-22BF-4B99-8A24-67278773B318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EF905487-E7B4-E4F8-E43D-AD17242E11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2">
            <a:extLst>
              <a:ext uri="{FF2B5EF4-FFF2-40B4-BE49-F238E27FC236}">
                <a16:creationId xmlns:a16="http://schemas.microsoft.com/office/drawing/2014/main" xmlns="" id="{796070D1-14F3-B119-6D24-0B1DF1F23FE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9;p2">
            <a:extLst>
              <a:ext uri="{FF2B5EF4-FFF2-40B4-BE49-F238E27FC236}">
                <a16:creationId xmlns:a16="http://schemas.microsoft.com/office/drawing/2014/main" xmlns="" id="{829709BC-7C8F-E8BA-4D94-6105971850E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96CEF215-75A1-6284-6F6D-B990786D5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"/>
          <p:cNvSpPr/>
          <p:nvPr/>
        </p:nvSpPr>
        <p:spPr>
          <a:xfrm>
            <a:off x="0" y="0"/>
            <a:ext cx="12192000" cy="6307177"/>
          </a:xfrm>
          <a:prstGeom prst="rect">
            <a:avLst/>
          </a:prstGeom>
          <a:gradFill>
            <a:gsLst>
              <a:gs pos="0">
                <a:srgbClr val="BDE1BA"/>
              </a:gs>
              <a:gs pos="100000">
                <a:srgbClr val="FDFDF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A593C19-1F9E-45DB-A52A-CE43B003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7259" r="10570"/>
          <a:stretch/>
        </p:blipFill>
        <p:spPr>
          <a:xfrm>
            <a:off x="0" y="651148"/>
            <a:ext cx="12192000" cy="6056314"/>
          </a:xfrm>
          <a:prstGeom prst="rect">
            <a:avLst/>
          </a:prstGeom>
        </p:spPr>
      </p:pic>
      <p:sp>
        <p:nvSpPr>
          <p:cNvPr id="584" name="Google Shape;584;p26"/>
          <p:cNvSpPr/>
          <p:nvPr/>
        </p:nvSpPr>
        <p:spPr>
          <a:xfrm>
            <a:off x="10115533" y="4832444"/>
            <a:ext cx="1882247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Сугат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болушу</a:t>
            </a:r>
            <a:endParaRPr lang="ru-RU" sz="1800" dirty="0"/>
          </a:p>
        </p:txBody>
      </p:sp>
      <p:sp>
        <p:nvSpPr>
          <p:cNvPr id="585" name="Google Shape;585;p26"/>
          <p:cNvSpPr/>
          <p:nvPr/>
        </p:nvSpPr>
        <p:spPr>
          <a:xfrm>
            <a:off x="7795066" y="870465"/>
            <a:ext cx="198636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Алыстан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зонддоо</a:t>
            </a:r>
            <a:endParaRPr lang="ru-RU" sz="1800" dirty="0"/>
          </a:p>
        </p:txBody>
      </p:sp>
      <p:sp>
        <p:nvSpPr>
          <p:cNvPr id="586" name="Google Shape;586;p26"/>
          <p:cNvSpPr/>
          <p:nvPr/>
        </p:nvSpPr>
        <p:spPr>
          <a:xfrm>
            <a:off x="6094524" y="5680986"/>
            <a:ext cx="1102342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Күндөр</a:t>
            </a:r>
            <a:endParaRPr dirty="0"/>
          </a:p>
        </p:txBody>
      </p:sp>
      <p:sp>
        <p:nvSpPr>
          <p:cNvPr id="587" name="Google Shape;587;p26"/>
          <p:cNvSpPr/>
          <p:nvPr/>
        </p:nvSpPr>
        <p:spPr>
          <a:xfrm>
            <a:off x="7519594" y="5680985"/>
            <a:ext cx="1430767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Сезондор</a:t>
            </a:r>
            <a:endParaRPr dirty="0"/>
          </a:p>
        </p:txBody>
      </p:sp>
      <p:sp>
        <p:nvSpPr>
          <p:cNvPr id="588" name="Google Shape;588;p26"/>
          <p:cNvSpPr/>
          <p:nvPr/>
        </p:nvSpPr>
        <p:spPr>
          <a:xfrm>
            <a:off x="6856565" y="5131636"/>
            <a:ext cx="3043802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Убакыт</a:t>
            </a: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горизонту</a:t>
            </a:r>
          </a:p>
        </p:txBody>
      </p:sp>
      <p:sp>
        <p:nvSpPr>
          <p:cNvPr id="589" name="Google Shape;589;p26"/>
          <p:cNvSpPr/>
          <p:nvPr/>
        </p:nvSpPr>
        <p:spPr>
          <a:xfrm>
            <a:off x="8950362" y="5671293"/>
            <a:ext cx="121780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</a:t>
            </a:r>
            <a:r>
              <a:rPr lang="ru-RU" sz="22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ылдар</a:t>
            </a:r>
            <a:endParaRPr lang="ru-RU" sz="2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0" name="Google Shape;590;p26"/>
          <p:cNvSpPr/>
          <p:nvPr/>
        </p:nvSpPr>
        <p:spPr>
          <a:xfrm>
            <a:off x="4134601" y="3407664"/>
            <a:ext cx="431760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6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Мөңгүлөр</a:t>
            </a:r>
            <a:endParaRPr lang="ru-RU" sz="7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915824" y="4622691"/>
            <a:ext cx="3093684" cy="1999444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 txBox="1"/>
          <p:nvPr/>
        </p:nvSpPr>
        <p:spPr>
          <a:xfrm>
            <a:off x="3328310" y="4537507"/>
            <a:ext cx="2595659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Мөңгүлөр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маалыматтар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күндөрдөн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ондогон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жылдарга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чейинки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убакыт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аралыгын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камтыйт</a:t>
            </a: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dirty="0"/>
          </a:p>
        </p:txBody>
      </p:sp>
      <p:pic>
        <p:nvPicPr>
          <p:cNvPr id="596" name="Google Shape;5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8005" y="5119814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6"/>
          <p:cNvSpPr/>
          <p:nvPr/>
        </p:nvSpPr>
        <p:spPr>
          <a:xfrm>
            <a:off x="58174" y="5431679"/>
            <a:ext cx="2459116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Мөңгүдөн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чыккан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көлдөрдүн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абалы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саны</a:t>
            </a:r>
            <a:endParaRPr dirty="0"/>
          </a:p>
        </p:txBody>
      </p:sp>
      <p:sp>
        <p:nvSpPr>
          <p:cNvPr id="598" name="Google Shape;598;p26"/>
          <p:cNvSpPr/>
          <p:nvPr/>
        </p:nvSpPr>
        <p:spPr>
          <a:xfrm>
            <a:off x="1135067" y="4526434"/>
            <a:ext cx="162549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жылышы</a:t>
            </a:r>
            <a:endParaRPr dirty="0"/>
          </a:p>
        </p:txBody>
      </p:sp>
      <p:sp>
        <p:nvSpPr>
          <p:cNvPr id="599" name="Google Shape;599;p26"/>
          <p:cNvSpPr/>
          <p:nvPr/>
        </p:nvSpPr>
        <p:spPr>
          <a:xfrm>
            <a:off x="1983149" y="3831415"/>
            <a:ext cx="234180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аянты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көлөмү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узундугу</a:t>
            </a:r>
            <a:endParaRPr dirty="0"/>
          </a:p>
        </p:txBody>
      </p:sp>
      <p:sp>
        <p:nvSpPr>
          <p:cNvPr id="600" name="Google Shape;600;p26"/>
          <p:cNvSpPr/>
          <p:nvPr/>
        </p:nvSpPr>
        <p:spPr>
          <a:xfrm>
            <a:off x="3223739" y="3318420"/>
            <a:ext cx="2190023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Массалык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баланс</a:t>
            </a:r>
            <a:endParaRPr dirty="0"/>
          </a:p>
        </p:txBody>
      </p:sp>
      <p:sp>
        <p:nvSpPr>
          <p:cNvPr id="601" name="Google Shape;601;p26"/>
          <p:cNvSpPr/>
          <p:nvPr/>
        </p:nvSpPr>
        <p:spPr>
          <a:xfrm>
            <a:off x="4062747" y="939183"/>
            <a:ext cx="113837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Учуу</a:t>
            </a:r>
            <a:endParaRPr dirty="0"/>
          </a:p>
        </p:txBody>
      </p:sp>
      <p:sp>
        <p:nvSpPr>
          <p:cNvPr id="602" name="Google Shape;602;p26"/>
          <p:cNvSpPr/>
          <p:nvPr/>
        </p:nvSpPr>
        <p:spPr>
          <a:xfrm>
            <a:off x="8185397" y="1810193"/>
            <a:ext cx="137386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Камералар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сенсорлор</a:t>
            </a:r>
            <a:endParaRPr dirty="0"/>
          </a:p>
        </p:txBody>
      </p:sp>
      <p:sp>
        <p:nvSpPr>
          <p:cNvPr id="603" name="Google Shape;603;p26"/>
          <p:cNvSpPr/>
          <p:nvPr/>
        </p:nvSpPr>
        <p:spPr>
          <a:xfrm>
            <a:off x="4216998" y="2031791"/>
            <a:ext cx="179811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Экспедициялар</a:t>
            </a:r>
            <a:endParaRPr dirty="0"/>
          </a:p>
        </p:txBody>
      </p:sp>
      <p:sp>
        <p:nvSpPr>
          <p:cNvPr id="604" name="Google Shape;604;p26"/>
          <p:cNvSpPr/>
          <p:nvPr/>
        </p:nvSpPr>
        <p:spPr>
          <a:xfrm>
            <a:off x="6094524" y="2947302"/>
            <a:ext cx="2448494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Мөңгү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көлдөрүнүн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ташкындоо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коркунучу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GLOFs)</a:t>
            </a:r>
            <a:endParaRPr dirty="0"/>
          </a:p>
        </p:txBody>
      </p:sp>
      <p:sp>
        <p:nvSpPr>
          <p:cNvPr id="605" name="Google Shape;605;p26"/>
          <p:cNvSpPr/>
          <p:nvPr/>
        </p:nvSpPr>
        <p:spPr>
          <a:xfrm>
            <a:off x="7283117" y="3976757"/>
            <a:ext cx="26672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сактагычтарга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келиши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гидроэнергетика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объекттерин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пландаштыруу</a:t>
            </a:r>
            <a:endParaRPr dirty="0"/>
          </a:p>
        </p:txBody>
      </p:sp>
      <p:sp>
        <p:nvSpPr>
          <p:cNvPr id="162" name="Google Shape;434;p11">
            <a:extLst>
              <a:ext uri="{FF2B5EF4-FFF2-40B4-BE49-F238E27FC236}">
                <a16:creationId xmlns:a16="http://schemas.microsoft.com/office/drawing/2014/main" xmlns="" id="{101733EE-8AE9-4884-95C8-4B9CB31A5691}"/>
              </a:ext>
            </a:extLst>
          </p:cNvPr>
          <p:cNvSpPr/>
          <p:nvPr/>
        </p:nvSpPr>
        <p:spPr>
          <a:xfrm>
            <a:off x="10168166" y="5549550"/>
            <a:ext cx="13422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Ондогон</a:t>
            </a: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жылдар</a:t>
            </a:r>
            <a:endParaRPr lang="ru-RU" sz="2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00;p10">
            <a:extLst>
              <a:ext uri="{FF2B5EF4-FFF2-40B4-BE49-F238E27FC236}">
                <a16:creationId xmlns:a16="http://schemas.microsoft.com/office/drawing/2014/main" xmlns="" id="{028F6E1A-441B-3657-7F64-E44363028BE2}"/>
              </a:ext>
            </a:extLst>
          </p:cNvPr>
          <p:cNvSpPr txBox="1"/>
          <p:nvPr/>
        </p:nvSpPr>
        <p:spPr>
          <a:xfrm>
            <a:off x="3944665" y="195692"/>
            <a:ext cx="264462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ТЕХНОЛОГИИ И МЕТОДЫ НАБЛЮДЕНИЙ</a:t>
            </a:r>
            <a:endParaRPr sz="1800" b="1" i="0" u="none" strike="noStrike" cap="none" dirty="0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1;p10">
            <a:extLst>
              <a:ext uri="{FF2B5EF4-FFF2-40B4-BE49-F238E27FC236}">
                <a16:creationId xmlns:a16="http://schemas.microsoft.com/office/drawing/2014/main" xmlns="" id="{7C477661-DAE2-E1E2-6F6D-7D5805221497}"/>
              </a:ext>
            </a:extLst>
          </p:cNvPr>
          <p:cNvSpPr txBox="1"/>
          <p:nvPr/>
        </p:nvSpPr>
        <p:spPr>
          <a:xfrm>
            <a:off x="676981" y="1416755"/>
            <a:ext cx="2341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ӨЗҮНЧӨ</a:t>
            </a:r>
          </a:p>
          <a:p>
            <a:pPr lvl="0"/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ӨЛЧӨНҮҮЧҮ ПАРАМЕТРЛЕР</a:t>
            </a:r>
          </a:p>
        </p:txBody>
      </p:sp>
      <p:sp>
        <p:nvSpPr>
          <p:cNvPr id="6" name="Google Shape;402;p10">
            <a:extLst>
              <a:ext uri="{FF2B5EF4-FFF2-40B4-BE49-F238E27FC236}">
                <a16:creationId xmlns:a16="http://schemas.microsoft.com/office/drawing/2014/main" xmlns="" id="{3641A2D7-A646-A451-9F41-8EC268ADA964}"/>
              </a:ext>
            </a:extLst>
          </p:cNvPr>
          <p:cNvSpPr txBox="1"/>
          <p:nvPr/>
        </p:nvSpPr>
        <p:spPr>
          <a:xfrm>
            <a:off x="9950355" y="1837705"/>
            <a:ext cx="224164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МААЛЫМАТТАРДЫ ЖАНА КЫЗМАТТАРДЫ КЕРЕКТӨӨЧҮЛӨР</a:t>
            </a:r>
          </a:p>
        </p:txBody>
      </p:sp>
      <p:sp>
        <p:nvSpPr>
          <p:cNvPr id="43" name="Google Shape;437;p11">
            <a:extLst>
              <a:ext uri="{FF2B5EF4-FFF2-40B4-BE49-F238E27FC236}">
                <a16:creationId xmlns:a16="http://schemas.microsoft.com/office/drawing/2014/main" xmlns="" id="{98AAD335-889C-40E1-81C4-4E66413EB3D7}"/>
              </a:ext>
            </a:extLst>
          </p:cNvPr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</a:t>
            </a:r>
          </a:p>
        </p:txBody>
      </p:sp>
      <p:cxnSp>
        <p:nvCxnSpPr>
          <p:cNvPr id="44" name="Google Shape;438;p11">
            <a:extLst>
              <a:ext uri="{FF2B5EF4-FFF2-40B4-BE49-F238E27FC236}">
                <a16:creationId xmlns:a16="http://schemas.microsoft.com/office/drawing/2014/main" xmlns="" id="{2426B690-F38F-4D50-AD70-5690530FB4CD}"/>
              </a:ext>
            </a:extLst>
          </p:cNvPr>
          <p:cNvCxnSpPr>
            <a:cxnSpLocks/>
          </p:cNvCxnSpPr>
          <p:nvPr/>
        </p:nvCxnSpPr>
        <p:spPr>
          <a:xfrm>
            <a:off x="372728" y="829357"/>
            <a:ext cx="23243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6" name="Google Shape;606;p26"/>
          <p:cNvSpPr/>
          <p:nvPr/>
        </p:nvSpPr>
        <p:spPr>
          <a:xfrm>
            <a:off x="0" y="6321471"/>
            <a:ext cx="12192000" cy="518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890;g349f8cc240a_0_47">
            <a:extLst>
              <a:ext uri="{FF2B5EF4-FFF2-40B4-BE49-F238E27FC236}">
                <a16:creationId xmlns:a16="http://schemas.microsoft.com/office/drawing/2014/main" xmlns="" id="{48A0291A-2B99-41E6-AA6C-9D4E3E6EA62B}"/>
              </a:ext>
            </a:extLst>
          </p:cNvPr>
          <p:cNvSpPr txBox="1"/>
          <p:nvPr/>
        </p:nvSpPr>
        <p:spPr>
          <a:xfrm>
            <a:off x="1135067" y="6472304"/>
            <a:ext cx="127986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6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18" name="Google Shape;618;p26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xmlns="" id="{9B0B3B49-EC39-6542-BC18-FD6C6E7CB995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Google Shape;889;p21">
            <a:extLst>
              <a:ext uri="{FF2B5EF4-FFF2-40B4-BE49-F238E27FC236}">
                <a16:creationId xmlns:a16="http://schemas.microsoft.com/office/drawing/2014/main" xmlns="" id="{B071119B-4508-4DE4-941A-9860CD1651C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9307B121-2AFB-00AB-436A-ED4C0D40F3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2">
            <a:extLst>
              <a:ext uri="{FF2B5EF4-FFF2-40B4-BE49-F238E27FC236}">
                <a16:creationId xmlns:a16="http://schemas.microsoft.com/office/drawing/2014/main" xmlns="" id="{D128FA34-E2CB-DEAE-03F4-E4BEACCD95D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9;p2">
            <a:extLst>
              <a:ext uri="{FF2B5EF4-FFF2-40B4-BE49-F238E27FC236}">
                <a16:creationId xmlns:a16="http://schemas.microsoft.com/office/drawing/2014/main" xmlns="" id="{3AC5DC12-10C6-5CED-7371-8E62287CD8D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7195F051-FD81-D0D4-92FD-011673FD4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90;g349f8cc240a_0_47">
            <a:extLst>
              <a:ext uri="{FF2B5EF4-FFF2-40B4-BE49-F238E27FC236}">
                <a16:creationId xmlns:a16="http://schemas.microsoft.com/office/drawing/2014/main" xmlns="" id="{74C5FDC8-AFF4-41A9-BBE1-B654D9643F34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g304e46dead2_0_0"/>
          <p:cNvPicPr preferRelativeResize="0"/>
          <p:nvPr/>
        </p:nvPicPr>
        <p:blipFill rotWithShape="1">
          <a:blip r:embed="rId3">
            <a:alphaModFix/>
          </a:blip>
          <a:srcRect l="29076" r="20705" b="23147"/>
          <a:stretch/>
        </p:blipFill>
        <p:spPr>
          <a:xfrm>
            <a:off x="0" y="0"/>
            <a:ext cx="12192000" cy="63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304e46dead2_0_0"/>
          <p:cNvSpPr/>
          <p:nvPr/>
        </p:nvSpPr>
        <p:spPr>
          <a:xfrm>
            <a:off x="335102" y="181018"/>
            <a:ext cx="93543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каптоосунун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келечеги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сценарийлер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36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g304e46dead2_0_0"/>
          <p:cNvCxnSpPr>
            <a:cxnSpLocks/>
          </p:cNvCxnSpPr>
          <p:nvPr/>
        </p:nvCxnSpPr>
        <p:spPr>
          <a:xfrm>
            <a:off x="335102" y="829357"/>
            <a:ext cx="804336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g304e46dead2_0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04e46dead2_0_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2" name="Google Shape;632;g304e46dead2_0_0"/>
          <p:cNvSpPr/>
          <p:nvPr/>
        </p:nvSpPr>
        <p:spPr>
          <a:xfrm>
            <a:off x="433704" y="3794860"/>
            <a:ext cx="374026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Азия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дарыяларынын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жылдык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агымындагы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эриген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карлуу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үлүшү</a:t>
            </a:r>
            <a:endParaRPr dirty="0"/>
          </a:p>
        </p:txBody>
      </p:sp>
      <p:sp>
        <p:nvSpPr>
          <p:cNvPr id="633" name="Google Shape;633;g304e46dead2_0_0"/>
          <p:cNvSpPr/>
          <p:nvPr/>
        </p:nvSpPr>
        <p:spPr>
          <a:xfrm>
            <a:off x="954932" y="4717226"/>
            <a:ext cx="2720931" cy="49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65-75%</a:t>
            </a:r>
            <a:endParaRPr dirty="0"/>
          </a:p>
        </p:txBody>
      </p:sp>
      <p:sp>
        <p:nvSpPr>
          <p:cNvPr id="634" name="Google Shape;634;g304e46dead2_0_0"/>
          <p:cNvSpPr/>
          <p:nvPr/>
        </p:nvSpPr>
        <p:spPr>
          <a:xfrm>
            <a:off x="1673333" y="5319007"/>
            <a:ext cx="1284128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Жаан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суусунун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үлүшү</a:t>
            </a:r>
            <a:endParaRPr dirty="0"/>
          </a:p>
        </p:txBody>
      </p:sp>
      <p:sp>
        <p:nvSpPr>
          <p:cNvPr id="635" name="Google Shape;635;g304e46dead2_0_0"/>
          <p:cNvSpPr/>
          <p:nvPr/>
        </p:nvSpPr>
        <p:spPr>
          <a:xfrm>
            <a:off x="171625" y="2816171"/>
            <a:ext cx="2190023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Абанын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топурактын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температурасынын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жылышы</a:t>
            </a:r>
            <a:endParaRPr dirty="0"/>
          </a:p>
        </p:txBody>
      </p:sp>
      <p:sp>
        <p:nvSpPr>
          <p:cNvPr id="636" name="Google Shape;636;g304e46dead2_0_0"/>
          <p:cNvSpPr/>
          <p:nvPr/>
        </p:nvSpPr>
        <p:spPr>
          <a:xfrm>
            <a:off x="3450525" y="1000315"/>
            <a:ext cx="3500664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Бийик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тоолуу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райондордо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кышкы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жаан-чачындын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агын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суулардын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көбөйүшү</a:t>
            </a:r>
            <a:endParaRPr dirty="0"/>
          </a:p>
        </p:txBody>
      </p:sp>
      <p:sp>
        <p:nvSpPr>
          <p:cNvPr id="637" name="Google Shape;637;g304e46dead2_0_0"/>
          <p:cNvSpPr/>
          <p:nvPr/>
        </p:nvSpPr>
        <p:spPr>
          <a:xfrm>
            <a:off x="5119579" y="1857314"/>
            <a:ext cx="352956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Төмөнкү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бийиктиктерде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катмарынын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альбедонун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азайышы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(2000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мден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төмөн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638" name="Google Shape;638;g304e46dead2_0_0"/>
          <p:cNvSpPr/>
          <p:nvPr/>
        </p:nvSpPr>
        <p:spPr>
          <a:xfrm>
            <a:off x="6749022" y="2772796"/>
            <a:ext cx="2940410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Чыгыш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Памирден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башка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бийиктиктин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кар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катмарынын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запастары</a:t>
            </a:r>
            <a:r>
              <a:rPr lang="ru-RU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азайышы</a:t>
            </a:r>
            <a:endParaRPr dirty="0"/>
          </a:p>
        </p:txBody>
      </p:sp>
      <p:sp>
        <p:nvSpPr>
          <p:cNvPr id="639" name="Google Shape;639;g304e46dead2_0_0"/>
          <p:cNvSpPr/>
          <p:nvPr/>
        </p:nvSpPr>
        <p:spPr>
          <a:xfrm>
            <a:off x="8219227" y="3909877"/>
            <a:ext cx="23098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Жаан-чачын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көп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жаайт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жамгыр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-кар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сел</a:t>
            </a:r>
            <a:endParaRPr dirty="0"/>
          </a:p>
        </p:txBody>
      </p:sp>
      <p:sp>
        <p:nvSpPr>
          <p:cNvPr id="640" name="Google Shape;640;g304e46dead2_0_0"/>
          <p:cNvSpPr/>
          <p:nvPr/>
        </p:nvSpPr>
        <p:spPr>
          <a:xfrm>
            <a:off x="9689432" y="5249223"/>
            <a:ext cx="224564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катмарынын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убактысын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узактыгын</a:t>
            </a: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өзгөрүшү</a:t>
            </a:r>
            <a:endParaRPr dirty="0"/>
          </a:p>
        </p:txBody>
      </p:sp>
      <p:cxnSp>
        <p:nvCxnSpPr>
          <p:cNvPr id="647" name="Google Shape;647;g304e46dead2_0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099F9B2B-F1A9-00AB-EE12-5A4E251096AD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Google Shape;889;p21">
            <a:extLst>
              <a:ext uri="{FF2B5EF4-FFF2-40B4-BE49-F238E27FC236}">
                <a16:creationId xmlns:a16="http://schemas.microsoft.com/office/drawing/2014/main" xmlns="" id="{C8291D15-ECF1-4B57-A597-B171688ABB46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6F74CBFA-19D9-A28B-C4F8-5AA2BBE026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2">
            <a:extLst>
              <a:ext uri="{FF2B5EF4-FFF2-40B4-BE49-F238E27FC236}">
                <a16:creationId xmlns:a16="http://schemas.microsoft.com/office/drawing/2014/main" xmlns="" id="{FDE3AC5F-14B6-B026-5C9D-3B0A3EF283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9;p2">
            <a:extLst>
              <a:ext uri="{FF2B5EF4-FFF2-40B4-BE49-F238E27FC236}">
                <a16:creationId xmlns:a16="http://schemas.microsoft.com/office/drawing/2014/main" xmlns="" id="{39D565FF-5638-2CC4-ED05-BE5B98703B0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CEEA3289-F7CA-D8F9-734F-413D46567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90;g349f8cc240a_0_47">
            <a:extLst>
              <a:ext uri="{FF2B5EF4-FFF2-40B4-BE49-F238E27FC236}">
                <a16:creationId xmlns:a16="http://schemas.microsoft.com/office/drawing/2014/main" xmlns="" id="{5CA6C5EA-9146-4070-9453-8ECC45B4CAC7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FD8E10-1293-4C29-9372-7C456C92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76714" y="3336957"/>
            <a:ext cx="4286966" cy="2914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4DED2E-243D-4D3B-A4DE-810938338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66" y="2484609"/>
            <a:ext cx="6458035" cy="39555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21B21E-D733-4ABE-882F-9A013E215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9967" y="989593"/>
            <a:ext cx="6458034" cy="1091684"/>
          </a:xfrm>
          <a:prstGeom prst="rect">
            <a:avLst/>
          </a:prstGeom>
        </p:spPr>
      </p:pic>
      <p:sp>
        <p:nvSpPr>
          <p:cNvPr id="653" name="Google Shape;653;g357773dc1da_0_40"/>
          <p:cNvSpPr/>
          <p:nvPr/>
        </p:nvSpPr>
        <p:spPr>
          <a:xfrm>
            <a:off x="192093" y="168397"/>
            <a:ext cx="8186373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3600" b="1" dirty="0" err="1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sz="3600" b="1" dirty="0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келечеги</a:t>
            </a:r>
            <a:r>
              <a:rPr lang="ru-RU" sz="3600" b="1" dirty="0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3600" b="1" dirty="0" err="1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сценарийлер</a:t>
            </a:r>
            <a:r>
              <a:rPr lang="ru-RU" sz="3600" b="1" dirty="0">
                <a:solidFill>
                  <a:srgbClr val="0076B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76B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4" name="Google Shape;654;g357773dc1da_0_40"/>
          <p:cNvCxnSpPr>
            <a:cxnSpLocks/>
          </p:cNvCxnSpPr>
          <p:nvPr/>
        </p:nvCxnSpPr>
        <p:spPr>
          <a:xfrm flipV="1">
            <a:off x="335102" y="829357"/>
            <a:ext cx="6281358" cy="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g357773dc1da_0_40"/>
          <p:cNvSpPr/>
          <p:nvPr/>
        </p:nvSpPr>
        <p:spPr>
          <a:xfrm>
            <a:off x="11663680" y="6325486"/>
            <a:ext cx="528300" cy="53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1E32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357773dc1da_0_40"/>
          <p:cNvSpPr txBox="1"/>
          <p:nvPr/>
        </p:nvSpPr>
        <p:spPr>
          <a:xfrm>
            <a:off x="11724878" y="6431205"/>
            <a:ext cx="40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2" name="Google Shape;662;g357773dc1da_0_40"/>
          <p:cNvSpPr/>
          <p:nvPr/>
        </p:nvSpPr>
        <p:spPr>
          <a:xfrm>
            <a:off x="8425131" y="4499183"/>
            <a:ext cx="1343503" cy="98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Арал </a:t>
            </a:r>
            <a:r>
              <a:rPr lang="ru-RU" sz="1800" b="1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деңизинин</a:t>
            </a:r>
            <a:r>
              <a:rPr lang="ru-RU" sz="1800" b="1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көлөмү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63" name="Google Shape;663;g357773dc1da_0_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96188" y="2605325"/>
            <a:ext cx="116169" cy="35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357773dc1da_0_40"/>
          <p:cNvSpPr/>
          <p:nvPr/>
        </p:nvSpPr>
        <p:spPr>
          <a:xfrm>
            <a:off x="2446868" y="2089013"/>
            <a:ext cx="2832305" cy="36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600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Жакынкы</a:t>
            </a:r>
            <a:r>
              <a:rPr lang="ru-RU" sz="1600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70 </a:t>
            </a:r>
            <a:r>
              <a:rPr lang="ru-RU" sz="1600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жылда</a:t>
            </a:r>
            <a:r>
              <a:rPr lang="ru-RU" sz="1600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болжолдонгон</a:t>
            </a:r>
            <a:r>
              <a:rPr lang="ru-RU" sz="1600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төмөндөө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6" name="Google Shape;666;g357773dc1da_0_40"/>
          <p:cNvSpPr/>
          <p:nvPr/>
        </p:nvSpPr>
        <p:spPr>
          <a:xfrm>
            <a:off x="1767025" y="4181573"/>
            <a:ext cx="1754550" cy="98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000" b="1" dirty="0" err="1" smtClean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2000" b="1" dirty="0" smtClean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2000" b="1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sz="2000" b="1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2000" b="1" dirty="0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rgbClr val="0E2841"/>
                </a:solidFill>
                <a:latin typeface="Calibri"/>
                <a:ea typeface="Calibri"/>
                <a:cs typeface="Calibri"/>
                <a:sym typeface="Calibri"/>
              </a:rPr>
              <a:t>запастары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7" name="Google Shape;667;g357773dc1da_0_40"/>
          <p:cNvSpPr/>
          <p:nvPr/>
        </p:nvSpPr>
        <p:spPr>
          <a:xfrm rot="770568">
            <a:off x="7498758" y="9028"/>
            <a:ext cx="4686601" cy="3307241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357773dc1da_0_40"/>
          <p:cNvSpPr/>
          <p:nvPr/>
        </p:nvSpPr>
        <p:spPr>
          <a:xfrm>
            <a:off x="7960659" y="279699"/>
            <a:ext cx="3764219" cy="271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Азиянын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2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/>
            </a:pPr>
            <a:r>
              <a:rPr lang="ru-RU" sz="22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мөңгүлөрүндө</a:t>
            </a: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ресурстарынын</a:t>
            </a: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запастарынын</a:t>
            </a: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болжолдонгон</a:t>
            </a: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кыскаруусу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абдан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чоң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2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/>
            </a:pP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Арал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деңизинин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көлөмүнүн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кыскарышы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2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/>
            </a:pP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22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салыштырууга</a:t>
            </a:r>
            <a:r>
              <a:rPr lang="ru-RU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болот</a:t>
            </a:r>
            <a:r>
              <a:rPr lang="ru-RU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g357773dc1da_0_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07100" y="470030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8" name="Google Shape;678;g357773dc1da_0_40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9DFABC57-A43C-1C48-4641-D0DAF08C74FC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Мониторингден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туруктуулукка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чейин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Борбордук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Азиядагы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криосфера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жаатындагы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маалыматтык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тейлөө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Google Shape;889;p21">
            <a:extLst>
              <a:ext uri="{FF2B5EF4-FFF2-40B4-BE49-F238E27FC236}">
                <a16:creationId xmlns:a16="http://schemas.microsoft.com/office/drawing/2014/main" xmlns="" id="{931A8268-D931-4D8C-B865-3655553AEF9F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314CC9B8-1400-261E-5FAD-35EFA88E034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xmlns="" id="{382A69CD-6015-3ABC-55DA-890A7CD5D05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9;p2">
            <a:extLst>
              <a:ext uri="{FF2B5EF4-FFF2-40B4-BE49-F238E27FC236}">
                <a16:creationId xmlns:a16="http://schemas.microsoft.com/office/drawing/2014/main" xmlns="" id="{E4D67FC2-F174-7C83-8502-3026C4C83CC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BF6B0CAD-FBB5-61FC-D728-E25FE8A945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1575" y="5345972"/>
            <a:ext cx="1480731" cy="276999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FF0000"/>
                </a:solidFill>
              </a:rPr>
              <a:t>күчтүү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жылуулук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670" y="4674938"/>
            <a:ext cx="1592132" cy="276999"/>
          </a:xfrm>
          <a:prstGeom prst="rect">
            <a:avLst/>
          </a:prstGeom>
          <a:ln>
            <a:noFill/>
          </a:ln>
          <a:effectLst>
            <a:softEdge rad="127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FF0000"/>
                </a:solidFill>
              </a:rPr>
              <a:t>о</a:t>
            </a:r>
            <a:r>
              <a:rPr lang="ru-RU" sz="1200" dirty="0" err="1" smtClean="0">
                <a:solidFill>
                  <a:srgbClr val="FF0000"/>
                </a:solidFill>
              </a:rPr>
              <a:t>рточо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жылуулук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"/>
          <p:cNvSpPr/>
          <p:nvPr/>
        </p:nvSpPr>
        <p:spPr>
          <a:xfrm>
            <a:off x="298930" y="-155783"/>
            <a:ext cx="1219200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err="1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Кошумча</a:t>
            </a:r>
            <a:r>
              <a:rPr lang="ru-RU" sz="3200" b="1" dirty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нарк </a:t>
            </a:r>
            <a:r>
              <a:rPr lang="ru-RU" sz="3200" b="1" dirty="0" err="1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чынжыры</a:t>
            </a:r>
            <a:r>
              <a:rPr lang="ru-RU" sz="3200" b="1" dirty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- криосфера </a:t>
            </a:r>
            <a:r>
              <a:rPr lang="ru-RU" sz="3200" b="1" dirty="0" err="1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боюнча</a:t>
            </a:r>
            <a:r>
              <a:rPr lang="ru-RU" sz="3200" b="1" dirty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200" b="1" dirty="0" err="1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маалымат</a:t>
            </a:r>
            <a:endParaRPr lang="ru-RU" sz="3200" b="1" dirty="0">
              <a:solidFill>
                <a:srgbClr val="0096C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cxnSp>
        <p:nvCxnSpPr>
          <p:cNvPr id="685" name="Google Shape;685;p12"/>
          <p:cNvCxnSpPr>
            <a:cxnSpLocks/>
          </p:cNvCxnSpPr>
          <p:nvPr/>
        </p:nvCxnSpPr>
        <p:spPr>
          <a:xfrm>
            <a:off x="335102" y="829357"/>
            <a:ext cx="11328578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7" name="Google Shape;687;p12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2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2" name="Google Shape;692;p12"/>
          <p:cNvSpPr txBox="1"/>
          <p:nvPr/>
        </p:nvSpPr>
        <p:spPr>
          <a:xfrm>
            <a:off x="8871275" y="4514775"/>
            <a:ext cx="305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2"/>
          <p:cNvSpPr/>
          <p:nvPr/>
        </p:nvSpPr>
        <p:spPr>
          <a:xfrm>
            <a:off x="6751039" y="1435101"/>
            <a:ext cx="4660492" cy="420369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4" name="Google Shape;6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7156" y="1776876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2"/>
          <p:cNvSpPr txBox="1"/>
          <p:nvPr/>
        </p:nvSpPr>
        <p:spPr>
          <a:xfrm>
            <a:off x="7354682" y="1876171"/>
            <a:ext cx="345320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Криосфера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тейлөө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цикл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жабык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болгон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шартта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акыркы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колдонуучулар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пайда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жараткан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ара </a:t>
            </a:r>
            <a:r>
              <a:rPr lang="ru-RU" sz="24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байланышкан</a:t>
            </a:r>
            <a:r>
              <a:rPr lang="ru-RU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/>
            <a:r>
              <a:rPr lang="ru-RU" sz="24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иш-аракеттерге</a:t>
            </a:r>
            <a:r>
              <a:rPr lang="ru-RU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көз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каранды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98" name="Google Shape;698;p12"/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2" name="Google Shape;702;p12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222;g349b097f556_0_68">
            <a:extLst>
              <a:ext uri="{FF2B5EF4-FFF2-40B4-BE49-F238E27FC236}">
                <a16:creationId xmlns:a16="http://schemas.microsoft.com/office/drawing/2014/main" xmlns="" id="{42E81DB3-D891-DE03-60A4-8D666D12576B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370DF5C-60F5-14D5-6EC9-574A5F9C3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85" y="851429"/>
            <a:ext cx="5541744" cy="5371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F9CFE6-6AC3-CDAE-A318-C0449FD6172E}"/>
              </a:ext>
            </a:extLst>
          </p:cNvPr>
          <p:cNvSpPr txBox="1"/>
          <p:nvPr/>
        </p:nvSpPr>
        <p:spPr>
          <a:xfrm>
            <a:off x="2641186" y="1671659"/>
            <a:ext cx="1726755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 err="1" smtClean="0">
                <a:solidFill>
                  <a:srgbClr val="9FD3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Колдонуучулардын</a:t>
            </a:r>
            <a:endParaRPr lang="ru-RU" b="1" dirty="0" smtClean="0">
              <a:solidFill>
                <a:srgbClr val="9FD3E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ru-RU" b="1" dirty="0" smtClean="0">
                <a:solidFill>
                  <a:srgbClr val="9FD3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9FD3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муктаждыктары</a:t>
            </a:r>
            <a:endParaRPr lang="ru-RU" b="1" dirty="0">
              <a:solidFill>
                <a:srgbClr val="9FD3E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701546-A006-3E81-D36F-96EB31B6A3E8}"/>
              </a:ext>
            </a:extLst>
          </p:cNvPr>
          <p:cNvSpPr txBox="1"/>
          <p:nvPr/>
        </p:nvSpPr>
        <p:spPr>
          <a:xfrm>
            <a:off x="3703401" y="2320788"/>
            <a:ext cx="1239442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 err="1">
                <a:solidFill>
                  <a:srgbClr val="00A7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Байкоо</a:t>
            </a:r>
            <a:r>
              <a:rPr lang="ru-RU" b="1" dirty="0">
                <a:solidFill>
                  <a:srgbClr val="00A7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A7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b="1" dirty="0">
                <a:solidFill>
                  <a:srgbClr val="00A7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 smtClean="0">
              <a:solidFill>
                <a:srgbClr val="00A7D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ru-RU" b="1" dirty="0" err="1" smtClean="0">
                <a:solidFill>
                  <a:srgbClr val="00A7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станциялар</a:t>
            </a:r>
            <a:endParaRPr lang="ru-RU" b="1" dirty="0">
              <a:solidFill>
                <a:srgbClr val="00A7D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960D93-AD90-C23A-66A9-E363E63D8380}"/>
              </a:ext>
            </a:extLst>
          </p:cNvPr>
          <p:cNvSpPr txBox="1"/>
          <p:nvPr/>
        </p:nvSpPr>
        <p:spPr>
          <a:xfrm>
            <a:off x="3613667" y="3450415"/>
            <a:ext cx="1555233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b="1" dirty="0" err="1">
                <a:solidFill>
                  <a:srgbClr val="0076B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Маалыматтарды</a:t>
            </a:r>
            <a:r>
              <a:rPr lang="ru-RU" b="1" dirty="0">
                <a:solidFill>
                  <a:srgbClr val="0076B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 smtClean="0">
              <a:solidFill>
                <a:srgbClr val="0076B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200"/>
              </a:lnSpc>
            </a:pPr>
            <a:r>
              <a:rPr lang="ru-RU" b="1" dirty="0" err="1" smtClean="0">
                <a:solidFill>
                  <a:srgbClr val="0076B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башкаруу</a:t>
            </a:r>
            <a:endParaRPr lang="ru-RU" b="1" dirty="0">
              <a:solidFill>
                <a:srgbClr val="0076B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0ED893-F1C4-86D7-8873-53838CFC2DD8}"/>
              </a:ext>
            </a:extLst>
          </p:cNvPr>
          <p:cNvSpPr txBox="1"/>
          <p:nvPr/>
        </p:nvSpPr>
        <p:spPr>
          <a:xfrm>
            <a:off x="3205714" y="4150276"/>
            <a:ext cx="1582484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b="1" dirty="0" err="1">
                <a:solidFill>
                  <a:srgbClr val="0A6D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Болжолдоо</a:t>
            </a:r>
            <a:r>
              <a:rPr lang="ru-RU" b="1" dirty="0">
                <a:solidFill>
                  <a:srgbClr val="0A6D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A6D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b="1" dirty="0">
                <a:solidFill>
                  <a:srgbClr val="0A6D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 smtClean="0">
              <a:solidFill>
                <a:srgbClr val="0A6D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200"/>
              </a:lnSpc>
            </a:pPr>
            <a:r>
              <a:rPr lang="ru-RU" b="1" dirty="0" err="1" smtClean="0">
                <a:solidFill>
                  <a:srgbClr val="0A6D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пландаштыруу</a:t>
            </a:r>
            <a:endParaRPr lang="ru-RU" b="1" dirty="0">
              <a:solidFill>
                <a:srgbClr val="0A6D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B204E5-D0D6-3FF0-7CBD-0127C11A9AD8}"/>
              </a:ext>
            </a:extLst>
          </p:cNvPr>
          <p:cNvSpPr txBox="1"/>
          <p:nvPr/>
        </p:nvSpPr>
        <p:spPr>
          <a:xfrm>
            <a:off x="2315401" y="4531197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957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Кызмат</a:t>
            </a:r>
            <a:r>
              <a:rPr lang="ru-RU" b="1" dirty="0" smtClean="0">
                <a:solidFill>
                  <a:srgbClr val="0957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957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көрсөтүүлөрдү</a:t>
            </a:r>
            <a:r>
              <a:rPr lang="ru-RU" b="1" dirty="0" smtClean="0">
                <a:solidFill>
                  <a:srgbClr val="0957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957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b="1" dirty="0" err="1" smtClean="0">
                <a:solidFill>
                  <a:srgbClr val="0957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өнүктүрүү</a:t>
            </a:r>
            <a:endParaRPr lang="ru-RU" b="1" dirty="0">
              <a:solidFill>
                <a:srgbClr val="09577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14F303-5FE1-8EA0-F923-06541515FB29}"/>
              </a:ext>
            </a:extLst>
          </p:cNvPr>
          <p:cNvSpPr txBox="1"/>
          <p:nvPr/>
        </p:nvSpPr>
        <p:spPr>
          <a:xfrm>
            <a:off x="1726692" y="3773653"/>
            <a:ext cx="137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 err="1">
                <a:solidFill>
                  <a:srgbClr val="0744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Кызматтарды</a:t>
            </a:r>
            <a:r>
              <a:rPr lang="ru-RU" b="1" dirty="0">
                <a:solidFill>
                  <a:srgbClr val="0744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744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жайылтуу</a:t>
            </a:r>
            <a:endParaRPr lang="ru-RU" b="1" dirty="0">
              <a:solidFill>
                <a:srgbClr val="0744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0313E0-C097-37C0-4135-E5CB620E5A83}"/>
              </a:ext>
            </a:extLst>
          </p:cNvPr>
          <p:cNvSpPr txBox="1"/>
          <p:nvPr/>
        </p:nvSpPr>
        <p:spPr>
          <a:xfrm>
            <a:off x="1692870" y="2519065"/>
            <a:ext cx="1605244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 err="1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Колдонуучунун</a:t>
            </a: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чечим</a:t>
            </a: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кабыл</a:t>
            </a: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алуусу</a:t>
            </a: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жаңы</a:t>
            </a: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</a:t>
            </a:r>
            <a:endParaRPr lang="ru-RU" b="1" dirty="0">
              <a:solidFill>
                <a:srgbClr val="022B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Google Shape;889;p21">
            <a:extLst>
              <a:ext uri="{FF2B5EF4-FFF2-40B4-BE49-F238E27FC236}">
                <a16:creationId xmlns:a16="http://schemas.microsoft.com/office/drawing/2014/main" xmlns="" id="{600602A2-EDD6-4F97-B0A9-EF4894D04B02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42B4EE63-87A7-13B2-2C90-66985DDC3E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xmlns="" id="{9EECAEBE-06D4-6FF6-4E33-DB38B8CD79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xmlns="" id="{5889666B-4057-D69C-8338-C2D963ECAEB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02B7A70B-BE70-9F2E-987A-31DB352EA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61AA82-0928-4BF6-8606-19693EDF6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0462" b="4479"/>
          <a:stretch/>
        </p:blipFill>
        <p:spPr>
          <a:xfrm>
            <a:off x="-15417" y="1156793"/>
            <a:ext cx="12207418" cy="5152947"/>
          </a:xfrm>
          <a:prstGeom prst="rect">
            <a:avLst/>
          </a:prstGeom>
        </p:spPr>
      </p:pic>
      <p:sp>
        <p:nvSpPr>
          <p:cNvPr id="709" name="Google Shape;709;g349f8cc240a_0_60"/>
          <p:cNvSpPr/>
          <p:nvPr/>
        </p:nvSpPr>
        <p:spPr>
          <a:xfrm>
            <a:off x="8793126" y="753646"/>
            <a:ext cx="3375755" cy="3105973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349f8cc240a_0_60"/>
          <p:cNvSpPr/>
          <p:nvPr/>
        </p:nvSpPr>
        <p:spPr>
          <a:xfrm>
            <a:off x="251586" y="168911"/>
            <a:ext cx="115516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200" b="1" dirty="0" err="1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Кошумча</a:t>
            </a:r>
            <a:r>
              <a:rPr lang="ru-RU" sz="3200" b="1" dirty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 нарк </a:t>
            </a:r>
            <a:r>
              <a:rPr lang="ru-RU" sz="3200" b="1" dirty="0" err="1" smtClean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чынжыры</a:t>
            </a:r>
            <a:r>
              <a:rPr lang="ru-RU" sz="3200" b="1" dirty="0" smtClean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 - криосфера </a:t>
            </a:r>
            <a:r>
              <a:rPr lang="ru-RU" sz="3200" b="1" dirty="0" err="1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3200" b="1" dirty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dirty="0" err="1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endParaRPr lang="ru-RU" sz="3200" dirty="0"/>
          </a:p>
        </p:txBody>
      </p:sp>
      <p:cxnSp>
        <p:nvCxnSpPr>
          <p:cNvPr id="711" name="Google Shape;711;g349f8cc240a_0_60"/>
          <p:cNvCxnSpPr>
            <a:cxnSpLocks/>
          </p:cNvCxnSpPr>
          <p:nvPr/>
        </p:nvCxnSpPr>
        <p:spPr>
          <a:xfrm>
            <a:off x="335102" y="829357"/>
            <a:ext cx="11252931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2" name="Google Shape;712;g349f8cc240a_0_60"/>
          <p:cNvSpPr txBox="1"/>
          <p:nvPr/>
        </p:nvSpPr>
        <p:spPr>
          <a:xfrm>
            <a:off x="9167964" y="1098258"/>
            <a:ext cx="296283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Криосфера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маалыматтын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кошумча</a:t>
            </a:r>
            <a:r>
              <a:rPr lang="ru-RU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нарк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чынжырынын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бардык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этаптарында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кызыкдар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тараптарды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тартуу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аны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практикалык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маанилүү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/>
          </a:p>
        </p:txBody>
      </p:sp>
      <p:sp>
        <p:nvSpPr>
          <p:cNvPr id="713" name="Google Shape;713;g349f8cc240a_0_6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349f8cc240a_0_6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8" name="Google Shape;718;g349f8cc240a_0_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6380" y="133244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349f8cc240a_0_60"/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5" name="Google Shape;725;g349f8cc240a_0_6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665;g357773dc1da_0_40">
            <a:extLst>
              <a:ext uri="{FF2B5EF4-FFF2-40B4-BE49-F238E27FC236}">
                <a16:creationId xmlns:a16="http://schemas.microsoft.com/office/drawing/2014/main" xmlns="" id="{62298084-D977-4D8C-8F9D-B81464121907}"/>
              </a:ext>
            </a:extLst>
          </p:cNvPr>
          <p:cNvSpPr/>
          <p:nvPr/>
        </p:nvSpPr>
        <p:spPr>
          <a:xfrm>
            <a:off x="3452291" y="1613914"/>
            <a:ext cx="1312262" cy="4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Жетекчи</a:t>
            </a:r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кадрлар</a:t>
            </a:r>
            <a:endParaRPr lang="en-GB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665;g357773dc1da_0_40">
            <a:extLst>
              <a:ext uri="{FF2B5EF4-FFF2-40B4-BE49-F238E27FC236}">
                <a16:creationId xmlns:a16="http://schemas.microsoft.com/office/drawing/2014/main" xmlns="" id="{CA350E8D-A1BE-4F9A-9050-E633EB165A3E}"/>
              </a:ext>
            </a:extLst>
          </p:cNvPr>
          <p:cNvSpPr/>
          <p:nvPr/>
        </p:nvSpPr>
        <p:spPr>
          <a:xfrm>
            <a:off x="4776030" y="1440228"/>
            <a:ext cx="1312262" cy="56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r>
              <a:rPr lang="ru-RU" b="1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берүүнүн</a:t>
            </a:r>
            <a:r>
              <a:rPr lang="ru-RU" b="1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катышуучулары</a:t>
            </a:r>
            <a:endParaRPr lang="en-GB" b="1" dirty="0">
              <a:solidFill>
                <a:srgbClr val="1E32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65;g357773dc1da_0_40">
            <a:extLst>
              <a:ext uri="{FF2B5EF4-FFF2-40B4-BE49-F238E27FC236}">
                <a16:creationId xmlns:a16="http://schemas.microsoft.com/office/drawing/2014/main" xmlns="" id="{EB906826-366A-457A-9E3F-5C581FAAF6E2}"/>
              </a:ext>
            </a:extLst>
          </p:cNvPr>
          <p:cNvSpPr/>
          <p:nvPr/>
        </p:nvSpPr>
        <p:spPr>
          <a:xfrm>
            <a:off x="6251104" y="1383964"/>
            <a:ext cx="1452285" cy="60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Кызмат</a:t>
            </a:r>
            <a:r>
              <a:rPr lang="ru-RU" b="1" dirty="0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r>
              <a:rPr lang="ru-RU" b="1" dirty="0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провайдерлери</a:t>
            </a:r>
            <a:endParaRPr lang="en-GB" b="1" dirty="0">
              <a:solidFill>
                <a:srgbClr val="4976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65;g357773dc1da_0_40">
            <a:extLst>
              <a:ext uri="{FF2B5EF4-FFF2-40B4-BE49-F238E27FC236}">
                <a16:creationId xmlns:a16="http://schemas.microsoft.com/office/drawing/2014/main" xmlns="" id="{8082FFF9-1A2B-4A31-B9D2-710F60116D16}"/>
              </a:ext>
            </a:extLst>
          </p:cNvPr>
          <p:cNvSpPr/>
          <p:nvPr/>
        </p:nvSpPr>
        <p:spPr>
          <a:xfrm>
            <a:off x="7575969" y="1737165"/>
            <a:ext cx="1452285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00A7D7"/>
                </a:solidFill>
                <a:latin typeface="Calibri"/>
                <a:ea typeface="Calibri"/>
                <a:cs typeface="Calibri"/>
                <a:sym typeface="Calibri"/>
              </a:rPr>
              <a:t>Колдонуучулар</a:t>
            </a:r>
            <a:endParaRPr lang="en-GB" b="1" dirty="0">
              <a:solidFill>
                <a:srgbClr val="00A7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665;g357773dc1da_0_40">
            <a:extLst>
              <a:ext uri="{FF2B5EF4-FFF2-40B4-BE49-F238E27FC236}">
                <a16:creationId xmlns:a16="http://schemas.microsoft.com/office/drawing/2014/main" xmlns="" id="{1FF2737C-3DE0-4ABB-847E-954CDB12272D}"/>
              </a:ext>
            </a:extLst>
          </p:cNvPr>
          <p:cNvSpPr/>
          <p:nvPr/>
        </p:nvSpPr>
        <p:spPr>
          <a:xfrm>
            <a:off x="1562100" y="1141651"/>
            <a:ext cx="2401947" cy="34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 err="1">
                <a:solidFill>
                  <a:srgbClr val="00A8D9"/>
                </a:solidFill>
                <a:latin typeface="Calibri"/>
                <a:ea typeface="Calibri"/>
                <a:cs typeface="Calibri"/>
                <a:sym typeface="Calibri"/>
              </a:rPr>
              <a:t>Башкы</a:t>
            </a:r>
            <a:r>
              <a:rPr lang="ru-RU" sz="2400" b="1" dirty="0">
                <a:solidFill>
                  <a:srgbClr val="00A8D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rgbClr val="00A8D9"/>
                </a:solidFill>
                <a:latin typeface="Calibri"/>
                <a:ea typeface="Calibri"/>
                <a:cs typeface="Calibri"/>
                <a:sym typeface="Calibri"/>
              </a:rPr>
              <a:t>ролдор</a:t>
            </a:r>
            <a:endParaRPr lang="en-GB" sz="2400" b="1" dirty="0">
              <a:solidFill>
                <a:srgbClr val="00A8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665;g357773dc1da_0_40">
            <a:extLst>
              <a:ext uri="{FF2B5EF4-FFF2-40B4-BE49-F238E27FC236}">
                <a16:creationId xmlns:a16="http://schemas.microsoft.com/office/drawing/2014/main" xmlns="" id="{61BA4C04-526E-4274-AF63-F1047922F5D2}"/>
              </a:ext>
            </a:extLst>
          </p:cNvPr>
          <p:cNvSpPr/>
          <p:nvPr/>
        </p:nvSpPr>
        <p:spPr>
          <a:xfrm>
            <a:off x="61199" y="3065764"/>
            <a:ext cx="2030391" cy="51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sz="2000" b="1" dirty="0" err="1">
                <a:solidFill>
                  <a:srgbClr val="545555"/>
                </a:solidFill>
                <a:latin typeface="Calibri"/>
                <a:ea typeface="Calibri"/>
                <a:cs typeface="Calibri"/>
                <a:sym typeface="Calibri"/>
              </a:rPr>
              <a:t>Кызыктуу</a:t>
            </a:r>
            <a:r>
              <a:rPr lang="ru-RU" sz="2000" b="1" dirty="0">
                <a:solidFill>
                  <a:srgbClr val="5455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rgbClr val="545555"/>
                </a:solidFill>
                <a:latin typeface="Calibri"/>
                <a:ea typeface="Calibri"/>
                <a:cs typeface="Calibri"/>
                <a:sym typeface="Calibri"/>
              </a:rPr>
              <a:t>тараптар</a:t>
            </a:r>
            <a:endParaRPr lang="en-GB" sz="2000" b="1" dirty="0">
              <a:solidFill>
                <a:srgbClr val="54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665;g357773dc1da_0_40">
            <a:extLst>
              <a:ext uri="{FF2B5EF4-FFF2-40B4-BE49-F238E27FC236}">
                <a16:creationId xmlns:a16="http://schemas.microsoft.com/office/drawing/2014/main" xmlns="" id="{2B554159-62B8-494D-8FDB-43ECA5430129}"/>
              </a:ext>
            </a:extLst>
          </p:cNvPr>
          <p:cNvSpPr/>
          <p:nvPr/>
        </p:nvSpPr>
        <p:spPr>
          <a:xfrm>
            <a:off x="510362" y="4514766"/>
            <a:ext cx="1252621" cy="10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ВМО</a:t>
            </a: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GCOS </a:t>
            </a:r>
            <a:endParaRPr lang="ru-RU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башка эл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аралык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уюмдар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өнөктөштөр</a:t>
            </a:r>
            <a:endParaRPr lang="en-GB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665;g357773dc1da_0_40">
            <a:extLst>
              <a:ext uri="{FF2B5EF4-FFF2-40B4-BE49-F238E27FC236}">
                <a16:creationId xmlns:a16="http://schemas.microsoft.com/office/drawing/2014/main" xmlns="" id="{9475624B-CB38-4D79-AF04-F2DFC917646C}"/>
              </a:ext>
            </a:extLst>
          </p:cNvPr>
          <p:cNvSpPr/>
          <p:nvPr/>
        </p:nvSpPr>
        <p:spPr>
          <a:xfrm>
            <a:off x="1723661" y="5077289"/>
            <a:ext cx="2200952" cy="10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Улуттук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гидрометеорологиялык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кызматтар</a:t>
            </a:r>
            <a:r>
              <a:rPr lang="ru-RU" b="1" dirty="0" smtClea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smtClea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НГМС</a:t>
            </a: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0" name="Google Shape;665;g357773dc1da_0_40">
            <a:extLst>
              <a:ext uri="{FF2B5EF4-FFF2-40B4-BE49-F238E27FC236}">
                <a16:creationId xmlns:a16="http://schemas.microsoft.com/office/drawing/2014/main" xmlns="" id="{C1921593-AAAB-4DA7-A167-7AD9A7B9B190}"/>
              </a:ext>
            </a:extLst>
          </p:cNvPr>
          <p:cNvSpPr/>
          <p:nvPr/>
        </p:nvSpPr>
        <p:spPr>
          <a:xfrm>
            <a:off x="3195939" y="4558525"/>
            <a:ext cx="1677713" cy="80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 smtClea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Министрликтер</a:t>
            </a:r>
            <a:r>
              <a:rPr lang="ru-RU" b="1" dirty="0" smtClea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башка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бийлик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органдары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665;g357773dc1da_0_40">
            <a:extLst>
              <a:ext uri="{FF2B5EF4-FFF2-40B4-BE49-F238E27FC236}">
                <a16:creationId xmlns:a16="http://schemas.microsoft.com/office/drawing/2014/main" xmlns="" id="{4164AD8C-727C-46B0-BB71-585E764B8E28}"/>
              </a:ext>
            </a:extLst>
          </p:cNvPr>
          <p:cNvSpPr/>
          <p:nvPr/>
        </p:nvSpPr>
        <p:spPr>
          <a:xfrm>
            <a:off x="4625254" y="5102534"/>
            <a:ext cx="1677713" cy="59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Жеке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ишканалар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чарбалык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субъекттер</a:t>
            </a:r>
            <a:endParaRPr lang="ru-RU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665;g357773dc1da_0_40">
            <a:extLst>
              <a:ext uri="{FF2B5EF4-FFF2-40B4-BE49-F238E27FC236}">
                <a16:creationId xmlns:a16="http://schemas.microsoft.com/office/drawing/2014/main" xmlns="" id="{CB4AE6DC-AFDE-4627-B867-513B1EC8A84D}"/>
              </a:ext>
            </a:extLst>
          </p:cNvPr>
          <p:cNvSpPr/>
          <p:nvPr/>
        </p:nvSpPr>
        <p:spPr>
          <a:xfrm>
            <a:off x="6058098" y="4539780"/>
            <a:ext cx="1502160" cy="69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Жергиликтүү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жамааттар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дыйкандар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чабандар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665;g357773dc1da_0_40">
            <a:extLst>
              <a:ext uri="{FF2B5EF4-FFF2-40B4-BE49-F238E27FC236}">
                <a16:creationId xmlns:a16="http://schemas.microsoft.com/office/drawing/2014/main" xmlns="" id="{4BE8E649-E8E1-4B2E-AF89-BC1D5CF114BD}"/>
              </a:ext>
            </a:extLst>
          </p:cNvPr>
          <p:cNvSpPr/>
          <p:nvPr/>
        </p:nvSpPr>
        <p:spPr>
          <a:xfrm>
            <a:off x="7386711" y="5106343"/>
            <a:ext cx="1677713" cy="49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ЖМК, ТВ,</a:t>
            </a:r>
          </a:p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радио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665;g357773dc1da_0_40">
            <a:extLst>
              <a:ext uri="{FF2B5EF4-FFF2-40B4-BE49-F238E27FC236}">
                <a16:creationId xmlns:a16="http://schemas.microsoft.com/office/drawing/2014/main" xmlns="" id="{8C62A376-1C3A-40BB-AC7A-21D702AA6759}"/>
              </a:ext>
            </a:extLst>
          </p:cNvPr>
          <p:cNvSpPr/>
          <p:nvPr/>
        </p:nvSpPr>
        <p:spPr>
          <a:xfrm>
            <a:off x="8691791" y="4566000"/>
            <a:ext cx="1677713" cy="49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компаниялары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65;g357773dc1da_0_40">
            <a:extLst>
              <a:ext uri="{FF2B5EF4-FFF2-40B4-BE49-F238E27FC236}">
                <a16:creationId xmlns:a16="http://schemas.microsoft.com/office/drawing/2014/main" xmlns="" id="{91051DD7-B0FC-496B-9E7C-FF37B15DC854}"/>
              </a:ext>
            </a:extLst>
          </p:cNvPr>
          <p:cNvSpPr/>
          <p:nvPr/>
        </p:nvSpPr>
        <p:spPr>
          <a:xfrm>
            <a:off x="10208993" y="5114109"/>
            <a:ext cx="1677713" cy="59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Окумуштуулар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изилдөөчүлөр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1469689A-767B-C904-3E80-F7147FE05AE6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" name="Google Shape;889;p21">
            <a:extLst>
              <a:ext uri="{FF2B5EF4-FFF2-40B4-BE49-F238E27FC236}">
                <a16:creationId xmlns:a16="http://schemas.microsoft.com/office/drawing/2014/main" xmlns="" id="{C426B3EA-600D-4FB1-88B7-3211EAD75A94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CAB23F1F-A6BE-2014-D032-0048757F92E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xmlns="" id="{FCB75766-F196-B66D-AA0F-EC08DE54B0E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xmlns="" id="{B0336AB8-1B11-8C43-C2D1-58708632B1D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31D24686-D436-6F6A-FDA2-2BB40E0F7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90;g349f8cc240a_0_47">
            <a:extLst>
              <a:ext uri="{FF2B5EF4-FFF2-40B4-BE49-F238E27FC236}">
                <a16:creationId xmlns:a16="http://schemas.microsoft.com/office/drawing/2014/main" xmlns="" id="{F9F770B7-58D6-4EA1-B112-A14A283D01B5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34e1f999f63_0_85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34e1f999f63_0_85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5" name="Google Shape;755;g34e1f999f63_0_85"/>
          <p:cNvSpPr txBox="1"/>
          <p:nvPr/>
        </p:nvSpPr>
        <p:spPr>
          <a:xfrm>
            <a:off x="3905963" y="2539876"/>
            <a:ext cx="352777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аралык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кызматташтык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дүйнөлүк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демилгелер</a:t>
            </a:r>
            <a:endPara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Дүйнөлүк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илимий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борборлор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тармактар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​​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кызматташуунун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жаңы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мүмкүнчүлүктөрү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климаттын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өзгөрүшүнө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адаптациялоо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демилгелери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саясий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процесстерге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катышуу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БУУнун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Климаттын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өзгөрүшү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алкактык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конвенциясы</a:t>
            </a:r>
            <a:r>
              <a:rPr lang="ru-RU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ДМУ </a:t>
            </a:r>
            <a:r>
              <a:rPr lang="ru-RU" sz="180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башкалар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g34e1f999f63_0_85"/>
          <p:cNvSpPr txBox="1"/>
          <p:nvPr/>
        </p:nvSpPr>
        <p:spPr>
          <a:xfrm>
            <a:off x="150608" y="2569490"/>
            <a:ext cx="3646842" cy="335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Жергиликтүү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эксперттердин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квалификациясын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өнүктүрүү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бекемдөө</a:t>
            </a:r>
            <a:endPara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Окутуу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жогорку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билим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берүү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тажрыйба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алмашуу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мониторинг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жүргүзүүгө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моделдөөгө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иштеп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чыгууга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кызматтарды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көрсөтүүгө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практикалык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катышуу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аркылуу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потенциалды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чыңдоо</a:t>
            </a:r>
            <a:endParaRPr lang="ru-RU"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g34e1f999f63_0_85"/>
          <p:cNvSpPr txBox="1"/>
          <p:nvPr/>
        </p:nvSpPr>
        <p:spPr>
          <a:xfrm>
            <a:off x="7789163" y="3847968"/>
            <a:ext cx="379886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Улуттук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аймактык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тармактарды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чыңдоо</a:t>
            </a:r>
            <a:endPara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000"/>
            </a:pPr>
            <a:endParaRPr lang="ru-RU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000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Мамлекеттердин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уюмдардын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ортосундагы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кызматташууга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тажрыйба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алмашууну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өнүктүрүү</a:t>
            </a:r>
            <a:endParaRPr lang="ru-RU"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0" name="Google Shape;760;g34e1f999f63_0_85"/>
          <p:cNvGrpSpPr/>
          <p:nvPr/>
        </p:nvGrpSpPr>
        <p:grpSpPr>
          <a:xfrm>
            <a:off x="8875059" y="659046"/>
            <a:ext cx="3431689" cy="2912493"/>
            <a:chOff x="-11275" y="4148600"/>
            <a:chExt cx="3103230" cy="1695929"/>
          </a:xfrm>
        </p:grpSpPr>
        <p:sp>
          <p:nvSpPr>
            <p:cNvPr id="761" name="Google Shape;761;g34e1f999f63_0_85"/>
            <p:cNvSpPr/>
            <p:nvPr/>
          </p:nvSpPr>
          <p:spPr>
            <a:xfrm>
              <a:off x="117323" y="4221522"/>
              <a:ext cx="2805090" cy="1623007"/>
            </a:xfrm>
            <a:custGeom>
              <a:avLst/>
              <a:gdLst/>
              <a:ahLst/>
              <a:cxnLst/>
              <a:rect l="l" t="t" r="r" b="b"/>
              <a:pathLst>
                <a:path w="3078866" h="2338086" extrusionOk="0">
                  <a:moveTo>
                    <a:pt x="706056" y="81023"/>
                  </a:moveTo>
                  <a:lnTo>
                    <a:pt x="0" y="1365812"/>
                  </a:lnTo>
                  <a:lnTo>
                    <a:pt x="1099595" y="2338086"/>
                  </a:lnTo>
                  <a:lnTo>
                    <a:pt x="3078866" y="2071868"/>
                  </a:lnTo>
                  <a:lnTo>
                    <a:pt x="2870522" y="393539"/>
                  </a:lnTo>
                  <a:lnTo>
                    <a:pt x="1678329" y="0"/>
                  </a:lnTo>
                  <a:lnTo>
                    <a:pt x="706056" y="810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34e1f999f63_0_85"/>
            <p:cNvSpPr txBox="1"/>
            <p:nvPr/>
          </p:nvSpPr>
          <p:spPr>
            <a:xfrm>
              <a:off x="-11275" y="4372491"/>
              <a:ext cx="3103230" cy="1236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SzPts val="1100"/>
              </a:pPr>
              <a:r>
                <a:rPr lang="ru-RU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Криосфера </a:t>
              </a:r>
              <a:endParaRPr lang="ru-RU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SzPts val="1100"/>
              </a:pPr>
              <a:r>
                <a:rPr lang="ru-RU" sz="22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боюнча</a:t>
              </a:r>
              <a:r>
                <a:rPr lang="ru-RU" sz="2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algn="ctr">
                <a:buSzPts val="1100"/>
              </a:pPr>
              <a:r>
                <a:rPr lang="ru-RU" sz="22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маалыматтык</a:t>
              </a:r>
              <a:r>
                <a:rPr lang="ru-RU" sz="2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algn="ctr">
                <a:buSzPts val="1100"/>
              </a:pPr>
              <a:r>
                <a:rPr lang="ru-RU" sz="22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кызматтарга</a:t>
              </a:r>
              <a:r>
                <a:rPr lang="ru-RU" sz="2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катышуу</a:t>
              </a:r>
              <a:r>
                <a:rPr lang="ru-RU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бардык</a:t>
              </a:r>
              <a:r>
                <a:rPr lang="ru-RU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тараптар</a:t>
              </a:r>
              <a:r>
                <a:rPr lang="ru-RU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үчүн</a:t>
              </a:r>
              <a:r>
                <a:rPr lang="ru-RU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2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пайдалуу</a:t>
              </a:r>
              <a:endParaRPr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3" name="Google Shape;763;g34e1f999f63_0_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7580" y="4148600"/>
              <a:ext cx="714375" cy="5381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4" name="Google Shape;764;g34e1f999f63_0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570" y="2436253"/>
            <a:ext cx="14097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g34e1f999f63_0_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8361" y="1328240"/>
            <a:ext cx="12668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g34e1f999f63_0_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871" y="1301269"/>
            <a:ext cx="1371600" cy="133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3" name="Google Shape;773;g34e1f999f63_0_85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B836E1AF-CF41-58E3-1B9F-3767426CD73B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Google Shape;791;g34c32a8eef9_1_0">
            <a:extLst>
              <a:ext uri="{FF2B5EF4-FFF2-40B4-BE49-F238E27FC236}">
                <a16:creationId xmlns:a16="http://schemas.microsoft.com/office/drawing/2014/main" xmlns="" id="{7AC9F704-5CFD-41AB-929D-55AFCB0DA1E5}"/>
              </a:ext>
            </a:extLst>
          </p:cNvPr>
          <p:cNvSpPr/>
          <p:nvPr/>
        </p:nvSpPr>
        <p:spPr>
          <a:xfrm>
            <a:off x="335102" y="181018"/>
            <a:ext cx="110412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Потенциалды</a:t>
            </a:r>
            <a:r>
              <a:rPr lang="ru-RU" sz="3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өнүктүрүү</a:t>
            </a:r>
            <a:r>
              <a:rPr lang="ru-RU" sz="3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3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кадрларды</a:t>
            </a:r>
            <a:r>
              <a:rPr lang="ru-RU" sz="3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даярдоо</a:t>
            </a:r>
            <a:endParaRPr lang="ru-RU" sz="36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792;g34c32a8eef9_1_0">
            <a:extLst>
              <a:ext uri="{FF2B5EF4-FFF2-40B4-BE49-F238E27FC236}">
                <a16:creationId xmlns:a16="http://schemas.microsoft.com/office/drawing/2014/main" xmlns="" id="{BEE96CB8-011D-4D57-93B3-0F51D5D3B9AC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9507638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889;p21">
            <a:extLst>
              <a:ext uri="{FF2B5EF4-FFF2-40B4-BE49-F238E27FC236}">
                <a16:creationId xmlns:a16="http://schemas.microsoft.com/office/drawing/2014/main" xmlns="" id="{042A030A-BA8D-4A34-A111-F5AC8FAF9AB7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F7AAE7CF-8CBF-F3E0-FDB1-5D43A24055D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4E9220A7-64D1-CC53-91D7-DAE957A8442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xmlns="" id="{61F855CD-33B0-6AC6-D547-7E0146C7143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35A44048-8A1D-3063-02EF-8DD6A0395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EB468BA-7727-4730-969F-509E64F1BB51}"/>
              </a:ext>
            </a:extLst>
          </p:cNvPr>
          <p:cNvSpPr/>
          <p:nvPr/>
        </p:nvSpPr>
        <p:spPr>
          <a:xfrm>
            <a:off x="0" y="6317765"/>
            <a:ext cx="12192000" cy="54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Google Shape;890;g349f8cc240a_0_47">
            <a:extLst>
              <a:ext uri="{FF2B5EF4-FFF2-40B4-BE49-F238E27FC236}">
                <a16:creationId xmlns:a16="http://schemas.microsoft.com/office/drawing/2014/main" xmlns="" id="{024B21B7-9B1D-4385-A4EC-EFA44D9E6866}"/>
              </a:ext>
            </a:extLst>
          </p:cNvPr>
          <p:cNvSpPr txBox="1"/>
          <p:nvPr/>
        </p:nvSpPr>
        <p:spPr>
          <a:xfrm>
            <a:off x="1194099" y="6472304"/>
            <a:ext cx="1220831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grpSp>
        <p:nvGrpSpPr>
          <p:cNvPr id="787" name="Google Shape;787;g34c32a8eef9_1_0"/>
          <p:cNvGrpSpPr/>
          <p:nvPr/>
        </p:nvGrpSpPr>
        <p:grpSpPr>
          <a:xfrm>
            <a:off x="3949076" y="4313816"/>
            <a:ext cx="3837310" cy="1934076"/>
            <a:chOff x="3963237" y="4320258"/>
            <a:chExt cx="3837310" cy="1934076"/>
          </a:xfrm>
        </p:grpSpPr>
        <p:sp>
          <p:nvSpPr>
            <p:cNvPr id="788" name="Google Shape;788;g34c32a8eef9_1_0"/>
            <p:cNvSpPr/>
            <p:nvPr/>
          </p:nvSpPr>
          <p:spPr>
            <a:xfrm rot="10800000" flipH="1">
              <a:off x="3963237" y="4320258"/>
              <a:ext cx="3742642" cy="1934076"/>
            </a:xfrm>
            <a:custGeom>
              <a:avLst/>
              <a:gdLst/>
              <a:ahLst/>
              <a:cxnLst/>
              <a:rect l="l" t="t" r="r" b="b"/>
              <a:pathLst>
                <a:path w="3078866" h="2338086" extrusionOk="0">
                  <a:moveTo>
                    <a:pt x="706056" y="81023"/>
                  </a:moveTo>
                  <a:lnTo>
                    <a:pt x="0" y="1365812"/>
                  </a:lnTo>
                  <a:lnTo>
                    <a:pt x="1099595" y="2338086"/>
                  </a:lnTo>
                  <a:lnTo>
                    <a:pt x="3078866" y="2071868"/>
                  </a:lnTo>
                  <a:lnTo>
                    <a:pt x="2870522" y="393539"/>
                  </a:lnTo>
                  <a:lnTo>
                    <a:pt x="1678329" y="0"/>
                  </a:lnTo>
                  <a:lnTo>
                    <a:pt x="706056" y="810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 pitchFamily="34" charset="0"/>
                <a:cs typeface="Calibri" pitchFamily="34" charset="0"/>
                <a:sym typeface="Arial"/>
              </a:endParaRPr>
            </a:p>
          </p:txBody>
        </p:sp>
        <p:sp>
          <p:nvSpPr>
            <p:cNvPr id="789" name="Google Shape;789;g34c32a8eef9_1_0"/>
            <p:cNvSpPr txBox="1"/>
            <p:nvPr/>
          </p:nvSpPr>
          <p:spPr>
            <a:xfrm>
              <a:off x="4587757" y="4410153"/>
              <a:ext cx="249360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CROMO-ADAPT  </a:t>
              </a:r>
              <a:r>
                <a:rPr lang="ru-RU" sz="1800" dirty="0" err="1" smtClean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долбоордун</a:t>
              </a:r>
              <a:r>
                <a:rPr lang="ru-RU" sz="1800" dirty="0" smtClean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 </a:t>
              </a:r>
              <a:r>
                <a:rPr lang="ru-RU" sz="1800" dirty="0" err="1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негизги</a:t>
              </a:r>
              <a:r>
                <a:rPr lang="ru-RU" sz="1800" dirty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 </a:t>
              </a:r>
              <a:r>
                <a:rPr lang="ru-RU" sz="1800" dirty="0" err="1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жыйынтыктары</a:t>
              </a:r>
              <a:r>
                <a:rPr lang="ru-RU" sz="1800" dirty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 </a:t>
              </a:r>
              <a:r>
                <a:rPr lang="ru-RU" sz="1800" dirty="0" err="1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жана</a:t>
              </a:r>
              <a:r>
                <a:rPr lang="ru-RU" sz="1800" dirty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 </a:t>
              </a:r>
              <a:r>
                <a:rPr lang="ru-RU" sz="1800" dirty="0" err="1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мурдагы</a:t>
              </a:r>
              <a:r>
                <a:rPr lang="ru-RU" sz="1800" dirty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 </a:t>
              </a:r>
              <a:r>
                <a:rPr lang="ru-RU" sz="1800" dirty="0" err="1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долбоорлордун</a:t>
              </a:r>
              <a:r>
                <a:rPr lang="ru-RU" sz="1800" dirty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 </a:t>
              </a:r>
              <a:r>
                <a:rPr lang="ru-RU" sz="1800" dirty="0" err="1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жыйынтыктары</a:t>
              </a:r>
              <a:r>
                <a:rPr lang="ru-RU" sz="1800" dirty="0">
                  <a:solidFill>
                    <a:schemeClr val="lt1"/>
                  </a:solidFill>
                  <a:latin typeface="Calibri" pitchFamily="34" charset="0"/>
                  <a:ea typeface="Calibri"/>
                  <a:cs typeface="Calibri" pitchFamily="34" charset="0"/>
                  <a:sym typeface="Calibri"/>
                </a:rPr>
                <a:t> </a:t>
              </a:r>
              <a:endParaRPr lang="ru-RU" sz="18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90" name="Google Shape;790;g34c32a8eef9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86172" y="4455850"/>
              <a:ext cx="714375" cy="71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9" name="Google Shape;779;g34c32a8eef9_1_0"/>
          <p:cNvSpPr txBox="1"/>
          <p:nvPr/>
        </p:nvSpPr>
        <p:spPr>
          <a:xfrm>
            <a:off x="1084415" y="973215"/>
            <a:ext cx="3087711" cy="151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400</a:t>
            </a:r>
            <a:r>
              <a:rPr lang="ru-RU" sz="1800" b="1" i="0" u="none" strike="noStrike" cap="none" dirty="0" smtClean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+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жергиликтүү</a:t>
            </a: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окумуштуулар</a:t>
            </a: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даярдалган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Криосферанын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сапаттуу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мониторингин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жүргүзүү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үчүн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маанилүү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көндүмдөрдү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үйрөтүү</a:t>
            </a:r>
            <a:endParaRPr sz="18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80" name="Google Shape;780;g34c32a8eef9_1_0"/>
          <p:cNvSpPr txBox="1"/>
          <p:nvPr/>
        </p:nvSpPr>
        <p:spPr>
          <a:xfrm>
            <a:off x="1055817" y="2743711"/>
            <a:ext cx="3116310" cy="174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Швейцарияга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20+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окуу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сапары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>
              <a:buSzPts val="1800"/>
            </a:pP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Студенттерди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эл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аралык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тажрыйба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алмашууга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квалификациясын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жогорулатууга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тартуу</a:t>
            </a:r>
            <a:endParaRPr sz="18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81" name="Google Shape;781;g34c32a8eef9_1_0"/>
          <p:cNvSpPr txBox="1"/>
          <p:nvPr/>
        </p:nvSpPr>
        <p:spPr>
          <a:xfrm>
            <a:off x="1055817" y="4484239"/>
            <a:ext cx="3238684" cy="147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ru-RU" sz="18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Жайкы</a:t>
            </a: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мектептердин</a:t>
            </a: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семинарлардын</a:t>
            </a: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en-GB" sz="1800" b="1" dirty="0" smtClean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200</a:t>
            </a:r>
            <a:r>
              <a:rPr lang="en-GB" sz="1800" b="1" i="0" u="none" strike="noStrike" cap="none" dirty="0" smtClean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+</a:t>
            </a:r>
            <a:r>
              <a:rPr lang="ky-KG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катышуучусу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</a:p>
          <a:p>
            <a:pPr lvl="0">
              <a:buSzPts val="1800"/>
            </a:pP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Студенттерге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практикалык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окуу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тажрыйбасын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берүү</a:t>
            </a:r>
            <a:endParaRPr sz="18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82" name="Google Shape;782;g34c32a8eef9_1_0"/>
          <p:cNvSpPr txBox="1"/>
          <p:nvPr/>
        </p:nvSpPr>
        <p:spPr>
          <a:xfrm>
            <a:off x="4991448" y="973216"/>
            <a:ext cx="3487042" cy="129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en-GB" sz="18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</a:t>
            </a:r>
            <a:r>
              <a:rPr lang="en-GB" sz="1800" b="1" i="0" u="none" strike="noStrike" cap="none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0+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аспиранттар</a:t>
            </a: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Жергиликтүү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криосфера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эксперттерин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кийинки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муунун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жакшы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даярдоону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камсыз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кылуу</a:t>
            </a:r>
            <a:endParaRPr sz="18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83" name="Google Shape;783;g34c32a8eef9_1_0"/>
          <p:cNvSpPr txBox="1"/>
          <p:nvPr/>
        </p:nvSpPr>
        <p:spPr>
          <a:xfrm>
            <a:off x="9238199" y="3042838"/>
            <a:ext cx="2900326" cy="151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en-GB" sz="18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18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моделдөө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куралдары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кызматтары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иштелип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чыккан</a:t>
            </a:r>
            <a:r>
              <a:rPr lang="en-GB" sz="1800" b="1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</a:t>
            </a:r>
            <a:r>
              <a:rPr lang="ru-RU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Заманбап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технологияларга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жетүүнү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камсыз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кылуу</a:t>
            </a:r>
            <a:endParaRPr sz="180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84" name="Google Shape;784;g34c32a8eef9_1_0"/>
          <p:cNvSpPr txBox="1"/>
          <p:nvPr/>
        </p:nvSpPr>
        <p:spPr>
          <a:xfrm>
            <a:off x="9238199" y="4706411"/>
            <a:ext cx="2892602" cy="150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en-GB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GTN-G </a:t>
            </a:r>
            <a:r>
              <a:rPr lang="en-GB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(WGMS), GTN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-</a:t>
            </a:r>
            <a:r>
              <a:rPr lang="en-GB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P </a:t>
            </a:r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en-GB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ВМО</a:t>
            </a:r>
            <a:r>
              <a:rPr lang="ky-KG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үчүн</a:t>
            </a:r>
            <a:r>
              <a:rPr lang="ru-RU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жылдык</a:t>
            </a:r>
            <a:r>
              <a:rPr lang="ru-RU" sz="1800" b="1" dirty="0">
                <a:solidFill>
                  <a:srgbClr val="00B05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отчеттор</a:t>
            </a:r>
            <a:r>
              <a:rPr lang="ru-RU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</a:t>
            </a:r>
            <a:r>
              <a:rPr lang="ky-KG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Маалыматтарды</a:t>
            </a: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глобалдык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жеткиликтүү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кылуу</a:t>
            </a:r>
            <a:endParaRPr sz="18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85" name="Google Shape;785;g34c32a8eef9_1_0"/>
          <p:cNvSpPr txBox="1"/>
          <p:nvPr/>
        </p:nvSpPr>
        <p:spPr>
          <a:xfrm>
            <a:off x="4991447" y="2270134"/>
            <a:ext cx="3707316" cy="231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"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Илимдин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укмуштуу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окуялары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Борбордук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Азиядагы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аялдар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жана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мөңгүлөр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"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программасына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катышкан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1" dirty="0" smtClean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50</a:t>
            </a:r>
            <a:r>
              <a:rPr lang="en-GB" sz="18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+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ky-KG" sz="1400" b="0" i="0" u="none" strike="noStrike" cap="none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ky-KG" sz="1800" b="1" i="0" u="none" strike="noStrike" cap="none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аялдар</a:t>
            </a:r>
            <a:r>
              <a:rPr lang="ky-KG" sz="1400" b="0" i="0" u="none" strike="noStrike" cap="none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: </a:t>
            </a:r>
          </a:p>
          <a:p>
            <a:pPr lvl="0">
              <a:buSzPts val="1800"/>
            </a:pP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Криосфераны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изилдөөдө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аялдардын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күчтүү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үнүн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активдүү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ролун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камсыз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кылуу</a:t>
            </a:r>
            <a:endParaRPr sz="180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86" name="Google Shape;786;g34c32a8eef9_1_0"/>
          <p:cNvSpPr txBox="1"/>
          <p:nvPr/>
        </p:nvSpPr>
        <p:spPr>
          <a:xfrm>
            <a:off x="9264713" y="1019468"/>
            <a:ext cx="2425444" cy="202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r>
              <a:rPr lang="en-GB" sz="18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30+ </a:t>
            </a:r>
            <a:r>
              <a:rPr lang="ru-RU" sz="18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</a:t>
            </a:r>
            <a:r>
              <a:rPr lang="ru-RU" sz="1800" b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риосферанын</a:t>
            </a:r>
            <a:r>
              <a:rPr lang="ru-RU" sz="18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 </a:t>
            </a:r>
            <a:r>
              <a:rPr lang="ru-RU" sz="1800" b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сайттары</a:t>
            </a:r>
            <a:r>
              <a:rPr lang="ru-RU" sz="18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buSzPts val="1800"/>
            </a:pP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Бардык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климаттык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зоналар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толук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баштапкы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маалыматтарды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берүү</a:t>
            </a:r>
            <a:endParaRPr sz="180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91" name="Google Shape;791;g34c32a8eef9_1_0"/>
          <p:cNvSpPr/>
          <p:nvPr/>
        </p:nvSpPr>
        <p:spPr>
          <a:xfrm>
            <a:off x="335101" y="181018"/>
            <a:ext cx="111433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Потенциалды</a:t>
            </a:r>
            <a:r>
              <a:rPr lang="ru-RU" sz="36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өнүктүрүү</a:t>
            </a:r>
            <a:r>
              <a:rPr lang="ru-RU" sz="36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36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кадрларды</a:t>
            </a:r>
            <a:r>
              <a:rPr lang="ru-RU" sz="36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даярдоо</a:t>
            </a:r>
            <a:endParaRPr lang="ru-RU" sz="3600" b="1" i="0" u="none" strike="noStrike" cap="none" dirty="0">
              <a:solidFill>
                <a:schemeClr val="accent5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cxnSp>
        <p:nvCxnSpPr>
          <p:cNvPr id="792" name="Google Shape;792;g34c32a8eef9_1_0"/>
          <p:cNvCxnSpPr>
            <a:cxnSpLocks/>
          </p:cNvCxnSpPr>
          <p:nvPr/>
        </p:nvCxnSpPr>
        <p:spPr>
          <a:xfrm>
            <a:off x="335102" y="829357"/>
            <a:ext cx="9507638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3" name="Google Shape;793;g34c32a8eef9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77" y="1122093"/>
            <a:ext cx="5334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34c32a8eef9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002" y="2875078"/>
            <a:ext cx="6667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34c32a8eef9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643" y="4665001"/>
            <a:ext cx="5810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34c32a8eef9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7735" y="1123214"/>
            <a:ext cx="6762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g34c32a8eef9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8569" y="2576113"/>
            <a:ext cx="5048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g34c32a8eef9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36850" y="1094638"/>
            <a:ext cx="5429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g34c32a8eef9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98763" y="3175316"/>
            <a:ext cx="4191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g34c32a8eef9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8763" y="4803924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g34c32a8eef9_1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802" name="Google Shape;802;g34c32a8eef9_1_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Calibri" pitchFamily="34" charset="0"/>
                <a:ea typeface="Tahoma"/>
                <a:cs typeface="Calibri" pitchFamily="34" charset="0"/>
                <a:sym typeface="Tahoma"/>
              </a:rPr>
              <a:t>19</a:t>
            </a:fld>
            <a:endParaRPr sz="1400" b="0" i="0" u="none" strike="noStrike" cap="none">
              <a:solidFill>
                <a:schemeClr val="lt1"/>
              </a:solidFill>
              <a:latin typeface="Calibri" pitchFamily="34" charset="0"/>
              <a:ea typeface="Tahoma"/>
              <a:cs typeface="Calibri" pitchFamily="34" charset="0"/>
              <a:sym typeface="Tahoma"/>
            </a:endParaRPr>
          </a:p>
        </p:txBody>
      </p:sp>
      <p:cxnSp>
        <p:nvCxnSpPr>
          <p:cNvPr id="812" name="Google Shape;812;g34c32a8eef9_1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BA905019-69B5-DDDA-4463-A618B7D908C5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чейин</a:t>
            </a:r>
            <a:r>
              <a:rPr lang="ru-RU" sz="105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Азиядагы</a:t>
            </a:r>
            <a:r>
              <a:rPr lang="ru-RU" sz="105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050" dirty="0" err="1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/>
            </a:endParaRPr>
          </a:p>
        </p:txBody>
      </p:sp>
      <p:sp>
        <p:nvSpPr>
          <p:cNvPr id="44" name="Google Shape;889;p21">
            <a:extLst>
              <a:ext uri="{FF2B5EF4-FFF2-40B4-BE49-F238E27FC236}">
                <a16:creationId xmlns:a16="http://schemas.microsoft.com/office/drawing/2014/main" xmlns="" id="{95F25088-7B95-4967-BE60-D561E6FAF00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468850F4-7518-0F2B-7CD8-79CE30031F7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xmlns="" id="{2F84EA38-DD62-EED0-FCF1-EA86E2E8F07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xmlns="" id="{8F282E56-CD7B-0F92-F163-E24794198F5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58CFEA2C-2E46-35BA-1242-5264545824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90;g349f8cc240a_0_47">
            <a:extLst>
              <a:ext uri="{FF2B5EF4-FFF2-40B4-BE49-F238E27FC236}">
                <a16:creationId xmlns:a16="http://schemas.microsoft.com/office/drawing/2014/main" xmlns="" id="{6860225F-64B8-46BB-8D0C-DA0CC4E843FF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524000" y="843425"/>
            <a:ext cx="9750014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Криосфера </a:t>
            </a:r>
            <a:r>
              <a:rPr lang="ru-RU" sz="2400" b="1" dirty="0" err="1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боюнча</a:t>
            </a:r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маалыматтык</a:t>
            </a:r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тейлөө</a:t>
            </a:r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ru-RU" sz="2400" b="1" dirty="0" err="1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колдонуу</a:t>
            </a:r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чөйрөлөрү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Криосфера-</a:t>
            </a:r>
            <a:r>
              <a:rPr lang="ru-RU" sz="2400" b="1" dirty="0" err="1" smtClean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негизги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түшүнүктөр</a:t>
            </a:r>
            <a:endParaRPr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 err="1" smtClean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Кошумча</a:t>
            </a:r>
            <a:r>
              <a:rPr lang="ru-RU" sz="2400" b="1" dirty="0" smtClean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нарк </a:t>
            </a:r>
            <a:r>
              <a:rPr lang="ru-RU" sz="2400" b="1" dirty="0" err="1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чынжыры</a:t>
            </a:r>
            <a:r>
              <a:rPr lang="ru-RU" sz="2400" b="1" dirty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- криосфера </a:t>
            </a:r>
            <a:r>
              <a:rPr lang="ru-RU" sz="2400" b="1" dirty="0" err="1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боюнча</a:t>
            </a:r>
            <a:r>
              <a:rPr lang="ru-RU" sz="2400" b="1" dirty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 smtClean="0">
                <a:solidFill>
                  <a:srgbClr val="0096C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маалымат</a:t>
            </a:r>
            <a:endParaRPr lang="ru-RU" sz="2400" b="1" i="0" u="none" strike="noStrike" cap="none" dirty="0" smtClean="0">
              <a:solidFill>
                <a:srgbClr val="0096C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>
              <a:lnSpc>
                <a:spcPct val="200000"/>
              </a:lnSpc>
            </a:pPr>
            <a:r>
              <a:rPr lang="ru-RU" sz="2400" b="1" dirty="0" err="1" smtClean="0">
                <a:solidFill>
                  <a:schemeClr val="accent4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Изилдөө</a:t>
            </a:r>
            <a:r>
              <a:rPr lang="ru-RU" sz="2400" b="1" dirty="0" smtClean="0">
                <a:solidFill>
                  <a:schemeClr val="accent4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 smtClean="0">
                <a:solidFill>
                  <a:schemeClr val="accent4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мисалдары</a:t>
            </a:r>
            <a:endParaRPr lang="ru-RU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 err="1" smtClean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Потенциалды</a:t>
            </a:r>
            <a:r>
              <a:rPr lang="ru-RU" sz="2400" b="1" dirty="0" smtClean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24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кадрларды</a:t>
            </a:r>
            <a:r>
              <a:rPr lang="ru-RU" sz="2400" b="1" dirty="0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accent5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өнүктүрүү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Сунуштар</a:t>
            </a:r>
            <a:endParaRPr lang="ru-RU" sz="2400" b="1" i="0" u="none" strike="noStrike" cap="none" dirty="0">
              <a:solidFill>
                <a:schemeClr val="accent6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>
              <a:lnSpc>
                <a:spcPct val="200000"/>
              </a:lnSpc>
            </a:pPr>
            <a:r>
              <a:rPr lang="ru-RU" sz="2400" b="1" dirty="0" err="1" smtClean="0">
                <a:solidFill>
                  <a:srgbClr val="8D8D8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Кошумча</a:t>
            </a:r>
            <a:r>
              <a:rPr lang="ru-RU" sz="2400" b="1" dirty="0" smtClean="0">
                <a:solidFill>
                  <a:srgbClr val="8D8D8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rgbClr val="8D8D8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маалымат</a:t>
            </a:r>
            <a:r>
              <a:rPr lang="ru-RU" sz="2400" b="1" dirty="0">
                <a:solidFill>
                  <a:srgbClr val="8D8D8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rgbClr val="8D8D8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2400" b="1" dirty="0">
                <a:solidFill>
                  <a:srgbClr val="8D8D8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2400" b="1" dirty="0" err="1">
                <a:solidFill>
                  <a:srgbClr val="8D8D8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шилтемелер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>
            <a:off x="636610" y="1212877"/>
            <a:ext cx="687693" cy="4813851"/>
            <a:chOff x="636610" y="1212877"/>
            <a:chExt cx="710053" cy="4970371"/>
          </a:xfrm>
        </p:grpSpPr>
        <p:sp>
          <p:nvSpPr>
            <p:cNvPr id="107" name="Google Shape;107;p3"/>
            <p:cNvSpPr/>
            <p:nvPr/>
          </p:nvSpPr>
          <p:spPr>
            <a:xfrm>
              <a:off x="636610" y="1212877"/>
              <a:ext cx="710053" cy="7100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36610" y="1922930"/>
              <a:ext cx="710053" cy="7100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36610" y="2632983"/>
              <a:ext cx="710053" cy="7100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36610" y="3343036"/>
              <a:ext cx="710053" cy="7100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36610" y="4053089"/>
              <a:ext cx="710053" cy="7100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6610" y="4763142"/>
              <a:ext cx="710053" cy="7100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36610" y="5473195"/>
              <a:ext cx="710053" cy="710053"/>
            </a:xfrm>
            <a:prstGeom prst="ellipse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89C07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3"/>
          <p:cNvSpPr/>
          <p:nvPr/>
        </p:nvSpPr>
        <p:spPr>
          <a:xfrm>
            <a:off x="431824" y="184982"/>
            <a:ext cx="476411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sng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Мазмуну</a:t>
            </a:r>
            <a:endParaRPr lang="en-GB" sz="3600" b="1" i="0" u="sng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447533" y="6431205"/>
            <a:ext cx="61659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ru-RU" sz="10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Мониторингден</a:t>
            </a:r>
            <a:r>
              <a:rPr lang="ru-RU"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туруктуулукка</a:t>
            </a:r>
            <a:r>
              <a:rPr lang="ru-RU"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чейин</a:t>
            </a:r>
            <a:r>
              <a:rPr lang="ru-RU" sz="10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000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10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криосфера </a:t>
            </a:r>
            <a:r>
              <a:rPr lang="ru-RU" sz="10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жаатындагы</a:t>
            </a:r>
            <a:r>
              <a:rPr lang="ru-RU"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тейлөө</a:t>
            </a:r>
            <a:endParaRPr lang="ru-RU" sz="1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/>
          <p:nvPr/>
        </p:nvSpPr>
        <p:spPr>
          <a:xfrm>
            <a:off x="3367543" y="6455979"/>
            <a:ext cx="106546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01B7D6C1-9BE3-62B4-ADC2-826A3B13FE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xmlns="" id="{8B1E9CBE-3055-BB02-A513-2C3BD8FD9B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xmlns="" id="{BC97DBA9-4938-F4E1-CDC5-0F7BC6784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70C5DEA0-ACAB-1C2F-7055-671D45BC8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890;g349f8cc240a_0_47">
            <a:extLst>
              <a:ext uri="{FF2B5EF4-FFF2-40B4-BE49-F238E27FC236}">
                <a16:creationId xmlns:a16="http://schemas.microsoft.com/office/drawing/2014/main" xmlns="" id="{FEA66297-64A4-4663-8BD2-89931249A10D}"/>
              </a:ext>
            </a:extLst>
          </p:cNvPr>
          <p:cNvSpPr txBox="1"/>
          <p:nvPr/>
        </p:nvSpPr>
        <p:spPr>
          <a:xfrm>
            <a:off x="1215614" y="6472304"/>
            <a:ext cx="1199316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g357d997c24e_1_0"/>
          <p:cNvSpPr/>
          <p:nvPr/>
        </p:nvSpPr>
        <p:spPr>
          <a:xfrm>
            <a:off x="335100" y="181025"/>
            <a:ext cx="8923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3600" b="1" dirty="0" err="1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Сунуштар</a:t>
            </a:r>
            <a:endParaRPr dirty="0"/>
          </a:p>
        </p:txBody>
      </p:sp>
      <p:cxnSp>
        <p:nvCxnSpPr>
          <p:cNvPr id="819" name="Google Shape;819;g357d997c24e_1_0"/>
          <p:cNvCxnSpPr>
            <a:cxnSpLocks/>
          </p:cNvCxnSpPr>
          <p:nvPr/>
        </p:nvCxnSpPr>
        <p:spPr>
          <a:xfrm>
            <a:off x="335102" y="829357"/>
            <a:ext cx="3186473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g357d997c24e_1_0"/>
          <p:cNvSpPr/>
          <p:nvPr/>
        </p:nvSpPr>
        <p:spPr>
          <a:xfrm>
            <a:off x="11663680" y="6325486"/>
            <a:ext cx="528300" cy="539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357d997c24e_1_0"/>
          <p:cNvSpPr txBox="1"/>
          <p:nvPr/>
        </p:nvSpPr>
        <p:spPr>
          <a:xfrm>
            <a:off x="11724878" y="6431205"/>
            <a:ext cx="40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5" name="Google Shape;825;g357d997c24e_1_0"/>
          <p:cNvSpPr txBox="1"/>
          <p:nvPr/>
        </p:nvSpPr>
        <p:spPr>
          <a:xfrm>
            <a:off x="990974" y="1011248"/>
            <a:ext cx="10865923" cy="503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2420"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Колдонуучулардын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керектөөлөрүнө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ылайык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криосфера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тейлөөнү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жакшыртуу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экономикалык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жактан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натыйжалуу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ишенимдүү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технологияларды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Колдонуучулар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көрсөтүүчүлөрдүн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ортосундагы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ара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түшүнүшүүнү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бекемдөө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колдоочу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укуктук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институционалдык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базаны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түзүү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ошондой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эле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кызматты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мониторингдөө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жайылтуу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арзан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баадагы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чечимдерге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инвестиция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салуу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endParaRPr lang="ru-RU" sz="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endParaRPr lang="ru-RU" sz="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420"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Өлкөлөр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тармактардын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ортосунда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бөлүшүү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механизмдерин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түзүү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аркылуу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алмашууну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жакшыртуу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Криосфералык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убагында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ачык-айкын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координацияланган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пайдаланууну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камсыз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кылуу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платформалар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ара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аракеттенүүнү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ачык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кирүү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саясатын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420"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Билим</a:t>
            </a:r>
            <a:r>
              <a:rPr lang="ru-RU" sz="1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берүү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программаларын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иштеп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чыгуу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илимий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ыктыярдуулукту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илгерилетүү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аркылуу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криосфералык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изилдөөлөрдөгү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жергиликтүү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улуттук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тажрыйбаны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күчөтүү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акылдуу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инвестициялар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көп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кызыкдар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өнөктөштүк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аркылуу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каржылоону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камсыз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кылуу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endParaRPr lang="ru-RU" sz="5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420"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Колдонуучулар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үзгүлтүксүз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ара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аракеттенүү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аркылуу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суроо-талапка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негизделген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суроо-талапты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шыктандыруучу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долбоорлорду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иштеп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чыгуу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ишке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ашыруу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ошондой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эле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жаңы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муктаждыктарга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ылайыкташа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турган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модулдук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долбоорлорду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иштеп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чыгуу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Улуттук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Адаптация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Пландарын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ишке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ашырууга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салым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кошуу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6" name="Google Shape;826;g357d997c24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02" y="1092830"/>
            <a:ext cx="730826" cy="70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g357d997c24e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103" y="2501077"/>
            <a:ext cx="730826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g357d997c24e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102" y="3756962"/>
            <a:ext cx="730826" cy="53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g357d997c24e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103" y="4809499"/>
            <a:ext cx="577068" cy="6403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g357d997c24e_1_0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6CA16B43-0B1D-EFB1-8554-B91C432C82F3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Google Shape;889;p21">
            <a:extLst>
              <a:ext uri="{FF2B5EF4-FFF2-40B4-BE49-F238E27FC236}">
                <a16:creationId xmlns:a16="http://schemas.microsoft.com/office/drawing/2014/main" xmlns="" id="{346BE7D8-C22B-4420-AD2C-46FE3ACF6DA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E756ED20-D24B-5F12-BAD1-B2864715599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BBAC377E-6AC4-502E-7C06-362AAB2CC03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xmlns="" id="{C60CAB97-A2C2-AEC1-532F-73A473EC716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49CDE218-A96D-42A1-940D-BBCF962824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"/>
          <p:cNvSpPr txBox="1"/>
          <p:nvPr/>
        </p:nvSpPr>
        <p:spPr>
          <a:xfrm>
            <a:off x="958731" y="1973075"/>
            <a:ext cx="267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2"/>
          <p:cNvSpPr txBox="1"/>
          <p:nvPr/>
        </p:nvSpPr>
        <p:spPr>
          <a:xfrm>
            <a:off x="1111038" y="899204"/>
            <a:ext cx="10960396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Гидроэнергетика 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сугат</a:t>
            </a:r>
            <a:r>
              <a:rPr lang="en-GB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мезгилдик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болжолдоолорун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эриген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суулардын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катмарынан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мөңгүлөрдөн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кошкон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салымын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эске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алуу</a:t>
            </a:r>
            <a:endParaRPr lang="ru-RU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Гидроэлектростанцияларды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күнүмдүк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божомолдордун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негизинде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пландаштыруу</a:t>
            </a:r>
            <a:endParaRPr lang="ru-RU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Стратегиялык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узак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мөөнөттүү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пландаштыруу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эңкейиштин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туруктуулугун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узак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мөөнөттүү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суусунун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өзгөрүшүн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эске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алыңыз</a:t>
            </a:r>
            <a:endParaRPr lang="en-GB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lvl="0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Жол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коопсуздугу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ырайынын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жагымсыз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шарттарынын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көрүнүктүүлүгүн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алганда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көчкү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коркунучунун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болжолдоолорун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карап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чыгуу</a:t>
            </a:r>
            <a:endParaRPr lang="ru-RU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Бийик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тоолуу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жол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тилкелериндеги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тектердин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тоңдордун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туруктуулугуна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мониторинг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жүргүзүү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жол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коопсуздугун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пландаштырууда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камсыздоодо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факторлорду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эске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алуу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Бийик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тоолуу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кен</a:t>
            </a:r>
            <a:r>
              <a:rPr lang="en-GB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каптоо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убактысы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аянты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тереңдиги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көчкү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Өнөр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жай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коопсуздугу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максатында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тектеринин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тоңдун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туруктуулугун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контролдоо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калдыктарды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сактоочу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жайларды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коопсуз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пайдалануу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максатында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участоктордун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туруктуулугун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узак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мөөнөттүү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негизде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моделдөө</a:t>
            </a:r>
            <a:endParaRPr lang="en-GB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саякаты</a:t>
            </a:r>
            <a:r>
              <a:rPr lang="ru-RU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каптоо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убактысы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тереңдиги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көчкү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тууралуу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Лыжа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курортторунун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инфраструктурасынын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схемаларын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пландаштыруу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же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тууралоо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катмарынын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криосферанын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узак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мөөнөттүү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сайтка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тиешелүү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моделдерин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иштеп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чыгуу</a:t>
            </a:r>
            <a:endParaRPr lang="ru-RU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ырайынын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катаал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эскертүүлөрүн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маалыматтарын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сел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эске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алуу</a:t>
            </a:r>
            <a:endParaRPr lang="en-GB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Табигый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кырсыктардын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коркунучун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азайтуу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улуттук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адаптациялоо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пландары</a:t>
            </a:r>
            <a:endParaRPr lang="en-GB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Кырсык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азайтуу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тобокелдиктерди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өнүгүү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сценарийлерин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ченемдик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укуктук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актыларда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Тиешелүү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министрликтердин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башка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ведомстволордун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иштеринде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ар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бир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тармак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пайдалануу</a:t>
            </a:r>
            <a:endParaRPr lang="en-GB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2"/>
          <p:cNvSpPr/>
          <p:nvPr/>
        </p:nvSpPr>
        <p:spPr>
          <a:xfrm>
            <a:off x="335099" y="181025"/>
            <a:ext cx="1150907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Тармактар</a:t>
            </a:r>
            <a:r>
              <a:rPr lang="ru-RU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потенциалдуу</a:t>
            </a:r>
            <a:r>
              <a:rPr lang="ru-RU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r>
              <a:rPr lang="ru-RU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3600" b="1" dirty="0" err="1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Кеңештер</a:t>
            </a:r>
            <a:endParaRPr dirty="0"/>
          </a:p>
        </p:txBody>
      </p:sp>
      <p:cxnSp>
        <p:nvCxnSpPr>
          <p:cNvPr id="845" name="Google Shape;845;p22"/>
          <p:cNvCxnSpPr>
            <a:cxnSpLocks/>
          </p:cNvCxnSpPr>
          <p:nvPr/>
        </p:nvCxnSpPr>
        <p:spPr>
          <a:xfrm>
            <a:off x="335102" y="829357"/>
            <a:ext cx="10163245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7" name="Google Shape;8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17" y="3923328"/>
            <a:ext cx="8382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17" y="2977428"/>
            <a:ext cx="8382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767" y="1974368"/>
            <a:ext cx="9334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342" y="1044951"/>
            <a:ext cx="9048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22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2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8" name="Google Shape;858;p22"/>
          <p:cNvSpPr txBox="1"/>
          <p:nvPr/>
        </p:nvSpPr>
        <p:spPr>
          <a:xfrm>
            <a:off x="1288217" y="6472304"/>
            <a:ext cx="112671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2" name="Google Shape;862;p22"/>
          <p:cNvCxnSpPr/>
          <p:nvPr/>
        </p:nvCxnSpPr>
        <p:spPr>
          <a:xfrm>
            <a:off x="-2" y="6321432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E393E7-A94E-418D-8A23-E424C3CB6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0017" y="5101301"/>
            <a:ext cx="933450" cy="809625"/>
          </a:xfrm>
          <a:prstGeom prst="rect">
            <a:avLst/>
          </a:prstGeom>
        </p:spPr>
      </p:pic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xmlns="" id="{A244DCEC-447B-6734-F90F-4E25A5DE548E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Google Shape;889;p21">
            <a:extLst>
              <a:ext uri="{FF2B5EF4-FFF2-40B4-BE49-F238E27FC236}">
                <a16:creationId xmlns:a16="http://schemas.microsoft.com/office/drawing/2014/main" xmlns="" id="{43B0BD23-80ED-4174-9D6F-C7516F8BD87B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2B309A4F-3376-043F-89D3-4A76667A270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xmlns="" id="{0A8B3F03-5106-65F9-ACC0-4105A76CC4A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xmlns="" id="{5FB89FF7-0B21-09A6-414D-84483F11CC1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C789E55A-D570-B0B9-8D73-F01DA85E0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90;g349f8cc240a_0_47">
            <a:extLst>
              <a:ext uri="{FF2B5EF4-FFF2-40B4-BE49-F238E27FC236}">
                <a16:creationId xmlns:a16="http://schemas.microsoft.com/office/drawing/2014/main" xmlns="" id="{F1D971A5-3122-4DE0-93AF-C947A924BA6C}"/>
              </a:ext>
            </a:extLst>
          </p:cNvPr>
          <p:cNvSpPr txBox="1"/>
          <p:nvPr/>
        </p:nvSpPr>
        <p:spPr>
          <a:xfrm>
            <a:off x="1150962" y="6472304"/>
            <a:ext cx="126396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4"/>
          <p:cNvSpPr txBox="1"/>
          <p:nvPr/>
        </p:nvSpPr>
        <p:spPr>
          <a:xfrm>
            <a:off x="335102" y="1063040"/>
            <a:ext cx="10649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Улуттук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гидрометеорологиялык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кызматтардын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сайттары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НГМС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Таджикистан: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meteo.tj 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Кыргызстан: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meteo.kg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Узбекистан: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hydromet.uz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Казахстан: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kazhydromet.kz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800"/>
            </a:pP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Улуттук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аймактык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гляциологиялык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борборлордун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сайттары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ru-RU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lvl="1" indent="-342900"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Казахстан</a:t>
            </a:r>
            <a:r>
              <a:rPr lang="fr-C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Азия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Региондук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гляциологиялык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борбор</a:t>
            </a:r>
            <a:r>
              <a:rPr lang="fr-CA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fr-CA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cargc.org</a:t>
            </a:r>
            <a:endParaRPr lang="fr-CA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Таджикистан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cryosphere.tj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GB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SnowMapper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катмарын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баалоо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талдоо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куралы</a:t>
            </a:r>
            <a:endParaRPr lang="ru-RU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lvl="1" indent="-342900"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Азиянын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тоолору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панели: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snowmapper.ch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Таджикистан: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taj.snowmapper.ch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800"/>
            </a:pP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Илимдин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укмуштуу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окуялары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аялдар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мөңгүлөр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inspiringgirls.org/central-</a:t>
            </a:r>
            <a:r>
              <a:rPr lang="en-GB" sz="18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asia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-</a:t>
            </a:r>
            <a:r>
              <a:rPr lang="en-GB" sz="18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en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800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Мөңгүлөрдү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мониторингдөө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дүйнөлүк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кызмат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Glacier Monitoring Service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WGMS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wgms.ch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800" b="1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800"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Криосферанын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глобалдык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мониторинги: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globalcryospherewatch.org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4"/>
          <p:cNvSpPr/>
          <p:nvPr/>
        </p:nvSpPr>
        <p:spPr>
          <a:xfrm>
            <a:off x="335102" y="181018"/>
            <a:ext cx="301769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dirty="0" err="1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Шилтемелер</a:t>
            </a:r>
            <a:endParaRPr lang="ru-RU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873" name="Google Shape;873;p24"/>
          <p:cNvCxnSpPr>
            <a:cxnSpLocks/>
          </p:cNvCxnSpPr>
          <p:nvPr/>
        </p:nvCxnSpPr>
        <p:spPr>
          <a:xfrm>
            <a:off x="335102" y="829357"/>
            <a:ext cx="1631721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4" name="Google Shape;874;p24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rgbClr val="8D8D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4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76" name="Google Shape;876;p24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BF9E858C-3FDE-5C13-D6C0-BCFA14827A8A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Google Shape;889;p21">
            <a:extLst>
              <a:ext uri="{FF2B5EF4-FFF2-40B4-BE49-F238E27FC236}">
                <a16:creationId xmlns:a16="http://schemas.microsoft.com/office/drawing/2014/main" xmlns="" id="{4670BD8D-CC83-406A-932B-709ACC9CAC21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00BC2135-232C-1E37-B11A-D09E38EF017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46D6CD5B-267B-F60B-2B6F-2C539D948994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xmlns="" id="{149D174F-75AD-9F7C-E1FA-43374A381C82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849234CB-5A17-96A1-DF8F-0B80D23E1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49f8cc240a_0_47"/>
          <p:cNvSpPr txBox="1"/>
          <p:nvPr/>
        </p:nvSpPr>
        <p:spPr>
          <a:xfrm>
            <a:off x="1150962" y="6472304"/>
            <a:ext cx="126396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g349f8cc240a_0_47"/>
          <p:cNvSpPr txBox="1"/>
          <p:nvPr/>
        </p:nvSpPr>
        <p:spPr>
          <a:xfrm>
            <a:off x="335101" y="1252774"/>
            <a:ext cx="10348200" cy="336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400"/>
              </a:spcBef>
              <a:buSzPts val="1700"/>
            </a:pP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Башка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ресурстар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долбоорлор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: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939800" lvl="1" indent="-342900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БУУнун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Бүткүл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дүйнөлүк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суу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баяндамасы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2025,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Тоолор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мөңгүлөр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Суу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мунаралары</a:t>
            </a:r>
            <a:r>
              <a:rPr lang="ru-RU" sz="1800" dirty="0" smtClean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  <a:hlinkClick r:id="rId3"/>
              </a:rPr>
              <a:t>https://www.unwater.org/publications/un-world-water-development-report-2025</a:t>
            </a:r>
            <a:endParaRPr lang="ru-RU" sz="1800" b="0" i="0" u="sng" strike="noStrike" cap="none" dirty="0">
              <a:solidFill>
                <a:schemeClr val="hlink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939800" lvl="1" indent="-3429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dirty="0" err="1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Борбордук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Азиянын</a:t>
            </a:r>
            <a:r>
              <a:rPr lang="ru-RU" sz="1800" dirty="0" smtClean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>
                <a:solidFill>
                  <a:schemeClr val="dk1"/>
                </a:solidFill>
                <a:highlight>
                  <a:schemeClr val="lt1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гидрометеорология атласы : 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https://zoinet.org/product/hydromet-atlas</a:t>
            </a:r>
          </a:p>
          <a:p>
            <a:pPr marL="939800" lvl="1" indent="-342900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GLOFCA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дан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билим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продуктылары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–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Борбордук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Азиядагы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мөңгүлүү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көлдөрдүн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агымы</a:t>
            </a:r>
            <a:r>
              <a:rPr lang="ru-RU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ЮНЕСКО-АФ </a:t>
            </a:r>
            <a:r>
              <a:rPr lang="ru-RU" sz="1800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долбоору</a:t>
            </a: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ru-RU" sz="1800" b="0" i="0" u="sng" strike="noStrike" cap="none" dirty="0" smtClean="0">
                <a:solidFill>
                  <a:schemeClr val="hlink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https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://glofca.org/resources-for-science-and-policy</a:t>
            </a:r>
            <a:endParaRPr lang="ru-RU"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939800" lvl="1" indent="-342900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ПАМИР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долбоору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– </a:t>
            </a:r>
            <a:r>
              <a:rPr lang="ru-RU" sz="18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Муздан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микроорганизмдерге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адамдарга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чейин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Үчүнчү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уюлга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климаттын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өзгөрүшүнүн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таасирин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дисциплиналар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аралык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түшүнүүгө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карай </a:t>
            </a:r>
            <a:r>
              <a:rPr lang="ru-RU" sz="18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кадам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ru-RU" sz="1800" b="0" i="0" u="sng" strike="noStrike" cap="none" dirty="0" smtClean="0">
                <a:solidFill>
                  <a:schemeClr val="hlink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https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://pamir-project.ch</a:t>
            </a: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894" name="Google Shape;894;g349f8cc240a_0_47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rgbClr val="8D8D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349f8cc240a_0_47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96" name="Google Shape;896;g349f8cc240a_0_47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A31712CF-078E-BC85-2626-F37AB64EBC57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Google Shape;872;p24">
            <a:extLst>
              <a:ext uri="{FF2B5EF4-FFF2-40B4-BE49-F238E27FC236}">
                <a16:creationId xmlns:a16="http://schemas.microsoft.com/office/drawing/2014/main" xmlns="" id="{84136EDA-6BF6-4322-9B19-C229066F467D}"/>
              </a:ext>
            </a:extLst>
          </p:cNvPr>
          <p:cNvSpPr/>
          <p:nvPr/>
        </p:nvSpPr>
        <p:spPr>
          <a:xfrm>
            <a:off x="335102" y="181018"/>
            <a:ext cx="301769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dirty="0" err="1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Шилтемелер</a:t>
            </a:r>
            <a:endParaRPr lang="ru-RU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9" name="Google Shape;873;p24">
            <a:extLst>
              <a:ext uri="{FF2B5EF4-FFF2-40B4-BE49-F238E27FC236}">
                <a16:creationId xmlns:a16="http://schemas.microsoft.com/office/drawing/2014/main" xmlns="" id="{74F1424E-C3F9-420A-B133-AA3B0ACF808D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1631721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889;p21">
            <a:extLst>
              <a:ext uri="{FF2B5EF4-FFF2-40B4-BE49-F238E27FC236}">
                <a16:creationId xmlns:a16="http://schemas.microsoft.com/office/drawing/2014/main" xmlns="" id="{E361D215-5276-4A95-BCD0-E5B8B342489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6A3C6FE8-F212-7A8F-37D4-B70F4101E4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0377F135-3F8E-2152-F4D6-B470FD0F32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xmlns="" id="{90D1B9A6-526D-D573-F55E-8113F3899C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4EBF71FB-80EB-B67F-C7EF-16072BF1B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35;g34e1f999f63_0_0">
            <a:extLst>
              <a:ext uri="{FF2B5EF4-FFF2-40B4-BE49-F238E27FC236}">
                <a16:creationId xmlns:a16="http://schemas.microsoft.com/office/drawing/2014/main" xmlns="" id="{AAC0D5E6-381F-EDC4-CA37-0A8A88F2EFF3}"/>
              </a:ext>
            </a:extLst>
          </p:cNvPr>
          <p:cNvSpPr/>
          <p:nvPr/>
        </p:nvSpPr>
        <p:spPr>
          <a:xfrm>
            <a:off x="4681214" y="5822539"/>
            <a:ext cx="2783897" cy="457200"/>
          </a:xfrm>
          <a:prstGeom prst="rect">
            <a:avLst/>
          </a:prstGeom>
          <a:solidFill>
            <a:srgbClr val="0058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90;g349f8cc240a_0_47">
            <a:extLst>
              <a:ext uri="{FF2B5EF4-FFF2-40B4-BE49-F238E27FC236}">
                <a16:creationId xmlns:a16="http://schemas.microsoft.com/office/drawing/2014/main" xmlns="" id="{A53A260C-2FB4-43BF-B84C-FCB366F856DB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54C533-5CC5-07D1-44D5-2E3505385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7" y="930934"/>
            <a:ext cx="11181033" cy="4584589"/>
          </a:xfrm>
          <a:prstGeom prst="rect">
            <a:avLst/>
          </a:prstGeom>
        </p:spPr>
      </p:pic>
      <p:sp>
        <p:nvSpPr>
          <p:cNvPr id="138" name="Google Shape;138;g34e1f999f63_0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4e1f999f63_0_0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3" name="Google Shape;153;g34e1f999f63_0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g34e1f999f63_0_0"/>
          <p:cNvSpPr txBox="1"/>
          <p:nvPr/>
        </p:nvSpPr>
        <p:spPr>
          <a:xfrm>
            <a:off x="4996049" y="6463673"/>
            <a:ext cx="661738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Google Shape;137;g34e1f999f63_0_0">
            <a:extLst>
              <a:ext uri="{FF2B5EF4-FFF2-40B4-BE49-F238E27FC236}">
                <a16:creationId xmlns:a16="http://schemas.microsoft.com/office/drawing/2014/main" xmlns="" id="{A057D0E5-3899-277D-8551-715CF0119268}"/>
              </a:ext>
            </a:extLst>
          </p:cNvPr>
          <p:cNvSpPr/>
          <p:nvPr/>
        </p:nvSpPr>
        <p:spPr>
          <a:xfrm>
            <a:off x="85320" y="5361690"/>
            <a:ext cx="1194751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tx1"/>
                </a:solidFill>
              </a:rPr>
              <a:t>Швейцариянын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кар </a:t>
            </a:r>
            <a:r>
              <a:rPr lang="ru-RU" sz="2800" b="1" dirty="0" err="1">
                <a:solidFill>
                  <a:schemeClr val="tx1"/>
                </a:solidFill>
              </a:rPr>
              <a:t>жана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мөңгү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долбоорлорунун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хронологиясы</a:t>
            </a:r>
            <a:r>
              <a:rPr lang="ru-RU" sz="2800" b="1" dirty="0" smtClean="0">
                <a:solidFill>
                  <a:schemeClr val="tx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акыркы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30 </a:t>
            </a:r>
            <a:r>
              <a:rPr lang="ru-RU" sz="2800" b="1" dirty="0" err="1">
                <a:solidFill>
                  <a:schemeClr val="bg1"/>
                </a:solidFill>
              </a:rPr>
              <a:t>жыл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7" name="Google Shape;146;g34e1f999f63_0_0">
            <a:extLst>
              <a:ext uri="{FF2B5EF4-FFF2-40B4-BE49-F238E27FC236}">
                <a16:creationId xmlns:a16="http://schemas.microsoft.com/office/drawing/2014/main" xmlns="" id="{089C96F6-D61B-963C-8F28-9572D8FBC075}"/>
              </a:ext>
            </a:extLst>
          </p:cNvPr>
          <p:cNvSpPr/>
          <p:nvPr/>
        </p:nvSpPr>
        <p:spPr>
          <a:xfrm>
            <a:off x="8832662" y="2067725"/>
            <a:ext cx="2619969" cy="2167183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7;g34e1f999f63_0_0">
            <a:extLst>
              <a:ext uri="{FF2B5EF4-FFF2-40B4-BE49-F238E27FC236}">
                <a16:creationId xmlns:a16="http://schemas.microsoft.com/office/drawing/2014/main" xmlns="" id="{E4AABDA5-A07A-4A8F-1A61-945EF36F33BF}"/>
              </a:ext>
            </a:extLst>
          </p:cNvPr>
          <p:cNvSpPr txBox="1"/>
          <p:nvPr/>
        </p:nvSpPr>
        <p:spPr>
          <a:xfrm>
            <a:off x="9213590" y="2299915"/>
            <a:ext cx="1858112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Швейцариянын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тоо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криосферасында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иштегенине</a:t>
            </a:r>
            <a:endParaRPr lang="ru-RU" sz="18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жыл</a:t>
            </a: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8;g34e1f999f63_0_0">
            <a:extLst>
              <a:ext uri="{FF2B5EF4-FFF2-40B4-BE49-F238E27FC236}">
                <a16:creationId xmlns:a16="http://schemas.microsoft.com/office/drawing/2014/main" xmlns="" id="{94BD4AC3-584E-7E19-A1E0-F0E0C71219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3465" y="3520533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9A2099-CE91-6C9A-533A-79A6E0E6C200}"/>
              </a:ext>
            </a:extLst>
          </p:cNvPr>
          <p:cNvSpPr txBox="1"/>
          <p:nvPr/>
        </p:nvSpPr>
        <p:spPr>
          <a:xfrm>
            <a:off x="-1" y="905015"/>
            <a:ext cx="1947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Советтик-Германдык</a:t>
            </a:r>
            <a:endParaRPr lang="ru-RU" dirty="0" smtClean="0"/>
          </a:p>
          <a:p>
            <a:pPr algn="ctr"/>
            <a:r>
              <a:rPr lang="ru-RU" dirty="0" err="1" smtClean="0"/>
              <a:t>Алай</a:t>
            </a:r>
            <a:r>
              <a:rPr lang="ru-RU" dirty="0" smtClean="0"/>
              <a:t>-Памир</a:t>
            </a:r>
          </a:p>
          <a:p>
            <a:pPr algn="ctr"/>
            <a:r>
              <a:rPr lang="ru-RU" dirty="0" err="1" smtClean="0"/>
              <a:t>экспедициясы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4DBBA7-241C-1396-AD97-2BD227F5E610}"/>
              </a:ext>
            </a:extLst>
          </p:cNvPr>
          <p:cNvSpPr txBox="1"/>
          <p:nvPr/>
        </p:nvSpPr>
        <p:spPr>
          <a:xfrm>
            <a:off x="1717975" y="955589"/>
            <a:ext cx="1393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Федченко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мөңгү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станциясы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4F2EAB-1ECA-34FA-B5B0-D1FB97D35247}"/>
              </a:ext>
            </a:extLst>
          </p:cNvPr>
          <p:cNvSpPr txBox="1"/>
          <p:nvPr/>
        </p:nvSpPr>
        <p:spPr>
          <a:xfrm>
            <a:off x="3028842" y="847868"/>
            <a:ext cx="171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аралык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геофизикалык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Туюксу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мөңгү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станциясы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7AC9E9-D5D4-FFB4-FBB6-9E514B8F44EF}"/>
              </a:ext>
            </a:extLst>
          </p:cNvPr>
          <p:cNvSpPr txBox="1"/>
          <p:nvPr/>
        </p:nvSpPr>
        <p:spPr>
          <a:xfrm>
            <a:off x="4503529" y="905015"/>
            <a:ext cx="1234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Абрамов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мөңгү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станциясы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298BCE-D422-C21D-BDB8-B13235B2CAA8}"/>
              </a:ext>
            </a:extLst>
          </p:cNvPr>
          <p:cNvSpPr txBox="1"/>
          <p:nvPr/>
        </p:nvSpPr>
        <p:spPr>
          <a:xfrm>
            <a:off x="5497158" y="974801"/>
            <a:ext cx="1323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ССРС</a:t>
            </a:r>
            <a:r>
              <a:rPr lang="ru-RU" b="1" dirty="0" smtClean="0"/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мөңгүлөрүнүн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каталогу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9B9B70-7836-F828-D101-C3F1898A28ED}"/>
              </a:ext>
            </a:extLst>
          </p:cNvPr>
          <p:cNvSpPr txBox="1"/>
          <p:nvPr/>
        </p:nvSpPr>
        <p:spPr>
          <a:xfrm>
            <a:off x="6542237" y="1015674"/>
            <a:ext cx="107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ССРС</a:t>
            </a:r>
          </a:p>
          <a:p>
            <a:pPr algn="ctr"/>
            <a:r>
              <a:rPr lang="ky-K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кулашы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F6BDED-45B7-7CC6-5173-D99DEC9B7143}"/>
              </a:ext>
            </a:extLst>
          </p:cNvPr>
          <p:cNvSpPr txBox="1"/>
          <p:nvPr/>
        </p:nvSpPr>
        <p:spPr>
          <a:xfrm>
            <a:off x="7315200" y="853393"/>
            <a:ext cx="1741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Криосфераны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байкоо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билим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берүүдөгү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негизги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боштук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986AAD-3174-79F2-852D-B897E53827DB}"/>
              </a:ext>
            </a:extLst>
          </p:cNvPr>
          <p:cNvSpPr txBox="1"/>
          <p:nvPr/>
        </p:nvSpPr>
        <p:spPr>
          <a:xfrm>
            <a:off x="9057188" y="961115"/>
            <a:ext cx="2259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Заманбап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методдорду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киргизүү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адистерди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окутуу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Google Shape;889;p21">
            <a:extLst>
              <a:ext uri="{FF2B5EF4-FFF2-40B4-BE49-F238E27FC236}">
                <a16:creationId xmlns:a16="http://schemas.microsoft.com/office/drawing/2014/main" xmlns="" id="{66552685-E06D-417B-8370-C909CE5A15B5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26B2BF09-652B-4EED-6B67-E703E025A5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7;p2">
            <a:extLst>
              <a:ext uri="{FF2B5EF4-FFF2-40B4-BE49-F238E27FC236}">
                <a16:creationId xmlns:a16="http://schemas.microsoft.com/office/drawing/2014/main" xmlns="" id="{97775F9B-F977-F721-C58B-B564E13D77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9;p2">
            <a:extLst>
              <a:ext uri="{FF2B5EF4-FFF2-40B4-BE49-F238E27FC236}">
                <a16:creationId xmlns:a16="http://schemas.microsoft.com/office/drawing/2014/main" xmlns="" id="{4B769812-C916-3A99-A6E9-4CB5CFEB1EA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5286FC1D-633A-A884-EB41-076C45178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  <p:sp>
        <p:nvSpPr>
          <p:cNvPr id="29" name="Google Shape;136;g34e1f999f63_0_0">
            <a:extLst>
              <a:ext uri="{FF2B5EF4-FFF2-40B4-BE49-F238E27FC236}">
                <a16:creationId xmlns:a16="http://schemas.microsoft.com/office/drawing/2014/main" xmlns="" id="{501A9CAD-9885-6D00-9C47-26BE599FD587}"/>
              </a:ext>
            </a:extLst>
          </p:cNvPr>
          <p:cNvSpPr/>
          <p:nvPr/>
        </p:nvSpPr>
        <p:spPr>
          <a:xfrm>
            <a:off x="9606579" y="120977"/>
            <a:ext cx="1710466" cy="519159"/>
          </a:xfrm>
          <a:prstGeom prst="rect">
            <a:avLst/>
          </a:prstGeom>
          <a:solidFill>
            <a:srgbClr val="0058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8;g34e1f999f63_0_0">
            <a:extLst>
              <a:ext uri="{FF2B5EF4-FFF2-40B4-BE49-F238E27FC236}">
                <a16:creationId xmlns:a16="http://schemas.microsoft.com/office/drawing/2014/main" xmlns="" id="{5FC1871B-773F-532C-607D-23CA779E4C14}"/>
              </a:ext>
            </a:extLst>
          </p:cNvPr>
          <p:cNvSpPr/>
          <p:nvPr/>
        </p:nvSpPr>
        <p:spPr>
          <a:xfrm>
            <a:off x="208171" y="74059"/>
            <a:ext cx="117018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ru-RU" sz="2400" dirty="0" err="1" smtClean="0"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 Криосфера </a:t>
            </a:r>
            <a:r>
              <a:rPr lang="ru-RU" sz="2400" dirty="0" err="1"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 гидрометеорология </a:t>
            </a:r>
            <a:r>
              <a:rPr lang="ru-RU" sz="2400" dirty="0" err="1"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ru-RU" sz="2400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жылдык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 smtClean="0">
                <a:latin typeface="Calibri"/>
                <a:ea typeface="Calibri"/>
                <a:cs typeface="Calibri"/>
                <a:sym typeface="Calibri"/>
              </a:rPr>
              <a:t>байкоолордун</a:t>
            </a:r>
            <a:r>
              <a:rPr lang="ru-RU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latin typeface="Calibri"/>
                <a:ea typeface="Calibri"/>
                <a:cs typeface="Calibri"/>
                <a:sym typeface="Calibri"/>
              </a:rPr>
              <a:t>хронологиясы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890;g349f8cc240a_0_47">
            <a:extLst>
              <a:ext uri="{FF2B5EF4-FFF2-40B4-BE49-F238E27FC236}">
                <a16:creationId xmlns:a16="http://schemas.microsoft.com/office/drawing/2014/main" xmlns="" id="{144D6341-299A-49E6-8CE0-716E0EC52A8C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4578" y="2221122"/>
            <a:ext cx="1924050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644" y="1473680"/>
            <a:ext cx="2610375" cy="267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6915" y="895717"/>
            <a:ext cx="2437414" cy="28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l="6697"/>
          <a:stretch/>
        </p:blipFill>
        <p:spPr>
          <a:xfrm>
            <a:off x="60817" y="909271"/>
            <a:ext cx="2585827" cy="26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174" y="1637092"/>
            <a:ext cx="2658462" cy="269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5174429" y="1343979"/>
            <a:ext cx="23299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Гидроэнергетикалык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өндүрүштү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кардын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эришин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болжолдоого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карап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тууралашыбыз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керекпи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ru-RU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7603473" y="1740268"/>
            <a:ext cx="236940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Болжолдонгон</a:t>
            </a:r>
            <a:endParaRPr lang="ru-RU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көчкү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коркунучунан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улам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жол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кыймылын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токтотуу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багытын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өзгөртүү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керекпи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507858" y="2020965"/>
            <a:ext cx="249183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Келе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жаткан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айыл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чарба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мезгилинде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сугат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кандай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көлөмүн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күтүүгө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болот?</a:t>
            </a:r>
            <a:endParaRPr lang="ru-RU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70969" y="909271"/>
            <a:ext cx="220497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Калдык</a:t>
            </a:r>
            <a:endParaRPr lang="ru-RU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2000"/>
            </a:pP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сактоочу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жай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туруктуубу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тоңдун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эришине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байланыштуу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тектердин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кулап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калуу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коркунучу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кандай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ru-RU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35100" y="181025"/>
            <a:ext cx="106504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Криосфера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тейлөө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чөйрөлөрү</a:t>
            </a:r>
            <a:endParaRPr lang="ru-RU" sz="2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 dirty="0"/>
          </a:p>
        </p:txBody>
      </p:sp>
      <p:cxnSp>
        <p:nvCxnSpPr>
          <p:cNvPr id="172" name="Google Shape;172;p4"/>
          <p:cNvCxnSpPr>
            <a:cxnSpLocks/>
          </p:cNvCxnSpPr>
          <p:nvPr/>
        </p:nvCxnSpPr>
        <p:spPr>
          <a:xfrm>
            <a:off x="335102" y="829357"/>
            <a:ext cx="10650398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537" y="3004938"/>
            <a:ext cx="160972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08287" y="4021275"/>
            <a:ext cx="12763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0570" y="2960821"/>
            <a:ext cx="2371725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6129" y="3882529"/>
            <a:ext cx="1400175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88" name="Google Shape;188;p4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4"/>
          <p:cNvSpPr txBox="1"/>
          <p:nvPr/>
        </p:nvSpPr>
        <p:spPr>
          <a:xfrm>
            <a:off x="5066915" y="6463673"/>
            <a:ext cx="654651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AE610F8-B4A8-4921-B153-88415C1D860F}"/>
              </a:ext>
            </a:extLst>
          </p:cNvPr>
          <p:cNvGrpSpPr/>
          <p:nvPr/>
        </p:nvGrpSpPr>
        <p:grpSpPr>
          <a:xfrm>
            <a:off x="9790344" y="634366"/>
            <a:ext cx="2401655" cy="2196713"/>
            <a:chOff x="9790344" y="634366"/>
            <a:chExt cx="2401655" cy="2196713"/>
          </a:xfrm>
        </p:grpSpPr>
        <p:pic>
          <p:nvPicPr>
            <p:cNvPr id="161" name="Google Shape;161;p4"/>
            <p:cNvPicPr preferRelativeResize="0"/>
            <p:nvPr/>
          </p:nvPicPr>
          <p:blipFill rotWithShape="1">
            <a:blip r:embed="rId4">
              <a:alphaModFix/>
            </a:blip>
            <a:srcRect l="2258"/>
            <a:stretch/>
          </p:blipFill>
          <p:spPr>
            <a:xfrm flipH="1">
              <a:off x="9790344" y="634366"/>
              <a:ext cx="2401655" cy="2196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4"/>
            <p:cNvSpPr txBox="1"/>
            <p:nvPr/>
          </p:nvSpPr>
          <p:spPr>
            <a:xfrm>
              <a:off x="9847183" y="735036"/>
              <a:ext cx="2276634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Бул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аймакта</a:t>
              </a:r>
              <a:endPara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lang="ru-RU" sz="1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кышкы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туризмди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ийгиликтүү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өнүктүрүү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мүмкүнбү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889;p21">
            <a:extLst>
              <a:ext uri="{FF2B5EF4-FFF2-40B4-BE49-F238E27FC236}">
                <a16:creationId xmlns:a16="http://schemas.microsoft.com/office/drawing/2014/main" xmlns="" id="{EDE0CE29-8977-441E-A411-87F2AA4DD821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4B57E229-D55F-FD43-DB1A-E3CD26369BF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FC53341A-696A-EC42-D3FE-9DCE8F93A3E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xmlns="" id="{8EE00CE6-60DE-3F36-BD94-3F3717FDDFE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7E3031C6-CFD8-DDF1-D1E5-32B00608E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890;g349f8cc240a_0_47">
            <a:extLst>
              <a:ext uri="{FF2B5EF4-FFF2-40B4-BE49-F238E27FC236}">
                <a16:creationId xmlns:a16="http://schemas.microsoft.com/office/drawing/2014/main" xmlns="" id="{9A5DAB90-5AD1-4527-874E-6E47C8BFDFBD}"/>
              </a:ext>
            </a:extLst>
          </p:cNvPr>
          <p:cNvSpPr txBox="1"/>
          <p:nvPr/>
        </p:nvSpPr>
        <p:spPr>
          <a:xfrm>
            <a:off x="1133911" y="6472304"/>
            <a:ext cx="1281019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49b097f556_0_68"/>
          <p:cNvSpPr/>
          <p:nvPr/>
        </p:nvSpPr>
        <p:spPr>
          <a:xfrm rot="130279">
            <a:off x="9473275" y="1978654"/>
            <a:ext cx="2723115" cy="3305090"/>
          </a:xfrm>
          <a:custGeom>
            <a:avLst/>
            <a:gdLst/>
            <a:ahLst/>
            <a:cxnLst/>
            <a:rect l="l" t="t" r="r" b="b"/>
            <a:pathLst>
              <a:path w="2579298" h="2251495" extrusionOk="0">
                <a:moveTo>
                  <a:pt x="0" y="983412"/>
                </a:moveTo>
                <a:lnTo>
                  <a:pt x="129396" y="138023"/>
                </a:lnTo>
                <a:lnTo>
                  <a:pt x="1820173" y="0"/>
                </a:lnTo>
                <a:lnTo>
                  <a:pt x="2553419" y="577970"/>
                </a:lnTo>
                <a:lnTo>
                  <a:pt x="2579298" y="1319842"/>
                </a:lnTo>
                <a:lnTo>
                  <a:pt x="1725283" y="2251495"/>
                </a:lnTo>
                <a:lnTo>
                  <a:pt x="500332" y="2139351"/>
                </a:lnTo>
                <a:lnTo>
                  <a:pt x="34505" y="1880559"/>
                </a:lnTo>
                <a:lnTo>
                  <a:pt x="0" y="98341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49b097f556_0_68"/>
          <p:cNvSpPr/>
          <p:nvPr/>
        </p:nvSpPr>
        <p:spPr>
          <a:xfrm>
            <a:off x="5423746" y="3569855"/>
            <a:ext cx="3157775" cy="2472541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49b097f556_0_68"/>
          <p:cNvSpPr/>
          <p:nvPr/>
        </p:nvSpPr>
        <p:spPr>
          <a:xfrm>
            <a:off x="1133911" y="3799703"/>
            <a:ext cx="3260785" cy="2415567"/>
          </a:xfrm>
          <a:custGeom>
            <a:avLst/>
            <a:gdLst/>
            <a:ahLst/>
            <a:cxnLst/>
            <a:rect l="l" t="t" r="r" b="b"/>
            <a:pathLst>
              <a:path w="3260785" h="2156604" extrusionOk="0">
                <a:moveTo>
                  <a:pt x="25880" y="500332"/>
                </a:moveTo>
                <a:lnTo>
                  <a:pt x="465827" y="94891"/>
                </a:lnTo>
                <a:lnTo>
                  <a:pt x="1621766" y="0"/>
                </a:lnTo>
                <a:lnTo>
                  <a:pt x="3114136" y="353683"/>
                </a:lnTo>
                <a:lnTo>
                  <a:pt x="3260785" y="1173192"/>
                </a:lnTo>
                <a:lnTo>
                  <a:pt x="3062378" y="2053087"/>
                </a:lnTo>
                <a:lnTo>
                  <a:pt x="1802921" y="2156604"/>
                </a:lnTo>
                <a:lnTo>
                  <a:pt x="8627" y="2009955"/>
                </a:lnTo>
                <a:cubicBezTo>
                  <a:pt x="5751" y="1521125"/>
                  <a:pt x="2876" y="1032294"/>
                  <a:pt x="0" y="543464"/>
                </a:cubicBezTo>
                <a:lnTo>
                  <a:pt x="25880" y="50033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49b097f556_0_68"/>
          <p:cNvSpPr/>
          <p:nvPr/>
        </p:nvSpPr>
        <p:spPr>
          <a:xfrm>
            <a:off x="5775979" y="987450"/>
            <a:ext cx="3493698" cy="2441549"/>
          </a:xfrm>
          <a:custGeom>
            <a:avLst/>
            <a:gdLst/>
            <a:ahLst/>
            <a:cxnLst/>
            <a:rect l="l" t="t" r="r" b="b"/>
            <a:pathLst>
              <a:path w="3493698" h="2277373" extrusionOk="0">
                <a:moveTo>
                  <a:pt x="638355" y="17252"/>
                </a:moveTo>
                <a:lnTo>
                  <a:pt x="1406106" y="0"/>
                </a:lnTo>
                <a:lnTo>
                  <a:pt x="2553419" y="181154"/>
                </a:lnTo>
                <a:lnTo>
                  <a:pt x="3441940" y="586596"/>
                </a:lnTo>
                <a:lnTo>
                  <a:pt x="3493698" y="1561381"/>
                </a:lnTo>
                <a:lnTo>
                  <a:pt x="2311879" y="1984075"/>
                </a:lnTo>
                <a:lnTo>
                  <a:pt x="785004" y="2277373"/>
                </a:lnTo>
                <a:lnTo>
                  <a:pt x="0" y="1880558"/>
                </a:lnTo>
                <a:lnTo>
                  <a:pt x="103517" y="854015"/>
                </a:lnTo>
                <a:lnTo>
                  <a:pt x="638355" y="1725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49b097f556_0_68"/>
          <p:cNvSpPr/>
          <p:nvPr/>
        </p:nvSpPr>
        <p:spPr>
          <a:xfrm>
            <a:off x="905347" y="818743"/>
            <a:ext cx="3948839" cy="2863220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49b097f556_0_68"/>
          <p:cNvSpPr txBox="1"/>
          <p:nvPr/>
        </p:nvSpPr>
        <p:spPr>
          <a:xfrm>
            <a:off x="1550872" y="1050039"/>
            <a:ext cx="3328984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Дыйкандар</a:t>
            </a:r>
            <a:r>
              <a:rPr lang="ru-RU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малчылар</a:t>
            </a:r>
            <a:r>
              <a:rPr lang="ru-RU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суунун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жеткиликтүүлүгү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жөнүндө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маалыматты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айыл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чарба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иштерин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пландаштыруу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жайыттарды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пайдаланууну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оптималдаштыруу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жана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суу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ташкыны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коркунучун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эсепке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алуу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үчүн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колдонушат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201" name="Google Shape;201;g349b097f556_0_68"/>
          <p:cNvSpPr txBox="1"/>
          <p:nvPr/>
        </p:nvSpPr>
        <p:spPr>
          <a:xfrm>
            <a:off x="9730399" y="2054092"/>
            <a:ext cx="2388063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Пландаштыруучулар</a:t>
            </a:r>
            <a:r>
              <a:rPr lang="ru-RU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жана</a:t>
            </a:r>
            <a:endParaRPr lang="ru-RU" sz="1800" b="1" dirty="0" smtClean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>
              <a:buSzPts val="1800"/>
            </a:pPr>
            <a:r>
              <a:rPr lang="ru-RU" sz="1800" b="1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Calibri"/>
              </a:rPr>
              <a:t>п</a:t>
            </a:r>
            <a:r>
              <a:rPr lang="ru-RU" sz="1800" b="1" dirty="0" err="1" smtClean="0">
                <a:latin typeface="Calibri" pitchFamily="34" charset="0"/>
                <a:cs typeface="Calibri" pitchFamily="34" charset="0"/>
              </a:rPr>
              <a:t>роектилөөчүлөр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кышкы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саякат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инфраструктурасын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коопсуз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өнүктүрүү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үчүн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кар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көчкү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жана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өзгөчө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кырдаалдар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коркунучу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тууралуу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маалыматты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колдонушат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</a:t>
            </a:r>
            <a:endParaRPr lang="ru-RU" sz="18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202" name="Google Shape;202;g349b097f556_0_68"/>
          <p:cNvSpPr txBox="1"/>
          <p:nvPr/>
        </p:nvSpPr>
        <p:spPr>
          <a:xfrm>
            <a:off x="5563483" y="3684217"/>
            <a:ext cx="3193242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800"/>
            </a:pPr>
            <a:r>
              <a:rPr lang="ru-RU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8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канал»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камсыз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кылуу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системаларын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пландаштыруу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мезгилдик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жеткиликтүүлүгүн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талдоо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мөңгүлөрдүн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эрүү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болжолдоолорун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колдонот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49b097f556_0_68"/>
          <p:cNvSpPr txBox="1"/>
          <p:nvPr/>
        </p:nvSpPr>
        <p:spPr>
          <a:xfrm>
            <a:off x="1287065" y="3978859"/>
            <a:ext cx="318540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Илимпоздор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криосферанын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мониторингинин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учурдагы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өзгөрүүлөрдү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түшүнүүнү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дайыма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жакшыртуу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келечектеги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болжолдоолорду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жасоо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колдонушат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49b097f556_0_68"/>
          <p:cNvSpPr txBox="1"/>
          <p:nvPr/>
        </p:nvSpPr>
        <p:spPr>
          <a:xfrm>
            <a:off x="5933464" y="1007910"/>
            <a:ext cx="3488983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Жооптуу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органдар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коомчулуктун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лидерлери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жана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  <a:cs typeface="Calibri" pitchFamily="34" charset="0"/>
              </a:rPr>
              <a:t>жеке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 сектор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көчкү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коркунучу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тууралуу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маалыматтарды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коомчулукка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көчкү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коркунучунун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жогорулашы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жөнүндө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маалымдоо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үчүн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колдонушат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180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205" name="Google Shape;205;g349b097f556_0_6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49b097f556_0_68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0" name="Google Shape;210;g349b097f556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384" y="1304313"/>
            <a:ext cx="1057306" cy="168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49b097f556_0_68"/>
          <p:cNvPicPr preferRelativeResize="0"/>
          <p:nvPr/>
        </p:nvPicPr>
        <p:blipFill rotWithShape="1">
          <a:blip r:embed="rId4">
            <a:alphaModFix/>
          </a:blip>
          <a:srcRect b="34751"/>
          <a:stretch/>
        </p:blipFill>
        <p:spPr>
          <a:xfrm>
            <a:off x="-19790" y="4119433"/>
            <a:ext cx="1562100" cy="210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49b097f556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5941" y="3854575"/>
            <a:ext cx="15430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49b097f556_0_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6140" y="1215233"/>
            <a:ext cx="13716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49b097f556_0_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3986" y="3920300"/>
            <a:ext cx="2028825" cy="177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g349b097f556_0_6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g349b097f556_0_68"/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24" name="Google Shape;224;g349b097f556_0_68"/>
          <p:cNvCxnSpPr>
            <a:cxnSpLocks/>
          </p:cNvCxnSpPr>
          <p:nvPr/>
        </p:nvCxnSpPr>
        <p:spPr>
          <a:xfrm>
            <a:off x="335102" y="829357"/>
            <a:ext cx="10650398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1;p4">
            <a:extLst>
              <a:ext uri="{FF2B5EF4-FFF2-40B4-BE49-F238E27FC236}">
                <a16:creationId xmlns:a16="http://schemas.microsoft.com/office/drawing/2014/main" xmlns="" id="{4CB0937F-750E-49EA-0B0E-4E0B1DA755F6}"/>
              </a:ext>
            </a:extLst>
          </p:cNvPr>
          <p:cNvSpPr/>
          <p:nvPr/>
        </p:nvSpPr>
        <p:spPr>
          <a:xfrm>
            <a:off x="335100" y="181025"/>
            <a:ext cx="10650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Криосфера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тейлөө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чөйрөлөрү</a:t>
            </a:r>
            <a:endParaRPr lang="ru-RU" sz="2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889;p21">
            <a:extLst>
              <a:ext uri="{FF2B5EF4-FFF2-40B4-BE49-F238E27FC236}">
                <a16:creationId xmlns:a16="http://schemas.microsoft.com/office/drawing/2014/main" xmlns="" id="{0E38F7B7-DD21-433B-AE4C-B1FD9389DF68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560927D0-7803-3ACF-B2B5-23CC2A0939C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D4BF29F3-32C6-1EB9-9F8E-3DA217CB839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xmlns="" id="{478CAEF5-FA0B-5A66-194D-A772F686DF5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038CAE11-F4CD-3BBF-672D-A777F6C7E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90;g349f8cc240a_0_47">
            <a:extLst>
              <a:ext uri="{FF2B5EF4-FFF2-40B4-BE49-F238E27FC236}">
                <a16:creationId xmlns:a16="http://schemas.microsoft.com/office/drawing/2014/main" xmlns="" id="{FDC50695-394B-472B-BCEB-A44536CCB64C}"/>
              </a:ext>
            </a:extLst>
          </p:cNvPr>
          <p:cNvSpPr txBox="1"/>
          <p:nvPr/>
        </p:nvSpPr>
        <p:spPr>
          <a:xfrm>
            <a:off x="1204856" y="6472304"/>
            <a:ext cx="121007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49b097f556_0_89"/>
          <p:cNvSpPr/>
          <p:nvPr/>
        </p:nvSpPr>
        <p:spPr>
          <a:xfrm>
            <a:off x="8314850" y="3622450"/>
            <a:ext cx="3675608" cy="2475630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49b097f556_0_89"/>
          <p:cNvSpPr/>
          <p:nvPr/>
        </p:nvSpPr>
        <p:spPr>
          <a:xfrm>
            <a:off x="2697710" y="3768610"/>
            <a:ext cx="4070127" cy="2464665"/>
          </a:xfrm>
          <a:custGeom>
            <a:avLst/>
            <a:gdLst/>
            <a:ahLst/>
            <a:cxnLst/>
            <a:rect l="l" t="t" r="r" b="b"/>
            <a:pathLst>
              <a:path w="3493698" h="2277373" extrusionOk="0">
                <a:moveTo>
                  <a:pt x="638355" y="17252"/>
                </a:moveTo>
                <a:lnTo>
                  <a:pt x="1406106" y="0"/>
                </a:lnTo>
                <a:lnTo>
                  <a:pt x="2553419" y="181154"/>
                </a:lnTo>
                <a:lnTo>
                  <a:pt x="3441940" y="586596"/>
                </a:lnTo>
                <a:lnTo>
                  <a:pt x="3493698" y="1561381"/>
                </a:lnTo>
                <a:lnTo>
                  <a:pt x="2311879" y="1984075"/>
                </a:lnTo>
                <a:lnTo>
                  <a:pt x="785004" y="2277373"/>
                </a:lnTo>
                <a:lnTo>
                  <a:pt x="0" y="1880558"/>
                </a:lnTo>
                <a:lnTo>
                  <a:pt x="103517" y="854015"/>
                </a:lnTo>
                <a:lnTo>
                  <a:pt x="638355" y="1725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49b097f556_0_89"/>
          <p:cNvSpPr/>
          <p:nvPr/>
        </p:nvSpPr>
        <p:spPr>
          <a:xfrm rot="10800000" flipH="1">
            <a:off x="7171125" y="819628"/>
            <a:ext cx="4819332" cy="2391920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49b097f556_0_89"/>
          <p:cNvSpPr/>
          <p:nvPr/>
        </p:nvSpPr>
        <p:spPr>
          <a:xfrm>
            <a:off x="1833537" y="885790"/>
            <a:ext cx="4019532" cy="2770041"/>
          </a:xfrm>
          <a:custGeom>
            <a:avLst/>
            <a:gdLst/>
            <a:ahLst/>
            <a:cxnLst/>
            <a:rect l="l" t="t" r="r" b="b"/>
            <a:pathLst>
              <a:path w="3260785" h="2156604" extrusionOk="0">
                <a:moveTo>
                  <a:pt x="25880" y="500332"/>
                </a:moveTo>
                <a:lnTo>
                  <a:pt x="465827" y="94891"/>
                </a:lnTo>
                <a:lnTo>
                  <a:pt x="1621766" y="0"/>
                </a:lnTo>
                <a:lnTo>
                  <a:pt x="3114136" y="353683"/>
                </a:lnTo>
                <a:lnTo>
                  <a:pt x="3260785" y="1173192"/>
                </a:lnTo>
                <a:lnTo>
                  <a:pt x="3062378" y="2053087"/>
                </a:lnTo>
                <a:lnTo>
                  <a:pt x="1802921" y="2156604"/>
                </a:lnTo>
                <a:lnTo>
                  <a:pt x="8627" y="2009955"/>
                </a:lnTo>
                <a:cubicBezTo>
                  <a:pt x="5751" y="1521125"/>
                  <a:pt x="2876" y="1032294"/>
                  <a:pt x="0" y="543464"/>
                </a:cubicBezTo>
                <a:lnTo>
                  <a:pt x="25880" y="50033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49b097f556_0_89"/>
          <p:cNvSpPr txBox="1"/>
          <p:nvPr/>
        </p:nvSpPr>
        <p:spPr>
          <a:xfrm>
            <a:off x="7687178" y="877235"/>
            <a:ext cx="367560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Энергетиктер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криосфералык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гидрологиялык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энергия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өндүрүүнү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сактагычтарды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башкаруу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колдонушат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ылдыйкы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агымдагы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колдонуучуларга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өзгөчө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сугат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минималдуу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таасир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этет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49b097f556_0_89"/>
          <p:cNvSpPr txBox="1"/>
          <p:nvPr/>
        </p:nvSpPr>
        <p:spPr>
          <a:xfrm>
            <a:off x="3115501" y="3951101"/>
            <a:ext cx="3971436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Тоо-кен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инженерлери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коопсуз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чалгындоо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тоо-кен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инфраструктурасын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камсыз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кылуу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тектеринин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туруктуулугун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баалоо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тоңдун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мониторингинин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колдонушат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49b097f556_0_89"/>
          <p:cNvSpPr txBox="1"/>
          <p:nvPr/>
        </p:nvSpPr>
        <p:spPr>
          <a:xfrm>
            <a:off x="8500422" y="3878309"/>
            <a:ext cx="3490035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Лыжа </a:t>
            </a:r>
            <a:r>
              <a:rPr lang="ru-RU" sz="1800" b="1" dirty="0" err="1" smtClean="0">
                <a:latin typeface="Calibri" pitchFamily="34" charset="0"/>
                <a:cs typeface="Calibri" pitchFamily="34" charset="0"/>
              </a:rPr>
              <a:t>базасынын</a:t>
            </a:r>
            <a:r>
              <a:rPr lang="ru-RU" sz="1800" dirty="0" smtClean="0"/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жетекчилери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конкреттүү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аймактардын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рентабелдүүлүгүн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өнүгүүсүн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баалоо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учурдагы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болжолдонгон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шарттары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маалыматтарды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колдонушат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49b097f556_0_89"/>
          <p:cNvSpPr txBox="1"/>
          <p:nvPr/>
        </p:nvSpPr>
        <p:spPr>
          <a:xfrm>
            <a:off x="2226833" y="1116083"/>
            <a:ext cx="3626236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800"/>
            </a:pP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Инженерлер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архитекторлор</a:t>
            </a:r>
            <a:endParaRPr lang="ru-RU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800"/>
            </a:pP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куруучулар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жолдорду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куруудан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түтүктөрдү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салуудан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же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инфраструктураны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түзүүдөн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мурун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жер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кыртышынын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туруктуулугун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баалоо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тоңдун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маалыматтарын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божомолдорун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колдонушат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349b097f556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5901"/>
            <a:ext cx="27241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49b097f556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5301" y="3458762"/>
            <a:ext cx="16002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49b097f556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0174" y="603064"/>
            <a:ext cx="197167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49b097f556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5758" y="3363012"/>
            <a:ext cx="199072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49b097f556_0_89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49b097f556_0_89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53" name="Google Shape;253;g349b097f556_0_89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g349b097f556_0_89"/>
          <p:cNvSpPr txBox="1"/>
          <p:nvPr/>
        </p:nvSpPr>
        <p:spPr>
          <a:xfrm>
            <a:off x="5046849" y="6473927"/>
            <a:ext cx="661738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1" name="Google Shape;224;g349b097f556_0_68">
            <a:extLst>
              <a:ext uri="{FF2B5EF4-FFF2-40B4-BE49-F238E27FC236}">
                <a16:creationId xmlns:a16="http://schemas.microsoft.com/office/drawing/2014/main" xmlns="" id="{7D801AC7-1F70-40B7-9C10-4C47F9A8C073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10650398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1;p4">
            <a:extLst>
              <a:ext uri="{FF2B5EF4-FFF2-40B4-BE49-F238E27FC236}">
                <a16:creationId xmlns:a16="http://schemas.microsoft.com/office/drawing/2014/main" xmlns="" id="{DEF89368-B2DB-28B5-8310-A30A500BC59A}"/>
              </a:ext>
            </a:extLst>
          </p:cNvPr>
          <p:cNvSpPr/>
          <p:nvPr/>
        </p:nvSpPr>
        <p:spPr>
          <a:xfrm>
            <a:off x="335100" y="181025"/>
            <a:ext cx="10650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Криосфера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маалыматтык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тейлөө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колдонуу</a:t>
            </a: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чөйрөлөрү</a:t>
            </a:r>
            <a:endParaRPr lang="ru-RU" sz="2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889;p21">
            <a:extLst>
              <a:ext uri="{FF2B5EF4-FFF2-40B4-BE49-F238E27FC236}">
                <a16:creationId xmlns:a16="http://schemas.microsoft.com/office/drawing/2014/main" xmlns="" id="{5E0BCAD2-ABCF-4974-B498-634FF0E184D8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A7DBB245-E555-3F2B-8069-D111D4C37D3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A598AD1D-D785-67B3-5049-B8F317308AF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xmlns="" id="{81631B38-BDB1-E12E-8DA1-7106B2D8F83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D3009523-D4DB-21CF-9467-7AE4DB1B0A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890;g349f8cc240a_0_47">
            <a:extLst>
              <a:ext uri="{FF2B5EF4-FFF2-40B4-BE49-F238E27FC236}">
                <a16:creationId xmlns:a16="http://schemas.microsoft.com/office/drawing/2014/main" xmlns="" id="{B35A8DCD-4DC7-44FA-83C6-5AA82F137C6E}"/>
              </a:ext>
            </a:extLst>
          </p:cNvPr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8739053" y="567915"/>
            <a:ext cx="3047024" cy="251267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9111727" y="838366"/>
            <a:ext cx="2674349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2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Азиянын</a:t>
            </a:r>
            <a:r>
              <a:rPr lang="ru-RU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мөңгүлөрүндө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болжол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3200 км³ </a:t>
            </a:r>
            <a:r>
              <a:rPr lang="ru-RU" sz="2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запасы</a:t>
            </a:r>
          </a:p>
          <a:p>
            <a:pPr algn="ctr"/>
            <a:r>
              <a:rPr lang="ru-RU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бар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dirty="0"/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1810" y="20099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9"/>
          <p:cNvSpPr/>
          <p:nvPr/>
        </p:nvSpPr>
        <p:spPr>
          <a:xfrm>
            <a:off x="335102" y="181018"/>
            <a:ext cx="68502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Криосфера</a:t>
            </a:r>
            <a:endParaRPr lang="ru-RU" sz="36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6941288" y="3426657"/>
            <a:ext cx="3595528" cy="2513442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7252015" y="3867081"/>
            <a:ext cx="3193855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CROMO-ADAPT </a:t>
            </a:r>
            <a:endParaRPr lang="ky-KG" sz="22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долбоору</a:t>
            </a:r>
            <a:r>
              <a:rPr lang="ru-RU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 мониторинг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аянтчасын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endParaRPr lang="ru-RU" sz="22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терең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скважинаны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колдоду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6071" y="3169565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9"/>
          <p:cNvCxnSpPr>
            <a:cxnSpLocks/>
          </p:cNvCxnSpPr>
          <p:nvPr/>
        </p:nvCxnSpPr>
        <p:spPr>
          <a:xfrm>
            <a:off x="335102" y="829357"/>
            <a:ext cx="654015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9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B6E00EE4-934F-5B2B-741A-2F8667E5ABF8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2F128E-76E3-4998-9386-5ED5ED3B5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8" y="827308"/>
            <a:ext cx="6941760" cy="5474150"/>
          </a:xfrm>
          <a:prstGeom prst="rect">
            <a:avLst/>
          </a:prstGeom>
        </p:spPr>
      </p:pic>
      <p:sp>
        <p:nvSpPr>
          <p:cNvPr id="32" name="Google Shape;889;p21">
            <a:extLst>
              <a:ext uri="{FF2B5EF4-FFF2-40B4-BE49-F238E27FC236}">
                <a16:creationId xmlns:a16="http://schemas.microsoft.com/office/drawing/2014/main" xmlns="" id="{30C845FC-B6D2-4412-8DCF-F44945E3B5AA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B5DA60D1-2470-0FE7-ABBF-4A9BA60CEC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2F44A389-5273-67FC-8639-FCCB1EAA12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xmlns="" id="{22634CC3-1AD8-25A0-1EE8-D76995FBD81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F11360F0-22FD-5ECE-10AD-C572F54AB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890;g349f8cc240a_0_47">
            <a:extLst>
              <a:ext uri="{FF2B5EF4-FFF2-40B4-BE49-F238E27FC236}">
                <a16:creationId xmlns:a16="http://schemas.microsoft.com/office/drawing/2014/main" xmlns="" id="{C19161B8-B8B5-4C02-B3CB-50A8AFB20DAE}"/>
              </a:ext>
            </a:extLst>
          </p:cNvPr>
          <p:cNvSpPr txBox="1"/>
          <p:nvPr/>
        </p:nvSpPr>
        <p:spPr>
          <a:xfrm>
            <a:off x="1215614" y="6472304"/>
            <a:ext cx="1199316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72DC0D-FA3F-436B-96BD-1EF45C14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01" y="840809"/>
            <a:ext cx="6906277" cy="5446169"/>
          </a:xfrm>
          <a:prstGeom prst="rect">
            <a:avLst/>
          </a:prstGeom>
        </p:spPr>
      </p:pic>
      <p:sp>
        <p:nvSpPr>
          <p:cNvPr id="288" name="Google Shape;288;g34c32a8eef9_1_8"/>
          <p:cNvSpPr/>
          <p:nvPr/>
        </p:nvSpPr>
        <p:spPr>
          <a:xfrm>
            <a:off x="335101" y="181018"/>
            <a:ext cx="7012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Борбордук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Азиядагы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Криосфера</a:t>
            </a:r>
            <a:endParaRPr lang="ru-RU" sz="36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g34c32a8eef9_1_8"/>
          <p:cNvCxnSpPr>
            <a:cxnSpLocks/>
          </p:cNvCxnSpPr>
          <p:nvPr/>
        </p:nvCxnSpPr>
        <p:spPr>
          <a:xfrm>
            <a:off x="335102" y="829357"/>
            <a:ext cx="655740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g34c32a8eef9_1_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4c32a8eef9_1_8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g34c32a8eef9_1_8"/>
          <p:cNvSpPr/>
          <p:nvPr/>
        </p:nvSpPr>
        <p:spPr>
          <a:xfrm>
            <a:off x="7114872" y="1397975"/>
            <a:ext cx="4931225" cy="3816925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4c32a8eef9_1_8"/>
          <p:cNvSpPr txBox="1"/>
          <p:nvPr/>
        </p:nvSpPr>
        <p:spPr>
          <a:xfrm>
            <a:off x="7858480" y="1762613"/>
            <a:ext cx="3570516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Гидроэнергетика,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кышкы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туризм,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тоо-кен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участоктору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бийик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тоолуу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шарттардагы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жолдор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ошондой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эле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дарыялардын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төмөн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жагындагы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айыл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чарбасы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криосферанын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абалына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түздөн-түз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көз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каранды</a:t>
            </a:r>
            <a:r>
              <a:rPr lang="ru-R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34c32a8eef9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3633" y="4710679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g34c32a8eef9_1_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F69F12EB-CD7F-D21A-6CD4-763C34490966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Google Shape;889;p21">
            <a:extLst>
              <a:ext uri="{FF2B5EF4-FFF2-40B4-BE49-F238E27FC236}">
                <a16:creationId xmlns:a16="http://schemas.microsoft.com/office/drawing/2014/main" xmlns="" id="{046D6958-DF94-42F8-B061-2D5133B3E580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ECEAE577-81B3-2836-BF60-6D1AA6A25A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42C75D99-2C84-66EE-4A4D-83C56983A9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xmlns="" id="{26E99C81-36CA-9E21-8A51-F151978B698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C797392F-1A94-318E-54E8-AB89A20EA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7"/>
          <p:cNvGrpSpPr/>
          <p:nvPr/>
        </p:nvGrpSpPr>
        <p:grpSpPr>
          <a:xfrm>
            <a:off x="333373" y="731897"/>
            <a:ext cx="9876604" cy="5665391"/>
            <a:chOff x="462343" y="1205293"/>
            <a:chExt cx="7704788" cy="4419600"/>
          </a:xfrm>
        </p:grpSpPr>
        <p:sp>
          <p:nvSpPr>
            <p:cNvPr id="311" name="Google Shape;311;p7"/>
            <p:cNvSpPr/>
            <p:nvPr/>
          </p:nvSpPr>
          <p:spPr>
            <a:xfrm>
              <a:off x="462343" y="1283021"/>
              <a:ext cx="7573831" cy="4264145"/>
            </a:xfrm>
            <a:prstGeom prst="rect">
              <a:avLst/>
            </a:prstGeom>
            <a:gradFill>
              <a:gsLst>
                <a:gs pos="0">
                  <a:srgbClr val="EDF9FC"/>
                </a:gs>
                <a:gs pos="100000">
                  <a:srgbClr val="03A8D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" name="Google Shape;312;p7"/>
            <p:cNvPicPr preferRelativeResize="0"/>
            <p:nvPr/>
          </p:nvPicPr>
          <p:blipFill rotWithShape="1">
            <a:blip r:embed="rId3">
              <a:alphaModFix/>
            </a:blip>
            <a:srcRect l="3472"/>
            <a:stretch/>
          </p:blipFill>
          <p:spPr>
            <a:xfrm>
              <a:off x="462344" y="1205293"/>
              <a:ext cx="7704787" cy="441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7"/>
          <p:cNvSpPr/>
          <p:nvPr/>
        </p:nvSpPr>
        <p:spPr>
          <a:xfrm>
            <a:off x="335102" y="181018"/>
            <a:ext cx="103257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 </a:t>
            </a:r>
            <a:r>
              <a:rPr lang="ru-RU" sz="36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адам</a:t>
            </a:r>
            <a:r>
              <a:rPr lang="ru-RU" sz="36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жаратылыш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пайдасы</a:t>
            </a:r>
            <a:endParaRPr sz="36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599758" y="2542532"/>
            <a:ext cx="3422137" cy="3047310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7625" y="4893570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/>
          <p:nvPr/>
        </p:nvSpPr>
        <p:spPr>
          <a:xfrm>
            <a:off x="8900530" y="2790259"/>
            <a:ext cx="293428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</a:pPr>
            <a:r>
              <a:rPr lang="ru-RU" sz="2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Коомчулук</a:t>
            </a:r>
            <a:r>
              <a:rPr lang="ru-RU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экономиканын</a:t>
            </a:r>
            <a:r>
              <a:rPr lang="ru-RU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тармактары</a:t>
            </a:r>
            <a:r>
              <a:rPr lang="ru-RU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экосистема криосфера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камсыз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кылган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көптөгөн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шарттарга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кызматтарга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көз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каранды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0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1111037" y="6472304"/>
            <a:ext cx="13038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Колдоосу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endParaRPr lang="ru-RU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7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xmlns="" id="{12B750A8-C8A4-4BBC-E82B-BB7D6A55F780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Мониторингден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туруктуулукка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чейин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Борбордук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Азиядагы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криосфера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жаатындагы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маалыматтык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тейлөө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316;p7">
            <a:extLst>
              <a:ext uri="{FF2B5EF4-FFF2-40B4-BE49-F238E27FC236}">
                <a16:creationId xmlns:a16="http://schemas.microsoft.com/office/drawing/2014/main" xmlns="" id="{A8C2FC93-0A9A-4F48-8CAA-3D58DBC3DFCF}"/>
              </a:ext>
            </a:extLst>
          </p:cNvPr>
          <p:cNvSpPr/>
          <p:nvPr/>
        </p:nvSpPr>
        <p:spPr>
          <a:xfrm>
            <a:off x="3042602" y="1578137"/>
            <a:ext cx="12946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Мөңгүлөр</a:t>
            </a:r>
            <a:endParaRPr dirty="0"/>
          </a:p>
        </p:txBody>
      </p:sp>
      <p:sp>
        <p:nvSpPr>
          <p:cNvPr id="4" name="Google Shape;317;p7">
            <a:extLst>
              <a:ext uri="{FF2B5EF4-FFF2-40B4-BE49-F238E27FC236}">
                <a16:creationId xmlns:a16="http://schemas.microsoft.com/office/drawing/2014/main" xmlns="" id="{63CD95D1-6C21-5373-CDDE-39AEBDD71F67}"/>
              </a:ext>
            </a:extLst>
          </p:cNvPr>
          <p:cNvSpPr/>
          <p:nvPr/>
        </p:nvSpPr>
        <p:spPr>
          <a:xfrm>
            <a:off x="5643652" y="1815141"/>
            <a:ext cx="1468197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Көл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дарыя</a:t>
            </a:r>
            <a:r>
              <a:rPr lang="ru-RU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музу</a:t>
            </a:r>
            <a:endParaRPr dirty="0"/>
          </a:p>
        </p:txBody>
      </p:sp>
      <p:sp>
        <p:nvSpPr>
          <p:cNvPr id="5" name="Google Shape;318;p7">
            <a:extLst>
              <a:ext uri="{FF2B5EF4-FFF2-40B4-BE49-F238E27FC236}">
                <a16:creationId xmlns:a16="http://schemas.microsoft.com/office/drawing/2014/main" xmlns="" id="{1823E469-6DD6-A677-B1FE-074FFC4E8972}"/>
              </a:ext>
            </a:extLst>
          </p:cNvPr>
          <p:cNvSpPr/>
          <p:nvPr/>
        </p:nvSpPr>
        <p:spPr>
          <a:xfrm>
            <a:off x="6095999" y="1147877"/>
            <a:ext cx="2016141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ru-RU" sz="18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Мезгилдүү</a:t>
            </a:r>
            <a:r>
              <a:rPr lang="ru-RU" sz="1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кар </a:t>
            </a:r>
            <a:r>
              <a:rPr lang="ru-RU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каптоо</a:t>
            </a:r>
            <a:endParaRPr dirty="0"/>
          </a:p>
        </p:txBody>
      </p:sp>
      <p:sp>
        <p:nvSpPr>
          <p:cNvPr id="6" name="Google Shape;319;p7">
            <a:extLst>
              <a:ext uri="{FF2B5EF4-FFF2-40B4-BE49-F238E27FC236}">
                <a16:creationId xmlns:a16="http://schemas.microsoft.com/office/drawing/2014/main" xmlns="" id="{C9FE6D15-8D47-B41A-ED9C-9EF126F6006F}"/>
              </a:ext>
            </a:extLst>
          </p:cNvPr>
          <p:cNvSpPr/>
          <p:nvPr/>
        </p:nvSpPr>
        <p:spPr>
          <a:xfrm>
            <a:off x="6658984" y="2775228"/>
            <a:ext cx="1453156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ru-RU" sz="18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  <a:highlight>
                  <a:srgbClr val="535454"/>
                </a:highlight>
                <a:latin typeface="Calibri"/>
                <a:ea typeface="Calibri"/>
                <a:cs typeface="Calibri"/>
                <a:sym typeface="Calibri"/>
              </a:rPr>
              <a:t>Түбөлүк</a:t>
            </a:r>
            <a:r>
              <a:rPr lang="ru-RU" sz="1800" b="1" dirty="0" smtClean="0">
                <a:solidFill>
                  <a:schemeClr val="bg2">
                    <a:lumMod val="10000"/>
                    <a:lumOff val="90000"/>
                  </a:schemeClr>
                </a:solidFill>
                <a:highlight>
                  <a:srgbClr val="535454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  <a:highlight>
                  <a:srgbClr val="535454"/>
                </a:highlight>
                <a:latin typeface="Calibri"/>
                <a:ea typeface="Calibri"/>
                <a:cs typeface="Calibri"/>
                <a:sym typeface="Calibri"/>
              </a:rPr>
              <a:t>тоң</a:t>
            </a:r>
            <a:endParaRPr dirty="0">
              <a:solidFill>
                <a:schemeClr val="bg2">
                  <a:lumMod val="10000"/>
                  <a:lumOff val="90000"/>
                </a:schemeClr>
              </a:solidFill>
              <a:highlight>
                <a:srgbClr val="535454"/>
              </a:highlight>
            </a:endParaRPr>
          </a:p>
        </p:txBody>
      </p:sp>
      <p:sp>
        <p:nvSpPr>
          <p:cNvPr id="7" name="Google Shape;320;p7">
            <a:extLst>
              <a:ext uri="{FF2B5EF4-FFF2-40B4-BE49-F238E27FC236}">
                <a16:creationId xmlns:a16="http://schemas.microsoft.com/office/drawing/2014/main" xmlns="" id="{018E9658-008D-DE1C-37EA-9CDFAD240E8E}"/>
              </a:ext>
            </a:extLst>
          </p:cNvPr>
          <p:cNvSpPr/>
          <p:nvPr/>
        </p:nvSpPr>
        <p:spPr>
          <a:xfrm>
            <a:off x="7597153" y="4210160"/>
            <a:ext cx="1420854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Суунун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сапаты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биологиялык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ар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түрдүүлүк</a:t>
            </a:r>
            <a:endParaRPr dirty="0"/>
          </a:p>
        </p:txBody>
      </p:sp>
      <p:sp>
        <p:nvSpPr>
          <p:cNvPr id="8" name="Google Shape;321;p7">
            <a:extLst>
              <a:ext uri="{FF2B5EF4-FFF2-40B4-BE49-F238E27FC236}">
                <a16:creationId xmlns:a16="http://schemas.microsoft.com/office/drawing/2014/main" xmlns="" id="{B4F51DBE-76E7-B639-03B1-E282D91FD7DC}"/>
              </a:ext>
            </a:extLst>
          </p:cNvPr>
          <p:cNvSpPr/>
          <p:nvPr/>
        </p:nvSpPr>
        <p:spPr>
          <a:xfrm>
            <a:off x="1762983" y="4067820"/>
            <a:ext cx="1687542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Гидроэнергияны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өндүрүү</a:t>
            </a:r>
            <a:endParaRPr dirty="0"/>
          </a:p>
        </p:txBody>
      </p:sp>
      <p:sp>
        <p:nvSpPr>
          <p:cNvPr id="9" name="Google Shape;322;p7">
            <a:extLst>
              <a:ext uri="{FF2B5EF4-FFF2-40B4-BE49-F238E27FC236}">
                <a16:creationId xmlns:a16="http://schemas.microsoft.com/office/drawing/2014/main" xmlns="" id="{9EEFDC6C-A5B0-E96D-DE6C-6A39149F17AA}"/>
              </a:ext>
            </a:extLst>
          </p:cNvPr>
          <p:cNvSpPr/>
          <p:nvPr/>
        </p:nvSpPr>
        <p:spPr>
          <a:xfrm>
            <a:off x="295491" y="4650446"/>
            <a:ext cx="1191352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Калктуу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конуштар</a:t>
            </a:r>
            <a:endParaRPr dirty="0"/>
          </a:p>
        </p:txBody>
      </p:sp>
      <p:sp>
        <p:nvSpPr>
          <p:cNvPr id="10" name="Google Shape;323;p7">
            <a:extLst>
              <a:ext uri="{FF2B5EF4-FFF2-40B4-BE49-F238E27FC236}">
                <a16:creationId xmlns:a16="http://schemas.microsoft.com/office/drawing/2014/main" xmlns="" id="{225C25E6-B8D5-E6CC-B2CA-85A279921671}"/>
              </a:ext>
            </a:extLst>
          </p:cNvPr>
          <p:cNvSpPr/>
          <p:nvPr/>
        </p:nvSpPr>
        <p:spPr>
          <a:xfrm>
            <a:off x="2852705" y="5163197"/>
            <a:ext cx="1490421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Дыйканчылык</a:t>
            </a:r>
            <a:endParaRPr dirty="0"/>
          </a:p>
        </p:txBody>
      </p:sp>
      <p:sp>
        <p:nvSpPr>
          <p:cNvPr id="11" name="Google Shape;324;p7">
            <a:extLst>
              <a:ext uri="{FF2B5EF4-FFF2-40B4-BE49-F238E27FC236}">
                <a16:creationId xmlns:a16="http://schemas.microsoft.com/office/drawing/2014/main" xmlns="" id="{83C7508D-1C35-AB8B-9ACA-3DEDBC0C8625}"/>
              </a:ext>
            </a:extLst>
          </p:cNvPr>
          <p:cNvSpPr/>
          <p:nvPr/>
        </p:nvSpPr>
        <p:spPr>
          <a:xfrm>
            <a:off x="4343127" y="2145885"/>
            <a:ext cx="872796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60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Кышкы</a:t>
            </a:r>
            <a:r>
              <a:rPr lang="ru-RU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спорт</a:t>
            </a:r>
            <a:endParaRPr dirty="0"/>
          </a:p>
        </p:txBody>
      </p:sp>
      <p:sp>
        <p:nvSpPr>
          <p:cNvPr id="12" name="Google Shape;325;p7">
            <a:extLst>
              <a:ext uri="{FF2B5EF4-FFF2-40B4-BE49-F238E27FC236}">
                <a16:creationId xmlns:a16="http://schemas.microsoft.com/office/drawing/2014/main" xmlns="" id="{AE2D5E92-E0A9-B7C5-77B5-B13BFBC1CA23}"/>
              </a:ext>
            </a:extLst>
          </p:cNvPr>
          <p:cNvSpPr/>
          <p:nvPr/>
        </p:nvSpPr>
        <p:spPr>
          <a:xfrm>
            <a:off x="8189669" y="2299409"/>
            <a:ext cx="1262012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Уникалдуу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түрлөр</a:t>
            </a:r>
            <a:endParaRPr dirty="0"/>
          </a:p>
        </p:txBody>
      </p:sp>
      <p:sp>
        <p:nvSpPr>
          <p:cNvPr id="13" name="Google Shape;326;p7">
            <a:extLst>
              <a:ext uri="{FF2B5EF4-FFF2-40B4-BE49-F238E27FC236}">
                <a16:creationId xmlns:a16="http://schemas.microsoft.com/office/drawing/2014/main" xmlns="" id="{D6B21766-31AE-9215-FB3F-44867ED6D6E4}"/>
              </a:ext>
            </a:extLst>
          </p:cNvPr>
          <p:cNvSpPr/>
          <p:nvPr/>
        </p:nvSpPr>
        <p:spPr>
          <a:xfrm>
            <a:off x="1855165" y="5975883"/>
            <a:ext cx="2265898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Чек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арадагы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дарыялар</a:t>
            </a:r>
            <a:endParaRPr dirty="0"/>
          </a:p>
        </p:txBody>
      </p:sp>
      <p:sp>
        <p:nvSpPr>
          <p:cNvPr id="14" name="Google Shape;327;p7">
            <a:extLst>
              <a:ext uri="{FF2B5EF4-FFF2-40B4-BE49-F238E27FC236}">
                <a16:creationId xmlns:a16="http://schemas.microsoft.com/office/drawing/2014/main" xmlns="" id="{04B603A7-3EDB-DADE-33BE-59EDE3C3D73C}"/>
              </a:ext>
            </a:extLst>
          </p:cNvPr>
          <p:cNvSpPr/>
          <p:nvPr/>
        </p:nvSpPr>
        <p:spPr>
          <a:xfrm>
            <a:off x="6351595" y="5975883"/>
            <a:ext cx="1955985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Суу-саздак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жерлер</a:t>
            </a:r>
            <a:endParaRPr dirty="0"/>
          </a:p>
        </p:txBody>
      </p:sp>
      <p:sp>
        <p:nvSpPr>
          <p:cNvPr id="36" name="Google Shape;889;p21">
            <a:extLst>
              <a:ext uri="{FF2B5EF4-FFF2-40B4-BE49-F238E27FC236}">
                <a16:creationId xmlns:a16="http://schemas.microsoft.com/office/drawing/2014/main" xmlns="" id="{144BD5B1-4921-4584-939C-66C46BF85B4D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Даярдады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xmlns="" id="{0C5686B3-B973-91AA-DBBC-AE54786F1E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7;p2">
            <a:extLst>
              <a:ext uri="{FF2B5EF4-FFF2-40B4-BE49-F238E27FC236}">
                <a16:creationId xmlns:a16="http://schemas.microsoft.com/office/drawing/2014/main" xmlns="" id="{8B3F3E36-5656-C5E9-D74B-0505EA93E9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9;p2">
            <a:extLst>
              <a:ext uri="{FF2B5EF4-FFF2-40B4-BE49-F238E27FC236}">
                <a16:creationId xmlns:a16="http://schemas.microsoft.com/office/drawing/2014/main" xmlns="" id="{98758BD5-15EA-9606-0467-C4022B00359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green logo with text&#10;&#10;AI-generated content may be incorrect.">
            <a:extLst>
              <a:ext uri="{FF2B5EF4-FFF2-40B4-BE49-F238E27FC236}">
                <a16:creationId xmlns:a16="http://schemas.microsoft.com/office/drawing/2014/main" xmlns="" id="{DC18C65F-168C-C846-0C64-0119716FC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  <p:cxnSp>
        <p:nvCxnSpPr>
          <p:cNvPr id="20" name="Google Shape;349;p8">
            <a:extLst>
              <a:ext uri="{FF2B5EF4-FFF2-40B4-BE49-F238E27FC236}">
                <a16:creationId xmlns:a16="http://schemas.microsoft.com/office/drawing/2014/main" xmlns="" id="{355241B6-F123-BCED-B6FC-F9DC0164398C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9244327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323;p7">
            <a:extLst>
              <a:ext uri="{FF2B5EF4-FFF2-40B4-BE49-F238E27FC236}">
                <a16:creationId xmlns:a16="http://schemas.microsoft.com/office/drawing/2014/main" xmlns="" id="{C415834D-EAA1-EE5F-30A8-5E4B998391CC}"/>
              </a:ext>
            </a:extLst>
          </p:cNvPr>
          <p:cNvSpPr/>
          <p:nvPr/>
        </p:nvSpPr>
        <p:spPr>
          <a:xfrm>
            <a:off x="5474946" y="3776917"/>
            <a:ext cx="1312894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Суу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агымы</a:t>
            </a:r>
            <a:endParaRPr dirty="0"/>
          </a:p>
        </p:txBody>
      </p:sp>
      <p:sp>
        <p:nvSpPr>
          <p:cNvPr id="21" name="Google Shape;324;p7">
            <a:extLst>
              <a:ext uri="{FF2B5EF4-FFF2-40B4-BE49-F238E27FC236}">
                <a16:creationId xmlns:a16="http://schemas.microsoft.com/office/drawing/2014/main" xmlns="" id="{C8511D47-AA71-C1AE-0EEC-C37CF0E337EF}"/>
              </a:ext>
            </a:extLst>
          </p:cNvPr>
          <p:cNvSpPr/>
          <p:nvPr/>
        </p:nvSpPr>
        <p:spPr>
          <a:xfrm>
            <a:off x="3042602" y="2069555"/>
            <a:ext cx="872796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саякат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4">
      <a:dk1>
        <a:srgbClr val="1C1C1C"/>
      </a:dk1>
      <a:lt1>
        <a:srgbClr val="FFFFFF"/>
      </a:lt1>
      <a:dk2>
        <a:srgbClr val="0E2841"/>
      </a:dk2>
      <a:lt2>
        <a:srgbClr val="E8E8E8"/>
      </a:lt2>
      <a:accent1>
        <a:srgbClr val="1E3263"/>
      </a:accent1>
      <a:accent2>
        <a:srgbClr val="0076B8"/>
      </a:accent2>
      <a:accent3>
        <a:srgbClr val="00A7D7"/>
      </a:accent3>
      <a:accent4>
        <a:srgbClr val="9FD3ED"/>
      </a:accent4>
      <a:accent5>
        <a:srgbClr val="3EA635"/>
      </a:accent5>
      <a:accent6>
        <a:srgbClr val="497635"/>
      </a:accent6>
      <a:hlink>
        <a:srgbClr val="0076B8"/>
      </a:hlink>
      <a:folHlink>
        <a:srgbClr val="00A7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2085</Words>
  <Application>Microsoft Office PowerPoint</Application>
  <PresentationFormat>Произвольный</PresentationFormat>
  <Paragraphs>386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Play</vt:lpstr>
      <vt:lpstr>Tahoma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Johanna Zwahlen</dc:creator>
  <cp:lastModifiedBy>Aarhus Osh</cp:lastModifiedBy>
  <cp:revision>92</cp:revision>
  <dcterms:created xsi:type="dcterms:W3CDTF">2025-03-27T13:56:04Z</dcterms:created>
  <dcterms:modified xsi:type="dcterms:W3CDTF">2025-06-15T15:16:46Z</dcterms:modified>
</cp:coreProperties>
</file>