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8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embeddedFontLst>
    <p:embeddedFont>
      <p:font typeface="Play" panose="020B0604020202020204" charset="0"/>
      <p:regular r:id="rId26"/>
      <p:bold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>
          <p15:clr>
            <a:srgbClr val="747775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hDZB225MQgE1PG4erqpZyv8LUBN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anna Zwahlen" initials="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454"/>
    <a:srgbClr val="022B35"/>
    <a:srgbClr val="074454"/>
    <a:srgbClr val="095772"/>
    <a:srgbClr val="0A6D99"/>
    <a:srgbClr val="FFFFFF"/>
    <a:srgbClr val="0076B8"/>
    <a:srgbClr val="00A7D7"/>
    <a:srgbClr val="9FD3E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F0FE96-AAEE-425C-8CB8-192C2331B96A}" v="2" dt="2025-06-12T13:24:21.4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68"/>
      </p:cViewPr>
      <p:guideLst>
        <p:guide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42" Type="http://customschemas.google.com/relationships/presentationmetadata" Target="meta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Novikov" userId="3bd24a2c2fbe13cc" providerId="LiveId" clId="{53F0FE96-AAEE-425C-8CB8-192C2331B96A}"/>
    <pc:docChg chg="undo custSel modSld">
      <pc:chgData name="Victor Novikov" userId="3bd24a2c2fbe13cc" providerId="LiveId" clId="{53F0FE96-AAEE-425C-8CB8-192C2331B96A}" dt="2025-06-12T13:24:49.901" v="39" actId="1076"/>
      <pc:docMkLst>
        <pc:docMk/>
      </pc:docMkLst>
      <pc:sldChg chg="addSp modSp mod">
        <pc:chgData name="Victor Novikov" userId="3bd24a2c2fbe13cc" providerId="LiveId" clId="{53F0FE96-AAEE-425C-8CB8-192C2331B96A}" dt="2025-06-12T13:24:49.901" v="39" actId="1076"/>
        <pc:sldMkLst>
          <pc:docMk/>
          <pc:sldMk cId="0" sldId="264"/>
        </pc:sldMkLst>
        <pc:spChg chg="mod">
          <ac:chgData name="Victor Novikov" userId="3bd24a2c2fbe13cc" providerId="LiveId" clId="{53F0FE96-AAEE-425C-8CB8-192C2331B96A}" dt="2025-06-12T13:23:53.788" v="4" actId="207"/>
          <ac:spMkLst>
            <pc:docMk/>
            <pc:sldMk cId="0" sldId="264"/>
            <ac:spMk id="6" creationId="{C9FE6D15-8D47-B41A-ED9C-9EF126F6006F}"/>
          </ac:spMkLst>
        </pc:spChg>
        <pc:spChg chg="mod">
          <ac:chgData name="Victor Novikov" userId="3bd24a2c2fbe13cc" providerId="LiveId" clId="{53F0FE96-AAEE-425C-8CB8-192C2331B96A}" dt="2025-06-12T13:24:46.815" v="38" actId="1076"/>
          <ac:spMkLst>
            <pc:docMk/>
            <pc:sldMk cId="0" sldId="264"/>
            <ac:spMk id="11" creationId="{83C7508D-1C35-AB8B-9ACA-3DEDBC0C8625}"/>
          </ac:spMkLst>
        </pc:spChg>
        <pc:spChg chg="add mod">
          <ac:chgData name="Victor Novikov" userId="3bd24a2c2fbe13cc" providerId="LiveId" clId="{53F0FE96-AAEE-425C-8CB8-192C2331B96A}" dt="2025-06-12T13:24:14.200" v="26" actId="1076"/>
          <ac:spMkLst>
            <pc:docMk/>
            <pc:sldMk cId="0" sldId="264"/>
            <ac:spMk id="17" creationId="{C415834D-EAA1-EE5F-30A8-5E4B998391CC}"/>
          </ac:spMkLst>
        </pc:spChg>
        <pc:spChg chg="add mod">
          <ac:chgData name="Victor Novikov" userId="3bd24a2c2fbe13cc" providerId="LiveId" clId="{53F0FE96-AAEE-425C-8CB8-192C2331B96A}" dt="2025-06-12T13:24:49.901" v="39" actId="1076"/>
          <ac:spMkLst>
            <pc:docMk/>
            <pc:sldMk cId="0" sldId="264"/>
            <ac:spMk id="21" creationId="{C8511D47-AA71-C1AE-0EEC-C37CF0E337EF}"/>
          </ac:spMkLst>
        </pc:spChg>
        <pc:grpChg chg="mod">
          <ac:chgData name="Victor Novikov" userId="3bd24a2c2fbe13cc" providerId="LiveId" clId="{53F0FE96-AAEE-425C-8CB8-192C2331B96A}" dt="2025-06-12T13:24:40.304" v="36" actId="1076"/>
          <ac:grpSpMkLst>
            <pc:docMk/>
            <pc:sldMk cId="0" sldId="264"/>
            <ac:grpSpMk id="310" creationId="{00000000-0000-0000-0000-000000000000}"/>
          </ac:grpSpMkLst>
        </pc:gr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05-13T14:51:29.385" idx="9">
    <p:pos x="142" y="2471"/>
    <p:text>@Dina &amp; Alex, can we add an icon for DRR?
albinism and skiing was merged)</p:text>
    <p:extLst mod="1"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jlepPV4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79" name="Google Shape;3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21" name="Google Shape;4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1" name="Google Shape;46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04e46dead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2" name="Google Shape;622;g304e46dea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57773dc1da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1" name="Google Shape;651;g357773dc1d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2" name="Google Shape;6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49f8cc240a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6" name="Google Shape;706;g349f8cc240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34e1f999f63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8" name="Google Shape;748;g34e1f999f63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34c32a8eef9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7" name="Google Shape;777;g34c32a8eef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357d997c24e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6" name="Google Shape;816;g357d997c24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0" name="Google Shape;84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6" name="Google Shape;86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349f8cc240a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6" name="Google Shape;886;g349f8cc240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4e1f999f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34e1f999f6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g34e1f999f6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49b097f556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349b097f556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349b097f556_0_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49b097f556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g349b097f556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g349b097f556_0_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4c32a8eef9_1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g34c32a8eef9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" name="Google Shape;3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1.png"/><Relationship Id="rId4" Type="http://schemas.openxmlformats.org/officeDocument/2006/relationships/image" Target="../media/image11.png"/><Relationship Id="rId9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3.png"/><Relationship Id="rId4" Type="http://schemas.openxmlformats.org/officeDocument/2006/relationships/image" Target="../media/image35.svg"/><Relationship Id="rId9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3.png"/><Relationship Id="rId4" Type="http://schemas.openxmlformats.org/officeDocument/2006/relationships/image" Target="../media/image37.svg"/><Relationship Id="rId9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8.jpg"/><Relationship Id="rId3" Type="http://schemas.openxmlformats.org/officeDocument/2006/relationships/image" Target="../media/image39.png"/><Relationship Id="rId7" Type="http://schemas.openxmlformats.org/officeDocument/2006/relationships/image" Target="../media/image43.sv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5.png"/><Relationship Id="rId5" Type="http://schemas.openxmlformats.org/officeDocument/2006/relationships/image" Target="../media/image41.png"/><Relationship Id="rId10" Type="http://schemas.openxmlformats.org/officeDocument/2006/relationships/image" Target="../media/image9.pn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5.png"/><Relationship Id="rId4" Type="http://schemas.openxmlformats.org/officeDocument/2006/relationships/image" Target="../media/image48.svg"/><Relationship Id="rId9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8.jpg"/><Relationship Id="rId4" Type="http://schemas.openxmlformats.org/officeDocument/2006/relationships/image" Target="../media/image50.png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5.png"/><Relationship Id="rId3" Type="http://schemas.openxmlformats.org/officeDocument/2006/relationships/image" Target="../media/image49.png"/><Relationship Id="rId7" Type="http://schemas.openxmlformats.org/officeDocument/2006/relationships/image" Target="../media/image5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8.jp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8.jpg"/><Relationship Id="rId4" Type="http://schemas.openxmlformats.org/officeDocument/2006/relationships/image" Target="../media/image62.png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13" Type="http://schemas.openxmlformats.org/officeDocument/2006/relationships/comments" Target="../comments/comment1.xml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6.png"/><Relationship Id="rId5" Type="http://schemas.openxmlformats.org/officeDocument/2006/relationships/image" Target="../media/image67.png"/><Relationship Id="rId10" Type="http://schemas.openxmlformats.org/officeDocument/2006/relationships/image" Target="../media/image5.png"/><Relationship Id="rId4" Type="http://schemas.openxmlformats.org/officeDocument/2006/relationships/image" Target="../media/image66.png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cryosphere.tj" TargetMode="External"/><Relationship Id="rId13" Type="http://schemas.openxmlformats.org/officeDocument/2006/relationships/hyperlink" Target="https://globalcryospherewatch.org/" TargetMode="External"/><Relationship Id="rId3" Type="http://schemas.openxmlformats.org/officeDocument/2006/relationships/hyperlink" Target="http://meteo.tj" TargetMode="External"/><Relationship Id="rId7" Type="http://schemas.openxmlformats.org/officeDocument/2006/relationships/hyperlink" Target="http://cargc.org" TargetMode="External"/><Relationship Id="rId12" Type="http://schemas.openxmlformats.org/officeDocument/2006/relationships/hyperlink" Target="https://wgms.ch/" TargetMode="External"/><Relationship Id="rId17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kazhydromet.kz" TargetMode="External"/><Relationship Id="rId11" Type="http://schemas.openxmlformats.org/officeDocument/2006/relationships/hyperlink" Target="https://www.inspiringgirls.org/central-asia-en" TargetMode="External"/><Relationship Id="rId5" Type="http://schemas.openxmlformats.org/officeDocument/2006/relationships/hyperlink" Target="http://hydromet.uz" TargetMode="External"/><Relationship Id="rId15" Type="http://schemas.openxmlformats.org/officeDocument/2006/relationships/image" Target="../media/image5.png"/><Relationship Id="rId10" Type="http://schemas.openxmlformats.org/officeDocument/2006/relationships/hyperlink" Target="https://taj.snowmapper.ch/snowmapper" TargetMode="External"/><Relationship Id="rId4" Type="http://schemas.openxmlformats.org/officeDocument/2006/relationships/hyperlink" Target="http://meteo.kg" TargetMode="External"/><Relationship Id="rId9" Type="http://schemas.openxmlformats.org/officeDocument/2006/relationships/hyperlink" Target="https://snowmapper.ch/" TargetMode="External"/><Relationship Id="rId1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water.org/publications/un-world-water-development-report-2025" TargetMode="External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6.png"/><Relationship Id="rId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8.jpg"/><Relationship Id="rId5" Type="http://schemas.openxmlformats.org/officeDocument/2006/relationships/image" Target="../media/image20.png"/><Relationship Id="rId10" Type="http://schemas.openxmlformats.org/officeDocument/2006/relationships/image" Target="../media/image6.png"/><Relationship Id="rId4" Type="http://schemas.openxmlformats.org/officeDocument/2006/relationships/image" Target="../media/image19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8.jpg"/><Relationship Id="rId4" Type="http://schemas.openxmlformats.org/officeDocument/2006/relationships/image" Target="../media/image24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8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21672">
                <a:schemeClr val="lt1"/>
              </a:gs>
              <a:gs pos="72000">
                <a:srgbClr val="C4E4F4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 txBox="1"/>
          <p:nvPr/>
        </p:nvSpPr>
        <p:spPr>
          <a:xfrm>
            <a:off x="498400" y="2364525"/>
            <a:ext cx="99342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От мониторинга к устойчивости: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40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Информационное обслуживание в области криосферы в Центральной Азии</a:t>
            </a:r>
          </a:p>
        </p:txBody>
      </p:sp>
      <p:sp>
        <p:nvSpPr>
          <p:cNvPr id="89" name="Google Shape;89;p2"/>
          <p:cNvSpPr txBox="1"/>
          <p:nvPr/>
        </p:nvSpPr>
        <p:spPr>
          <a:xfrm>
            <a:off x="2087106" y="422146"/>
            <a:ext cx="17517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поддержке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5673352" y="426973"/>
            <a:ext cx="17517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Подготовлено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" name="Google Shape;91;p2"/>
          <p:cNvGrpSpPr/>
          <p:nvPr/>
        </p:nvGrpSpPr>
        <p:grpSpPr>
          <a:xfrm>
            <a:off x="-1" y="4113870"/>
            <a:ext cx="12192001" cy="2744130"/>
            <a:chOff x="-1" y="4222261"/>
            <a:chExt cx="12192001" cy="2744130"/>
          </a:xfrm>
        </p:grpSpPr>
        <p:pic>
          <p:nvPicPr>
            <p:cNvPr id="92" name="Google Shape;92;p2"/>
            <p:cNvPicPr preferRelativeResize="0"/>
            <p:nvPr/>
          </p:nvPicPr>
          <p:blipFill rotWithShape="1">
            <a:blip r:embed="rId3">
              <a:alphaModFix/>
            </a:blip>
            <a:srcRect b="60425"/>
            <a:stretch/>
          </p:blipFill>
          <p:spPr>
            <a:xfrm>
              <a:off x="368478" y="5614687"/>
              <a:ext cx="5509083" cy="1351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2"/>
            <p:cNvPicPr preferRelativeResize="0"/>
            <p:nvPr/>
          </p:nvPicPr>
          <p:blipFill rotWithShape="1">
            <a:blip r:embed="rId4">
              <a:alphaModFix/>
            </a:blip>
            <a:srcRect r="43765" b="35828"/>
            <a:stretch/>
          </p:blipFill>
          <p:spPr>
            <a:xfrm flipH="1">
              <a:off x="-1" y="4774511"/>
              <a:ext cx="3097958" cy="2191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2"/>
            <p:cNvPicPr preferRelativeResize="0"/>
            <p:nvPr/>
          </p:nvPicPr>
          <p:blipFill rotWithShape="1">
            <a:blip r:embed="rId5">
              <a:alphaModFix/>
            </a:blip>
            <a:srcRect r="4265" b="32897"/>
            <a:stretch/>
          </p:blipFill>
          <p:spPr>
            <a:xfrm>
              <a:off x="5877561" y="4222261"/>
              <a:ext cx="6314439" cy="27441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2"/>
            <p:cNvPicPr preferRelativeResize="0"/>
            <p:nvPr/>
          </p:nvPicPr>
          <p:blipFill rotWithShape="1">
            <a:blip r:embed="rId6">
              <a:alphaModFix/>
            </a:blip>
            <a:srcRect l="17381" b="64738"/>
            <a:stretch/>
          </p:blipFill>
          <p:spPr>
            <a:xfrm flipH="1">
              <a:off x="7640482" y="5949350"/>
              <a:ext cx="4551518" cy="101704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" name="Google Shape;97;p2"/>
          <p:cNvPicPr preferRelativeResize="0"/>
          <p:nvPr/>
        </p:nvPicPr>
        <p:blipFill rotWithShape="1">
          <a:blip r:embed="rId7">
            <a:alphaModFix/>
          </a:blip>
          <a:srcRect t="26048" b="25520"/>
          <a:stretch/>
        </p:blipFill>
        <p:spPr>
          <a:xfrm>
            <a:off x="3361882" y="460669"/>
            <a:ext cx="1937944" cy="9385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p2"/>
          <p:cNvGrpSpPr/>
          <p:nvPr/>
        </p:nvGrpSpPr>
        <p:grpSpPr>
          <a:xfrm>
            <a:off x="477078" y="438348"/>
            <a:ext cx="1373225" cy="676275"/>
            <a:chOff x="477078" y="438348"/>
            <a:chExt cx="1373225" cy="676275"/>
          </a:xfrm>
        </p:grpSpPr>
        <p:pic>
          <p:nvPicPr>
            <p:cNvPr id="99" name="Google Shape;99;p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77078" y="438348"/>
              <a:ext cx="676275" cy="676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283667" y="460669"/>
              <a:ext cx="566636" cy="6125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 descr="A green logo with text&#10;&#10;AI-generated content may be incorrect.">
            <a:extLst>
              <a:ext uri="{FF2B5EF4-FFF2-40B4-BE49-F238E27FC236}">
                <a16:creationId xmlns:a16="http://schemas.microsoft.com/office/drawing/2014/main" id="{7876DF08-75BD-B9CC-727D-EAD6E3C2F2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5978" y="282772"/>
            <a:ext cx="792548" cy="5881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8"/>
          <p:cNvSpPr/>
          <p:nvPr/>
        </p:nvSpPr>
        <p:spPr>
          <a:xfrm>
            <a:off x="335101" y="181018"/>
            <a:ext cx="831170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Криосфера и связанные с ней риски</a:t>
            </a:r>
            <a:endParaRPr sz="3600" b="1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890;g349f8cc240a_0_47">
            <a:extLst>
              <a:ext uri="{FF2B5EF4-FFF2-40B4-BE49-F238E27FC236}">
                <a16:creationId xmlns:a16="http://schemas.microsoft.com/office/drawing/2014/main" id="{3B516EDF-924F-4E1B-9788-23E2CA4D6069}"/>
              </a:ext>
            </a:extLst>
          </p:cNvPr>
          <p:cNvSpPr txBox="1"/>
          <p:nvPr/>
        </p:nvSpPr>
        <p:spPr>
          <a:xfrm>
            <a:off x="1295400" y="6472304"/>
            <a:ext cx="1119530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поддержке</a:t>
            </a:r>
          </a:p>
        </p:txBody>
      </p:sp>
      <p:sp>
        <p:nvSpPr>
          <p:cNvPr id="347" name="Google Shape;347;p8"/>
          <p:cNvSpPr/>
          <p:nvPr/>
        </p:nvSpPr>
        <p:spPr>
          <a:xfrm>
            <a:off x="335102" y="835070"/>
            <a:ext cx="9631857" cy="5480686"/>
          </a:xfrm>
          <a:prstGeom prst="rect">
            <a:avLst/>
          </a:prstGeom>
          <a:gradFill>
            <a:gsLst>
              <a:gs pos="0">
                <a:srgbClr val="EDF9FC"/>
              </a:gs>
              <a:gs pos="100000">
                <a:srgbClr val="03A8D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9" name="Google Shape;349;p8"/>
          <p:cNvCxnSpPr>
            <a:cxnSpLocks/>
          </p:cNvCxnSpPr>
          <p:nvPr/>
        </p:nvCxnSpPr>
        <p:spPr>
          <a:xfrm>
            <a:off x="335102" y="829357"/>
            <a:ext cx="7366541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50" name="Google Shape;35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95" y="849424"/>
            <a:ext cx="10033685" cy="55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8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8"/>
          <p:cNvSpPr txBox="1"/>
          <p:nvPr/>
        </p:nvSpPr>
        <p:spPr>
          <a:xfrm>
            <a:off x="11724878" y="6431205"/>
            <a:ext cx="4059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10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6" name="Google Shape;366;p8"/>
          <p:cNvSpPr/>
          <p:nvPr/>
        </p:nvSpPr>
        <p:spPr>
          <a:xfrm flipH="1">
            <a:off x="8579348" y="817435"/>
            <a:ext cx="3883823" cy="4244834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13695" y="600678"/>
            <a:ext cx="7143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8"/>
          <p:cNvSpPr txBox="1"/>
          <p:nvPr/>
        </p:nvSpPr>
        <p:spPr>
          <a:xfrm>
            <a:off x="8646804" y="1471220"/>
            <a:ext cx="3451762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Таяние ледников, сокращение снежного покрова и деградация мерзлоты из-за изменения климата 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повышают риски </a:t>
            </a:r>
            <a:r>
              <a:rPr lang="ru-RU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для инфраструктуры, энергетики, водоснабжения, хозяйственной деятельности и 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уровня жизни людей</a:t>
            </a:r>
            <a:r>
              <a:rPr lang="ru-RU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ru-RU" sz="2000" dirty="0"/>
          </a:p>
        </p:txBody>
      </p:sp>
      <p:cxnSp>
        <p:nvCxnSpPr>
          <p:cNvPr id="375" name="Google Shape;375;p8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Google Shape;222;g349b097f556_0_68">
            <a:extLst>
              <a:ext uri="{FF2B5EF4-FFF2-40B4-BE49-F238E27FC236}">
                <a16:creationId xmlns:a16="http://schemas.microsoft.com/office/drawing/2014/main" id="{059ACC14-62CE-C084-B807-840AFBB8BC15}"/>
              </a:ext>
            </a:extLst>
          </p:cNvPr>
          <p:cNvSpPr txBox="1"/>
          <p:nvPr/>
        </p:nvSpPr>
        <p:spPr>
          <a:xfrm>
            <a:off x="5168900" y="6463673"/>
            <a:ext cx="641913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 мониторинга к устойчивости: Информационное обслуживание в области криосферы в Центральной Азии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" name="Google Shape;353;p8">
            <a:extLst>
              <a:ext uri="{FF2B5EF4-FFF2-40B4-BE49-F238E27FC236}">
                <a16:creationId xmlns:a16="http://schemas.microsoft.com/office/drawing/2014/main" id="{5A492C91-5962-9089-0921-04FDC06F4DFD}"/>
              </a:ext>
            </a:extLst>
          </p:cNvPr>
          <p:cNvSpPr/>
          <p:nvPr/>
        </p:nvSpPr>
        <p:spPr>
          <a:xfrm>
            <a:off x="3275637" y="1864166"/>
            <a:ext cx="108555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Ледники</a:t>
            </a:r>
          </a:p>
        </p:txBody>
      </p:sp>
      <p:sp>
        <p:nvSpPr>
          <p:cNvPr id="5" name="Google Shape;354;p8">
            <a:extLst>
              <a:ext uri="{FF2B5EF4-FFF2-40B4-BE49-F238E27FC236}">
                <a16:creationId xmlns:a16="http://schemas.microsoft.com/office/drawing/2014/main" id="{113DE5B1-5C56-DD1F-0356-4332396D4DEC}"/>
              </a:ext>
            </a:extLst>
          </p:cNvPr>
          <p:cNvSpPr/>
          <p:nvPr/>
        </p:nvSpPr>
        <p:spPr>
          <a:xfrm>
            <a:off x="5818594" y="2044408"/>
            <a:ext cx="1430851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Озёрный и речной лёд</a:t>
            </a:r>
            <a:endParaRPr dirty="0"/>
          </a:p>
        </p:txBody>
      </p:sp>
      <p:sp>
        <p:nvSpPr>
          <p:cNvPr id="6" name="Google Shape;355;p8">
            <a:extLst>
              <a:ext uri="{FF2B5EF4-FFF2-40B4-BE49-F238E27FC236}">
                <a16:creationId xmlns:a16="http://schemas.microsoft.com/office/drawing/2014/main" id="{CDC719E9-49A0-E8BD-1309-2AF616C506A7}"/>
              </a:ext>
            </a:extLst>
          </p:cNvPr>
          <p:cNvSpPr/>
          <p:nvPr/>
        </p:nvSpPr>
        <p:spPr>
          <a:xfrm>
            <a:off x="6166157" y="1201083"/>
            <a:ext cx="1980007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Сезонный снежный покров</a:t>
            </a:r>
            <a:endParaRPr dirty="0"/>
          </a:p>
        </p:txBody>
      </p:sp>
      <p:sp>
        <p:nvSpPr>
          <p:cNvPr id="7" name="Google Shape;356;p8">
            <a:extLst>
              <a:ext uri="{FF2B5EF4-FFF2-40B4-BE49-F238E27FC236}">
                <a16:creationId xmlns:a16="http://schemas.microsoft.com/office/drawing/2014/main" id="{AD97703F-B0EE-79C3-6C5C-AEE199713D99}"/>
              </a:ext>
            </a:extLst>
          </p:cNvPr>
          <p:cNvSpPr/>
          <p:nvPr/>
        </p:nvSpPr>
        <p:spPr>
          <a:xfrm>
            <a:off x="7019553" y="3609585"/>
            <a:ext cx="1257075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Вечная мерзлота</a:t>
            </a:r>
          </a:p>
        </p:txBody>
      </p:sp>
      <p:sp>
        <p:nvSpPr>
          <p:cNvPr id="8" name="Google Shape;357;p8">
            <a:extLst>
              <a:ext uri="{FF2B5EF4-FFF2-40B4-BE49-F238E27FC236}">
                <a16:creationId xmlns:a16="http://schemas.microsoft.com/office/drawing/2014/main" id="{60F5747C-B383-27C0-D6E2-0165B1C0F40F}"/>
              </a:ext>
            </a:extLst>
          </p:cNvPr>
          <p:cNvSpPr/>
          <p:nvPr/>
        </p:nvSpPr>
        <p:spPr>
          <a:xfrm>
            <a:off x="3662304" y="4379055"/>
            <a:ext cx="1430851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Устойчивость склонов</a:t>
            </a:r>
            <a:r>
              <a:rPr lang="en-GB" sz="1600" b="0" i="0" u="none" strike="noStrike" cap="none" dirty="0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br>
              <a:rPr lang="en-GB" sz="1600" b="0" i="0" u="none" strike="noStrike" cap="none" dirty="0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 b="0" i="0" u="none" strike="noStrike" cap="none" dirty="0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камнепады</a:t>
            </a:r>
            <a:endParaRPr dirty="0"/>
          </a:p>
        </p:txBody>
      </p:sp>
      <p:sp>
        <p:nvSpPr>
          <p:cNvPr id="9" name="Google Shape;358;p8">
            <a:extLst>
              <a:ext uri="{FF2B5EF4-FFF2-40B4-BE49-F238E27FC236}">
                <a16:creationId xmlns:a16="http://schemas.microsoft.com/office/drawing/2014/main" id="{D331C4AB-5194-0AD8-45E1-0F68D9079997}"/>
              </a:ext>
            </a:extLst>
          </p:cNvPr>
          <p:cNvSpPr/>
          <p:nvPr/>
        </p:nvSpPr>
        <p:spPr>
          <a:xfrm>
            <a:off x="1285875" y="3021539"/>
            <a:ext cx="1182858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Лавинная опасность</a:t>
            </a:r>
            <a:endParaRPr dirty="0"/>
          </a:p>
        </p:txBody>
      </p:sp>
      <p:sp>
        <p:nvSpPr>
          <p:cNvPr id="10" name="Google Shape;359;p8">
            <a:extLst>
              <a:ext uri="{FF2B5EF4-FFF2-40B4-BE49-F238E27FC236}">
                <a16:creationId xmlns:a16="http://schemas.microsoft.com/office/drawing/2014/main" id="{DE6877BA-B359-16C4-7EEF-D4E6F3ECEEF6}"/>
              </a:ext>
            </a:extLst>
          </p:cNvPr>
          <p:cNvSpPr/>
          <p:nvPr/>
        </p:nvSpPr>
        <p:spPr>
          <a:xfrm>
            <a:off x="3662304" y="2174407"/>
            <a:ext cx="1807490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Заболевания и биобезопасность</a:t>
            </a:r>
            <a:endParaRPr dirty="0"/>
          </a:p>
        </p:txBody>
      </p:sp>
      <p:sp>
        <p:nvSpPr>
          <p:cNvPr id="11" name="Google Shape;360;p8">
            <a:extLst>
              <a:ext uri="{FF2B5EF4-FFF2-40B4-BE49-F238E27FC236}">
                <a16:creationId xmlns:a16="http://schemas.microsoft.com/office/drawing/2014/main" id="{2B839D6E-44CF-AF36-257B-9F100486EA6A}"/>
              </a:ext>
            </a:extLst>
          </p:cNvPr>
          <p:cNvSpPr/>
          <p:nvPr/>
        </p:nvSpPr>
        <p:spPr>
          <a:xfrm>
            <a:off x="4869315" y="4188867"/>
            <a:ext cx="1430851" cy="28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Наводнения</a:t>
            </a:r>
            <a:endParaRPr dirty="0"/>
          </a:p>
        </p:txBody>
      </p:sp>
      <p:sp>
        <p:nvSpPr>
          <p:cNvPr id="12" name="Google Shape;361;p8">
            <a:extLst>
              <a:ext uri="{FF2B5EF4-FFF2-40B4-BE49-F238E27FC236}">
                <a16:creationId xmlns:a16="http://schemas.microsoft.com/office/drawing/2014/main" id="{7304F922-72E3-1E38-8D18-CC50EC59E9B9}"/>
              </a:ext>
            </a:extLst>
          </p:cNvPr>
          <p:cNvSpPr/>
          <p:nvPr/>
        </p:nvSpPr>
        <p:spPr>
          <a:xfrm>
            <a:off x="2951666" y="5104282"/>
            <a:ext cx="1609998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E63C11"/>
                </a:solidFill>
                <a:latin typeface="Calibri"/>
                <a:ea typeface="Calibri"/>
                <a:cs typeface="Calibri"/>
                <a:sym typeface="Calibri"/>
              </a:rPr>
              <a:t>Изменение речного стока</a:t>
            </a:r>
            <a:endParaRPr dirty="0"/>
          </a:p>
        </p:txBody>
      </p:sp>
      <p:pic>
        <p:nvPicPr>
          <p:cNvPr id="13" name="Google Shape;362;p8">
            <a:extLst>
              <a:ext uri="{FF2B5EF4-FFF2-40B4-BE49-F238E27FC236}">
                <a16:creationId xmlns:a16="http://schemas.microsoft.com/office/drawing/2014/main" id="{A8CE9F61-CD5C-37F6-8107-C5B300BBA49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60495" y="5547412"/>
            <a:ext cx="2091163" cy="4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889;p21">
            <a:extLst>
              <a:ext uri="{FF2B5EF4-FFF2-40B4-BE49-F238E27FC236}">
                <a16:creationId xmlns:a16="http://schemas.microsoft.com/office/drawing/2014/main" id="{D8319F2D-B4E2-4A9B-A130-09CF93ABA06E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Подготовлено</a:t>
            </a:r>
          </a:p>
        </p:txBody>
      </p:sp>
      <p:pic>
        <p:nvPicPr>
          <p:cNvPr id="2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68C1FFAF-2DD9-D371-3193-D16BD955B77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97;p2">
            <a:extLst>
              <a:ext uri="{FF2B5EF4-FFF2-40B4-BE49-F238E27FC236}">
                <a16:creationId xmlns:a16="http://schemas.microsoft.com/office/drawing/2014/main" id="{04F8BC35-8278-8A2E-4774-247E0AF6071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99;p2">
            <a:extLst>
              <a:ext uri="{FF2B5EF4-FFF2-40B4-BE49-F238E27FC236}">
                <a16:creationId xmlns:a16="http://schemas.microsoft.com/office/drawing/2014/main" id="{170F90DF-9EE7-CA53-1EAC-F2CCE4BE8C0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A green logo with text&#10;&#10;AI-generated content may be incorrect.">
            <a:extLst>
              <a:ext uri="{FF2B5EF4-FFF2-40B4-BE49-F238E27FC236}">
                <a16:creationId xmlns:a16="http://schemas.microsoft.com/office/drawing/2014/main" id="{2DC40A0E-0038-3423-B87B-836D1305C6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10"/>
          <p:cNvPicPr preferRelativeResize="0"/>
          <p:nvPr/>
        </p:nvPicPr>
        <p:blipFill rotWithShape="1">
          <a:blip r:embed="rId3">
            <a:alphaModFix/>
          </a:blip>
          <a:srcRect l="18254" t="1044" r="11417"/>
          <a:stretch/>
        </p:blipFill>
        <p:spPr>
          <a:xfrm>
            <a:off x="0" y="-21393"/>
            <a:ext cx="12192000" cy="6738941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10"/>
          <p:cNvSpPr/>
          <p:nvPr/>
        </p:nvSpPr>
        <p:spPr>
          <a:xfrm>
            <a:off x="194653" y="4446439"/>
            <a:ext cx="1837362" cy="9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Глубина и площадь снежного покрова</a:t>
            </a:r>
            <a:endParaRPr dirty="0"/>
          </a:p>
        </p:txBody>
      </p:sp>
      <p:sp>
        <p:nvSpPr>
          <p:cNvPr id="383" name="Google Shape;383;p10"/>
          <p:cNvSpPr/>
          <p:nvPr/>
        </p:nvSpPr>
        <p:spPr>
          <a:xfrm>
            <a:off x="1606892" y="3541484"/>
            <a:ext cx="3367071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Скорость снеготаяния</a:t>
            </a:r>
            <a:r>
              <a:rPr lang="en-GB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18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связанные со снегом опасности</a:t>
            </a:r>
            <a:endParaRPr dirty="0"/>
          </a:p>
        </p:txBody>
      </p:sp>
      <p:sp>
        <p:nvSpPr>
          <p:cNvPr id="384" name="Google Shape;384;p10"/>
          <p:cNvSpPr/>
          <p:nvPr/>
        </p:nvSpPr>
        <p:spPr>
          <a:xfrm>
            <a:off x="3989526" y="2427812"/>
            <a:ext cx="1528988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Запасы воды в снеге</a:t>
            </a:r>
            <a:endParaRPr dirty="0"/>
          </a:p>
        </p:txBody>
      </p:sp>
      <p:sp>
        <p:nvSpPr>
          <p:cNvPr id="385" name="Google Shape;385;p10"/>
          <p:cNvSpPr/>
          <p:nvPr/>
        </p:nvSpPr>
        <p:spPr>
          <a:xfrm>
            <a:off x="5374716" y="1886766"/>
            <a:ext cx="1330814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Снежные рейки</a:t>
            </a:r>
            <a:endParaRPr dirty="0"/>
          </a:p>
        </p:txBody>
      </p:sp>
      <p:sp>
        <p:nvSpPr>
          <p:cNvPr id="386" name="Google Shape;386;p10"/>
          <p:cNvSpPr/>
          <p:nvPr/>
        </p:nvSpPr>
        <p:spPr>
          <a:xfrm>
            <a:off x="7654803" y="695842"/>
            <a:ext cx="2291172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Дистанционное зондирование</a:t>
            </a:r>
            <a:endParaRPr dirty="0"/>
          </a:p>
        </p:txBody>
      </p:sp>
      <p:sp>
        <p:nvSpPr>
          <p:cNvPr id="387" name="Google Shape;387;p10"/>
          <p:cNvSpPr/>
          <p:nvPr/>
        </p:nvSpPr>
        <p:spPr>
          <a:xfrm>
            <a:off x="8413368" y="1521316"/>
            <a:ext cx="1909792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Снеголавинные метеостанции</a:t>
            </a:r>
            <a:endParaRPr dirty="0"/>
          </a:p>
        </p:txBody>
      </p:sp>
      <p:sp>
        <p:nvSpPr>
          <p:cNvPr id="388" name="Google Shape;388;p10"/>
          <p:cNvSpPr/>
          <p:nvPr/>
        </p:nvSpPr>
        <p:spPr>
          <a:xfrm>
            <a:off x="6430776" y="3009261"/>
            <a:ext cx="2291171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Гололед на дорогах</a:t>
            </a:r>
            <a:r>
              <a:rPr lang="en-GB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br>
              <a:rPr lang="en-GB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риск лавин</a:t>
            </a:r>
            <a:endParaRPr dirty="0"/>
          </a:p>
        </p:txBody>
      </p:sp>
      <p:sp>
        <p:nvSpPr>
          <p:cNvPr id="389" name="Google Shape;389;p10"/>
          <p:cNvSpPr/>
          <p:nvPr/>
        </p:nvSpPr>
        <p:spPr>
          <a:xfrm>
            <a:off x="8123040" y="3830124"/>
            <a:ext cx="2476960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Опасная погода для сельского хозяйства</a:t>
            </a:r>
            <a:endParaRPr dirty="0"/>
          </a:p>
        </p:txBody>
      </p:sp>
      <p:sp>
        <p:nvSpPr>
          <p:cNvPr id="390" name="Google Shape;390;p10"/>
          <p:cNvSpPr/>
          <p:nvPr/>
        </p:nvSpPr>
        <p:spPr>
          <a:xfrm>
            <a:off x="9609221" y="4753394"/>
            <a:ext cx="2318619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Доступность воды для орошения</a:t>
            </a:r>
            <a:endParaRPr dirty="0"/>
          </a:p>
        </p:txBody>
      </p:sp>
      <p:sp>
        <p:nvSpPr>
          <p:cNvPr id="397" name="Google Shape;397;p10"/>
          <p:cNvSpPr/>
          <p:nvPr/>
        </p:nvSpPr>
        <p:spPr>
          <a:xfrm>
            <a:off x="1125020" y="4086703"/>
            <a:ext cx="3367072" cy="2419619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0"/>
          <p:cNvSpPr/>
          <p:nvPr/>
        </p:nvSpPr>
        <p:spPr>
          <a:xfrm>
            <a:off x="4690175" y="3808575"/>
            <a:ext cx="26295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Снег</a:t>
            </a:r>
            <a:endParaRPr lang="ru-RU" sz="8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0"/>
          <p:cNvSpPr txBox="1"/>
          <p:nvPr/>
        </p:nvSpPr>
        <p:spPr>
          <a:xfrm>
            <a:off x="1504921" y="4328573"/>
            <a:ext cx="2943517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100"/>
            </a:pPr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Данные о снеге </a:t>
            </a:r>
            <a:r>
              <a:rPr lang="ru-RU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 информационное обслуживание охватывают временные горизонты от нескольких часов до десятилетий.</a:t>
            </a:r>
            <a:endParaRPr sz="19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9" name="Google Shape;39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832" y="5418465"/>
            <a:ext cx="7143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10"/>
          <p:cNvSpPr txBox="1"/>
          <p:nvPr/>
        </p:nvSpPr>
        <p:spPr>
          <a:xfrm>
            <a:off x="4109247" y="308980"/>
            <a:ext cx="2644622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rPr>
              <a:t>ТЕХНОЛОГИИ И МЕТОДЫ НАБЛЮДЕНИЙ</a:t>
            </a:r>
            <a:endParaRPr sz="1800" b="1" i="0" u="none" strike="noStrike" cap="none" dirty="0">
              <a:solidFill>
                <a:srgbClr val="8D8D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0"/>
          <p:cNvSpPr txBox="1"/>
          <p:nvPr/>
        </p:nvSpPr>
        <p:spPr>
          <a:xfrm>
            <a:off x="676981" y="1416755"/>
            <a:ext cx="23418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ОТДЕЛЬНЫЕ ИЗМЕР</a:t>
            </a:r>
            <a:r>
              <a:rPr lang="ru-RU" sz="18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ЯЕМЫЕ </a:t>
            </a:r>
            <a:r>
              <a:rPr lang="ru-RU" sz="1800" b="1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ПАРАМЕТРЫ</a:t>
            </a:r>
          </a:p>
        </p:txBody>
      </p:sp>
      <p:sp>
        <p:nvSpPr>
          <p:cNvPr id="402" name="Google Shape;402;p10"/>
          <p:cNvSpPr txBox="1"/>
          <p:nvPr/>
        </p:nvSpPr>
        <p:spPr>
          <a:xfrm>
            <a:off x="10168166" y="1837705"/>
            <a:ext cx="16371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ПОТРЕБИТЕЛИ ДАННЫХ И УСЛУГ</a:t>
            </a:r>
          </a:p>
        </p:txBody>
      </p:sp>
      <p:sp>
        <p:nvSpPr>
          <p:cNvPr id="3" name="Google Shape;393;p10">
            <a:extLst>
              <a:ext uri="{FF2B5EF4-FFF2-40B4-BE49-F238E27FC236}">
                <a16:creationId xmlns:a16="http://schemas.microsoft.com/office/drawing/2014/main" id="{B2525850-B2E6-2B4C-25DD-34BE22AF30A3}"/>
              </a:ext>
            </a:extLst>
          </p:cNvPr>
          <p:cNvSpPr/>
          <p:nvPr/>
        </p:nvSpPr>
        <p:spPr>
          <a:xfrm>
            <a:off x="7397118" y="5664938"/>
            <a:ext cx="825867" cy="36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Годы</a:t>
            </a:r>
            <a:endParaRPr dirty="0"/>
          </a:p>
        </p:txBody>
      </p:sp>
      <p:sp>
        <p:nvSpPr>
          <p:cNvPr id="4" name="Google Shape;394;p10">
            <a:extLst>
              <a:ext uri="{FF2B5EF4-FFF2-40B4-BE49-F238E27FC236}">
                <a16:creationId xmlns:a16="http://schemas.microsoft.com/office/drawing/2014/main" id="{F90DB353-3C34-7849-455B-ECD412A9749F}"/>
              </a:ext>
            </a:extLst>
          </p:cNvPr>
          <p:cNvSpPr/>
          <p:nvPr/>
        </p:nvSpPr>
        <p:spPr>
          <a:xfrm>
            <a:off x="8777065" y="5554093"/>
            <a:ext cx="1168910" cy="633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Десяти-</a:t>
            </a:r>
            <a:r>
              <a:rPr lang="ru-RU" sz="22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летия</a:t>
            </a:r>
            <a:endParaRPr lang="ru-RU" sz="22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395;p10">
            <a:extLst>
              <a:ext uri="{FF2B5EF4-FFF2-40B4-BE49-F238E27FC236}">
                <a16:creationId xmlns:a16="http://schemas.microsoft.com/office/drawing/2014/main" id="{5541CF4E-CAEC-D17F-3058-18AEBCF9B64F}"/>
              </a:ext>
            </a:extLst>
          </p:cNvPr>
          <p:cNvSpPr/>
          <p:nvPr/>
        </p:nvSpPr>
        <p:spPr>
          <a:xfrm>
            <a:off x="10323160" y="5562719"/>
            <a:ext cx="1717137" cy="633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Временной горизонт</a:t>
            </a:r>
          </a:p>
        </p:txBody>
      </p:sp>
      <p:sp>
        <p:nvSpPr>
          <p:cNvPr id="6" name="Google Shape;405;p10">
            <a:extLst>
              <a:ext uri="{FF2B5EF4-FFF2-40B4-BE49-F238E27FC236}">
                <a16:creationId xmlns:a16="http://schemas.microsoft.com/office/drawing/2014/main" id="{3E4C16E8-486D-EC37-6809-AD1F12A534BD}"/>
              </a:ext>
            </a:extLst>
          </p:cNvPr>
          <p:cNvSpPr/>
          <p:nvPr/>
        </p:nvSpPr>
        <p:spPr>
          <a:xfrm>
            <a:off x="6095999" y="5677363"/>
            <a:ext cx="747320" cy="36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Дни</a:t>
            </a:r>
            <a:endParaRPr dirty="0"/>
          </a:p>
        </p:txBody>
      </p:sp>
      <p:sp>
        <p:nvSpPr>
          <p:cNvPr id="7" name="Google Shape;406;p10">
            <a:extLst>
              <a:ext uri="{FF2B5EF4-FFF2-40B4-BE49-F238E27FC236}">
                <a16:creationId xmlns:a16="http://schemas.microsoft.com/office/drawing/2014/main" id="{7C8F7BED-2864-741F-24DA-548FCBEE4E52}"/>
              </a:ext>
            </a:extLst>
          </p:cNvPr>
          <p:cNvSpPr/>
          <p:nvPr/>
        </p:nvSpPr>
        <p:spPr>
          <a:xfrm>
            <a:off x="4639747" y="5682189"/>
            <a:ext cx="878767" cy="36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Часы</a:t>
            </a:r>
            <a:endParaRPr dirty="0"/>
          </a:p>
        </p:txBody>
      </p:sp>
      <p:sp>
        <p:nvSpPr>
          <p:cNvPr id="42" name="Google Shape;437;p11">
            <a:extLst>
              <a:ext uri="{FF2B5EF4-FFF2-40B4-BE49-F238E27FC236}">
                <a16:creationId xmlns:a16="http://schemas.microsoft.com/office/drawing/2014/main" id="{40E609F8-941E-42CA-97E2-29D25AB9E63E}"/>
              </a:ext>
            </a:extLst>
          </p:cNvPr>
          <p:cNvSpPr/>
          <p:nvPr/>
        </p:nvSpPr>
        <p:spPr>
          <a:xfrm>
            <a:off x="335102" y="181018"/>
            <a:ext cx="32960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Криосфера</a:t>
            </a:r>
          </a:p>
        </p:txBody>
      </p:sp>
      <p:cxnSp>
        <p:nvCxnSpPr>
          <p:cNvPr id="43" name="Google Shape;438;p11">
            <a:extLst>
              <a:ext uri="{FF2B5EF4-FFF2-40B4-BE49-F238E27FC236}">
                <a16:creationId xmlns:a16="http://schemas.microsoft.com/office/drawing/2014/main" id="{F6FC7CE9-DE7E-4D06-939B-08938CCE9929}"/>
              </a:ext>
            </a:extLst>
          </p:cNvPr>
          <p:cNvCxnSpPr>
            <a:cxnSpLocks/>
          </p:cNvCxnSpPr>
          <p:nvPr/>
        </p:nvCxnSpPr>
        <p:spPr>
          <a:xfrm>
            <a:off x="372728" y="829357"/>
            <a:ext cx="2324325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5" name="Google Shape;405;p10"/>
          <p:cNvSpPr/>
          <p:nvPr/>
        </p:nvSpPr>
        <p:spPr>
          <a:xfrm>
            <a:off x="0" y="6325487"/>
            <a:ext cx="12192000" cy="5325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0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0"/>
          <p:cNvSpPr txBox="1"/>
          <p:nvPr/>
        </p:nvSpPr>
        <p:spPr>
          <a:xfrm>
            <a:off x="11724878" y="6431205"/>
            <a:ext cx="4059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11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" name="Google Shape;890;g349f8cc240a_0_47">
            <a:extLst>
              <a:ext uri="{FF2B5EF4-FFF2-40B4-BE49-F238E27FC236}">
                <a16:creationId xmlns:a16="http://schemas.microsoft.com/office/drawing/2014/main" id="{104369F0-2BDC-4621-AB9A-23DBC653BA77}"/>
              </a:ext>
            </a:extLst>
          </p:cNvPr>
          <p:cNvSpPr txBox="1"/>
          <p:nvPr/>
        </p:nvSpPr>
        <p:spPr>
          <a:xfrm>
            <a:off x="1295400" y="6472304"/>
            <a:ext cx="1119530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поддержке</a:t>
            </a:r>
          </a:p>
        </p:txBody>
      </p:sp>
      <p:cxnSp>
        <p:nvCxnSpPr>
          <p:cNvPr id="41" name="Google Shape;375;p8">
            <a:extLst>
              <a:ext uri="{FF2B5EF4-FFF2-40B4-BE49-F238E27FC236}">
                <a16:creationId xmlns:a16="http://schemas.microsoft.com/office/drawing/2014/main" id="{9FC7E7A5-F454-40D3-A659-F135A2279231}"/>
              </a:ext>
            </a:extLst>
          </p:cNvPr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222;g349b097f556_0_68">
            <a:extLst>
              <a:ext uri="{FF2B5EF4-FFF2-40B4-BE49-F238E27FC236}">
                <a16:creationId xmlns:a16="http://schemas.microsoft.com/office/drawing/2014/main" id="{E80D2811-C7A8-CAFA-83E5-BAF5100F098F}"/>
              </a:ext>
            </a:extLst>
          </p:cNvPr>
          <p:cNvSpPr txBox="1"/>
          <p:nvPr/>
        </p:nvSpPr>
        <p:spPr>
          <a:xfrm>
            <a:off x="5168900" y="6463673"/>
            <a:ext cx="641913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 мониторинга к устойчивости: Информационное обслуживание в области криосферы в Центральной Азии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9" name="Google Shape;889;p21">
            <a:extLst>
              <a:ext uri="{FF2B5EF4-FFF2-40B4-BE49-F238E27FC236}">
                <a16:creationId xmlns:a16="http://schemas.microsoft.com/office/drawing/2014/main" id="{E915C444-6A96-4E9C-8AE3-2640F5178369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Подготовлено</a:t>
            </a:r>
          </a:p>
        </p:txBody>
      </p:sp>
      <p:pic>
        <p:nvPicPr>
          <p:cNvPr id="8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52E0949A-BDC5-801C-1292-85E6C695760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7;p2">
            <a:extLst>
              <a:ext uri="{FF2B5EF4-FFF2-40B4-BE49-F238E27FC236}">
                <a16:creationId xmlns:a16="http://schemas.microsoft.com/office/drawing/2014/main" id="{A71AB3EA-FFDC-5ADD-28DD-5AA7E364C42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9;p2">
            <a:extLst>
              <a:ext uri="{FF2B5EF4-FFF2-40B4-BE49-F238E27FC236}">
                <a16:creationId xmlns:a16="http://schemas.microsoft.com/office/drawing/2014/main" id="{A280348D-4BCC-3551-4224-DFE0C0369A6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green logo with text&#10;&#10;AI-generated content may be incorrect.">
            <a:extLst>
              <a:ext uri="{FF2B5EF4-FFF2-40B4-BE49-F238E27FC236}">
                <a16:creationId xmlns:a16="http://schemas.microsoft.com/office/drawing/2014/main" id="{FAEE3155-7C58-7615-E449-D865AA8694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1"/>
          <p:cNvSpPr/>
          <p:nvPr/>
        </p:nvSpPr>
        <p:spPr>
          <a:xfrm>
            <a:off x="-2" y="0"/>
            <a:ext cx="12192002" cy="6307177"/>
          </a:xfrm>
          <a:prstGeom prst="rect">
            <a:avLst/>
          </a:prstGeom>
          <a:gradFill>
            <a:gsLst>
              <a:gs pos="0">
                <a:srgbClr val="FFE9DC"/>
              </a:gs>
              <a:gs pos="100000">
                <a:srgbClr val="FDFDFD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5D2FB7-DDE7-4D55-865F-093A22FE2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9697" r="10143"/>
          <a:stretch/>
        </p:blipFill>
        <p:spPr>
          <a:xfrm>
            <a:off x="-25" y="480818"/>
            <a:ext cx="12192025" cy="6243155"/>
          </a:xfrm>
          <a:prstGeom prst="rect">
            <a:avLst/>
          </a:prstGeom>
        </p:spPr>
      </p:pic>
      <p:sp>
        <p:nvSpPr>
          <p:cNvPr id="442" name="Google Shape;442;p11"/>
          <p:cNvSpPr/>
          <p:nvPr/>
        </p:nvSpPr>
        <p:spPr>
          <a:xfrm>
            <a:off x="3216277" y="4466027"/>
            <a:ext cx="3132768" cy="2236607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1"/>
          <p:cNvSpPr/>
          <p:nvPr/>
        </p:nvSpPr>
        <p:spPr>
          <a:xfrm>
            <a:off x="-12" y="6322899"/>
            <a:ext cx="12192000" cy="5355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890;g349f8cc240a_0_47">
            <a:extLst>
              <a:ext uri="{FF2B5EF4-FFF2-40B4-BE49-F238E27FC236}">
                <a16:creationId xmlns:a16="http://schemas.microsoft.com/office/drawing/2014/main" id="{31A1885C-DE39-4ADA-B39B-80A40591F125}"/>
              </a:ext>
            </a:extLst>
          </p:cNvPr>
          <p:cNvSpPr txBox="1"/>
          <p:nvPr/>
        </p:nvSpPr>
        <p:spPr>
          <a:xfrm>
            <a:off x="1295400" y="6472304"/>
            <a:ext cx="1119530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поддержке</a:t>
            </a:r>
          </a:p>
        </p:txBody>
      </p:sp>
      <p:sp>
        <p:nvSpPr>
          <p:cNvPr id="425" name="Google Shape;425;p11"/>
          <p:cNvSpPr/>
          <p:nvPr/>
        </p:nvSpPr>
        <p:spPr>
          <a:xfrm>
            <a:off x="506193" y="5136757"/>
            <a:ext cx="1838965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Запасы воды в мерзлом грунте и породах</a:t>
            </a:r>
          </a:p>
        </p:txBody>
      </p:sp>
      <p:sp>
        <p:nvSpPr>
          <p:cNvPr id="426" name="Google Shape;426;p11"/>
          <p:cNvSpPr/>
          <p:nvPr/>
        </p:nvSpPr>
        <p:spPr>
          <a:xfrm>
            <a:off x="2243163" y="4815591"/>
            <a:ext cx="1589525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Профиль температур на глубине </a:t>
            </a:r>
            <a:endParaRPr dirty="0"/>
          </a:p>
        </p:txBody>
      </p:sp>
      <p:sp>
        <p:nvSpPr>
          <p:cNvPr id="427" name="Google Shape;427;p11"/>
          <p:cNvSpPr/>
          <p:nvPr/>
        </p:nvSpPr>
        <p:spPr>
          <a:xfrm>
            <a:off x="4559711" y="2986715"/>
            <a:ext cx="1725152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Стабильность горных пород</a:t>
            </a:r>
            <a:endParaRPr dirty="0"/>
          </a:p>
        </p:txBody>
      </p:sp>
      <p:sp>
        <p:nvSpPr>
          <p:cNvPr id="428" name="Google Shape;428;p11"/>
          <p:cNvSpPr/>
          <p:nvPr/>
        </p:nvSpPr>
        <p:spPr>
          <a:xfrm>
            <a:off x="7599748" y="682542"/>
            <a:ext cx="1884291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Дистанционное зондирование</a:t>
            </a:r>
            <a:endParaRPr lang="ru-RU" sz="1800" dirty="0"/>
          </a:p>
        </p:txBody>
      </p:sp>
      <p:sp>
        <p:nvSpPr>
          <p:cNvPr id="429" name="Google Shape;429;p11"/>
          <p:cNvSpPr/>
          <p:nvPr/>
        </p:nvSpPr>
        <p:spPr>
          <a:xfrm>
            <a:off x="6911814" y="3316617"/>
            <a:ext cx="1725152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Состояние и безопасность дорог</a:t>
            </a:r>
            <a:endParaRPr dirty="0"/>
          </a:p>
        </p:txBody>
      </p:sp>
      <p:sp>
        <p:nvSpPr>
          <p:cNvPr id="430" name="Google Shape;430;p11"/>
          <p:cNvSpPr/>
          <p:nvPr/>
        </p:nvSpPr>
        <p:spPr>
          <a:xfrm>
            <a:off x="8133795" y="3847345"/>
            <a:ext cx="2825247" cy="9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Безопасность хвостохранилищ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и горной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промышленности</a:t>
            </a:r>
            <a:endParaRPr dirty="0"/>
          </a:p>
        </p:txBody>
      </p:sp>
      <p:sp>
        <p:nvSpPr>
          <p:cNvPr id="431" name="Google Shape;431;p11"/>
          <p:cNvSpPr/>
          <p:nvPr/>
        </p:nvSpPr>
        <p:spPr>
          <a:xfrm>
            <a:off x="9950423" y="4708255"/>
            <a:ext cx="1882247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Доступность воды для орошения</a:t>
            </a:r>
            <a:endParaRPr lang="ru-RU" sz="1800" dirty="0"/>
          </a:p>
        </p:txBody>
      </p:sp>
      <p:sp>
        <p:nvSpPr>
          <p:cNvPr id="432" name="Google Shape;432;p11"/>
          <p:cNvSpPr/>
          <p:nvPr/>
        </p:nvSpPr>
        <p:spPr>
          <a:xfrm>
            <a:off x="4967249" y="1834168"/>
            <a:ext cx="1436612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Глубинные измерения температур</a:t>
            </a:r>
            <a:endParaRPr dirty="0"/>
          </a:p>
        </p:txBody>
      </p:sp>
      <p:sp>
        <p:nvSpPr>
          <p:cNvPr id="433" name="Google Shape;433;p11"/>
          <p:cNvSpPr/>
          <p:nvPr/>
        </p:nvSpPr>
        <p:spPr>
          <a:xfrm>
            <a:off x="6403861" y="5537739"/>
            <a:ext cx="1127232" cy="36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Сезоны</a:t>
            </a:r>
            <a:endParaRPr dirty="0"/>
          </a:p>
        </p:txBody>
      </p:sp>
      <p:sp>
        <p:nvSpPr>
          <p:cNvPr id="434" name="Google Shape;434;p11"/>
          <p:cNvSpPr/>
          <p:nvPr/>
        </p:nvSpPr>
        <p:spPr>
          <a:xfrm>
            <a:off x="8010572" y="5537739"/>
            <a:ext cx="1168910" cy="36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Годы</a:t>
            </a:r>
            <a:endParaRPr dirty="0"/>
          </a:p>
        </p:txBody>
      </p:sp>
      <p:sp>
        <p:nvSpPr>
          <p:cNvPr id="436" name="Google Shape;436;p11"/>
          <p:cNvSpPr/>
          <p:nvPr/>
        </p:nvSpPr>
        <p:spPr>
          <a:xfrm>
            <a:off x="3972841" y="3474902"/>
            <a:ext cx="440562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Мерзлота</a:t>
            </a:r>
            <a:endParaRPr sz="7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1"/>
          <p:cNvSpPr/>
          <p:nvPr/>
        </p:nvSpPr>
        <p:spPr>
          <a:xfrm>
            <a:off x="335102" y="181018"/>
            <a:ext cx="32960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Криосфера</a:t>
            </a:r>
          </a:p>
        </p:txBody>
      </p:sp>
      <p:cxnSp>
        <p:nvCxnSpPr>
          <p:cNvPr id="438" name="Google Shape;438;p11"/>
          <p:cNvCxnSpPr>
            <a:cxnSpLocks/>
          </p:cNvCxnSpPr>
          <p:nvPr/>
        </p:nvCxnSpPr>
        <p:spPr>
          <a:xfrm>
            <a:off x="372728" y="829357"/>
            <a:ext cx="2324325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3" name="Google Shape;443;p11"/>
          <p:cNvSpPr txBox="1"/>
          <p:nvPr/>
        </p:nvSpPr>
        <p:spPr>
          <a:xfrm>
            <a:off x="3445091" y="4515476"/>
            <a:ext cx="2825247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Данные и информационное обслуживание по вечной мерзлоте охватывают горизонт от сезона до столетий.</a:t>
            </a:r>
            <a:endParaRPr sz="1900" dirty="0"/>
          </a:p>
        </p:txBody>
      </p:sp>
      <p:pic>
        <p:nvPicPr>
          <p:cNvPr id="444" name="Google Shape;44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97053" y="5570769"/>
            <a:ext cx="714375" cy="714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5" name="Google Shape;455;p11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6" name="Google Shape;456;p11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1"/>
          <p:cNvSpPr txBox="1"/>
          <p:nvPr/>
        </p:nvSpPr>
        <p:spPr>
          <a:xfrm>
            <a:off x="11724878" y="6431205"/>
            <a:ext cx="4059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12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" name="Google Shape;434;p11">
            <a:extLst>
              <a:ext uri="{FF2B5EF4-FFF2-40B4-BE49-F238E27FC236}">
                <a16:creationId xmlns:a16="http://schemas.microsoft.com/office/drawing/2014/main" id="{27C773C9-A101-4934-9372-CD44143DD113}"/>
              </a:ext>
            </a:extLst>
          </p:cNvPr>
          <p:cNvSpPr/>
          <p:nvPr/>
        </p:nvSpPr>
        <p:spPr>
          <a:xfrm>
            <a:off x="9192620" y="5411344"/>
            <a:ext cx="1168910" cy="633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Десяти-</a:t>
            </a:r>
            <a:r>
              <a:rPr lang="ru-RU" sz="22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летия</a:t>
            </a:r>
            <a:endParaRPr lang="ru-RU" sz="2400" dirty="0"/>
          </a:p>
        </p:txBody>
      </p:sp>
      <p:sp>
        <p:nvSpPr>
          <p:cNvPr id="40" name="Google Shape;434;p11">
            <a:extLst>
              <a:ext uri="{FF2B5EF4-FFF2-40B4-BE49-F238E27FC236}">
                <a16:creationId xmlns:a16="http://schemas.microsoft.com/office/drawing/2014/main" id="{9FED8FF1-56B7-48D5-B223-51F71E9871C8}"/>
              </a:ext>
            </a:extLst>
          </p:cNvPr>
          <p:cNvSpPr/>
          <p:nvPr/>
        </p:nvSpPr>
        <p:spPr>
          <a:xfrm>
            <a:off x="10776465" y="5537739"/>
            <a:ext cx="1362796" cy="36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Века</a:t>
            </a:r>
            <a:endParaRPr dirty="0"/>
          </a:p>
        </p:txBody>
      </p:sp>
      <p:sp>
        <p:nvSpPr>
          <p:cNvPr id="3" name="Google Shape;222;g349b097f556_0_68">
            <a:extLst>
              <a:ext uri="{FF2B5EF4-FFF2-40B4-BE49-F238E27FC236}">
                <a16:creationId xmlns:a16="http://schemas.microsoft.com/office/drawing/2014/main" id="{93976B90-78D6-27EF-7A95-993471C19A93}"/>
              </a:ext>
            </a:extLst>
          </p:cNvPr>
          <p:cNvSpPr txBox="1"/>
          <p:nvPr/>
        </p:nvSpPr>
        <p:spPr>
          <a:xfrm>
            <a:off x="5168900" y="6463673"/>
            <a:ext cx="641913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 мониторинга к устойчивости: Информационное обслуживание в области криосферы в Центральной Азии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" name="Google Shape;400;p10">
            <a:extLst>
              <a:ext uri="{FF2B5EF4-FFF2-40B4-BE49-F238E27FC236}">
                <a16:creationId xmlns:a16="http://schemas.microsoft.com/office/drawing/2014/main" id="{BFF9F0AC-C3A3-0249-0E0D-CC9BFDAA6EC6}"/>
              </a:ext>
            </a:extLst>
          </p:cNvPr>
          <p:cNvSpPr txBox="1"/>
          <p:nvPr/>
        </p:nvSpPr>
        <p:spPr>
          <a:xfrm>
            <a:off x="4020175" y="301688"/>
            <a:ext cx="2644622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rPr>
              <a:t>ТЕХНОЛОГИИ И МЕТОДЫ НАБЛЮДЕНИЙ</a:t>
            </a:r>
            <a:endParaRPr sz="1800" b="1" i="0" u="none" strike="noStrike" cap="none" dirty="0">
              <a:solidFill>
                <a:srgbClr val="8D8D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01;p10">
            <a:extLst>
              <a:ext uri="{FF2B5EF4-FFF2-40B4-BE49-F238E27FC236}">
                <a16:creationId xmlns:a16="http://schemas.microsoft.com/office/drawing/2014/main" id="{90C6D406-B7B2-28D5-07C5-6D6B7DB9CD0C}"/>
              </a:ext>
            </a:extLst>
          </p:cNvPr>
          <p:cNvSpPr txBox="1"/>
          <p:nvPr/>
        </p:nvSpPr>
        <p:spPr>
          <a:xfrm>
            <a:off x="676981" y="1416755"/>
            <a:ext cx="23418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ОТДЕЛЬНЫЕ ИЗМЕР</a:t>
            </a:r>
            <a:r>
              <a:rPr lang="ru-RU" sz="18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ЯЕМЫЕ </a:t>
            </a:r>
            <a:r>
              <a:rPr lang="ru-RU" sz="1800" b="1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ПАРАМЕТРЫ</a:t>
            </a:r>
          </a:p>
        </p:txBody>
      </p:sp>
      <p:sp>
        <p:nvSpPr>
          <p:cNvPr id="6" name="Google Shape;402;p10">
            <a:extLst>
              <a:ext uri="{FF2B5EF4-FFF2-40B4-BE49-F238E27FC236}">
                <a16:creationId xmlns:a16="http://schemas.microsoft.com/office/drawing/2014/main" id="{CCA6DB74-4FFC-CB1A-91EE-8F57966A7F86}"/>
              </a:ext>
            </a:extLst>
          </p:cNvPr>
          <p:cNvSpPr txBox="1"/>
          <p:nvPr/>
        </p:nvSpPr>
        <p:spPr>
          <a:xfrm>
            <a:off x="10168166" y="1837705"/>
            <a:ext cx="16371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ПОТРЕБИТЕЛИ ДАННЫХ И УСЛУГ</a:t>
            </a:r>
          </a:p>
        </p:txBody>
      </p:sp>
      <p:sp>
        <p:nvSpPr>
          <p:cNvPr id="7" name="Google Shape;438;p11">
            <a:extLst>
              <a:ext uri="{FF2B5EF4-FFF2-40B4-BE49-F238E27FC236}">
                <a16:creationId xmlns:a16="http://schemas.microsoft.com/office/drawing/2014/main" id="{89016A48-7184-90C0-94EF-06C3746808DC}"/>
              </a:ext>
            </a:extLst>
          </p:cNvPr>
          <p:cNvSpPr/>
          <p:nvPr/>
        </p:nvSpPr>
        <p:spPr>
          <a:xfrm>
            <a:off x="6905914" y="5006053"/>
            <a:ext cx="3462104" cy="36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Временной горизонт</a:t>
            </a:r>
            <a:endParaRPr dirty="0"/>
          </a:p>
        </p:txBody>
      </p:sp>
      <p:sp>
        <p:nvSpPr>
          <p:cNvPr id="46" name="Google Shape;889;p21">
            <a:extLst>
              <a:ext uri="{FF2B5EF4-FFF2-40B4-BE49-F238E27FC236}">
                <a16:creationId xmlns:a16="http://schemas.microsoft.com/office/drawing/2014/main" id="{BD2520B8-22BF-4B99-8A24-67278773B318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Подготовлено</a:t>
            </a:r>
          </a:p>
        </p:txBody>
      </p:sp>
      <p:pic>
        <p:nvPicPr>
          <p:cNvPr id="8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EF905487-E7B4-E4F8-E43D-AD17242E112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7;p2">
            <a:extLst>
              <a:ext uri="{FF2B5EF4-FFF2-40B4-BE49-F238E27FC236}">
                <a16:creationId xmlns:a16="http://schemas.microsoft.com/office/drawing/2014/main" id="{796070D1-14F3-B119-6D24-0B1DF1F23FE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9;p2">
            <a:extLst>
              <a:ext uri="{FF2B5EF4-FFF2-40B4-BE49-F238E27FC236}">
                <a16:creationId xmlns:a16="http://schemas.microsoft.com/office/drawing/2014/main" id="{829709BC-7C8F-E8BA-4D94-6105971850E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green logo with text&#10;&#10;AI-generated content may be incorrect.">
            <a:extLst>
              <a:ext uri="{FF2B5EF4-FFF2-40B4-BE49-F238E27FC236}">
                <a16:creationId xmlns:a16="http://schemas.microsoft.com/office/drawing/2014/main" id="{96CEF215-75A1-6284-6F6D-B990786D5F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6"/>
          <p:cNvSpPr/>
          <p:nvPr/>
        </p:nvSpPr>
        <p:spPr>
          <a:xfrm>
            <a:off x="0" y="0"/>
            <a:ext cx="12192000" cy="6307177"/>
          </a:xfrm>
          <a:prstGeom prst="rect">
            <a:avLst/>
          </a:prstGeom>
          <a:gradFill>
            <a:gsLst>
              <a:gs pos="0">
                <a:srgbClr val="BDE1BA"/>
              </a:gs>
              <a:gs pos="100000">
                <a:srgbClr val="FDFDFD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593C19-1F9E-45DB-A52A-CE43B003C4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7259" r="10570"/>
          <a:stretch/>
        </p:blipFill>
        <p:spPr>
          <a:xfrm>
            <a:off x="0" y="651148"/>
            <a:ext cx="12192000" cy="6056314"/>
          </a:xfrm>
          <a:prstGeom prst="rect">
            <a:avLst/>
          </a:prstGeom>
        </p:spPr>
      </p:pic>
      <p:sp>
        <p:nvSpPr>
          <p:cNvPr id="584" name="Google Shape;584;p26"/>
          <p:cNvSpPr/>
          <p:nvPr/>
        </p:nvSpPr>
        <p:spPr>
          <a:xfrm>
            <a:off x="10115533" y="4832444"/>
            <a:ext cx="1882247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Доступность воды для орошения</a:t>
            </a:r>
            <a:endParaRPr lang="ru-RU" sz="1800" dirty="0"/>
          </a:p>
        </p:txBody>
      </p:sp>
      <p:sp>
        <p:nvSpPr>
          <p:cNvPr id="585" name="Google Shape;585;p26"/>
          <p:cNvSpPr/>
          <p:nvPr/>
        </p:nvSpPr>
        <p:spPr>
          <a:xfrm>
            <a:off x="7795066" y="870465"/>
            <a:ext cx="1986366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Дистанционное зондирование</a:t>
            </a:r>
            <a:endParaRPr lang="ru-RU" sz="1800" dirty="0"/>
          </a:p>
        </p:txBody>
      </p:sp>
      <p:sp>
        <p:nvSpPr>
          <p:cNvPr id="586" name="Google Shape;586;p26"/>
          <p:cNvSpPr/>
          <p:nvPr/>
        </p:nvSpPr>
        <p:spPr>
          <a:xfrm>
            <a:off x="6303952" y="5680986"/>
            <a:ext cx="747320" cy="36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Дни</a:t>
            </a:r>
            <a:endParaRPr dirty="0"/>
          </a:p>
        </p:txBody>
      </p:sp>
      <p:sp>
        <p:nvSpPr>
          <p:cNvPr id="587" name="Google Shape;587;p26"/>
          <p:cNvSpPr/>
          <p:nvPr/>
        </p:nvSpPr>
        <p:spPr>
          <a:xfrm>
            <a:off x="7657249" y="5680985"/>
            <a:ext cx="1127232" cy="36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Сезоны</a:t>
            </a:r>
            <a:endParaRPr dirty="0"/>
          </a:p>
        </p:txBody>
      </p:sp>
      <p:sp>
        <p:nvSpPr>
          <p:cNvPr id="588" name="Google Shape;588;p26"/>
          <p:cNvSpPr/>
          <p:nvPr/>
        </p:nvSpPr>
        <p:spPr>
          <a:xfrm>
            <a:off x="6906553" y="5113866"/>
            <a:ext cx="3043802" cy="36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Временной горизонт</a:t>
            </a:r>
            <a:endParaRPr lang="ru-RU" sz="2400" dirty="0"/>
          </a:p>
        </p:txBody>
      </p:sp>
      <p:sp>
        <p:nvSpPr>
          <p:cNvPr id="589" name="Google Shape;589;p26"/>
          <p:cNvSpPr/>
          <p:nvPr/>
        </p:nvSpPr>
        <p:spPr>
          <a:xfrm>
            <a:off x="9178018" y="5671293"/>
            <a:ext cx="825867" cy="36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Годы</a:t>
            </a:r>
            <a:endParaRPr dirty="0"/>
          </a:p>
        </p:txBody>
      </p:sp>
      <p:sp>
        <p:nvSpPr>
          <p:cNvPr id="590" name="Google Shape;590;p26"/>
          <p:cNvSpPr/>
          <p:nvPr/>
        </p:nvSpPr>
        <p:spPr>
          <a:xfrm>
            <a:off x="4134601" y="3407664"/>
            <a:ext cx="431760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Ледники</a:t>
            </a:r>
            <a:endParaRPr lang="ru-RU" sz="7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2915824" y="4622691"/>
            <a:ext cx="3093684" cy="1999444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6"/>
          <p:cNvSpPr txBox="1"/>
          <p:nvPr/>
        </p:nvSpPr>
        <p:spPr>
          <a:xfrm>
            <a:off x="3471992" y="4904979"/>
            <a:ext cx="2436170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Данные по ледникам охватывают временные рамки от дней до десятилетий.</a:t>
            </a:r>
            <a:endParaRPr sz="1900" dirty="0"/>
          </a:p>
        </p:txBody>
      </p:sp>
      <p:pic>
        <p:nvPicPr>
          <p:cNvPr id="596" name="Google Shape;596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8005" y="5119814"/>
            <a:ext cx="7143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26"/>
          <p:cNvSpPr/>
          <p:nvPr/>
        </p:nvSpPr>
        <p:spPr>
          <a:xfrm>
            <a:off x="58173" y="5431679"/>
            <a:ext cx="2631659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Состояние и число ледниковых прорывоопасных озер</a:t>
            </a:r>
            <a:endParaRPr dirty="0"/>
          </a:p>
        </p:txBody>
      </p:sp>
      <p:sp>
        <p:nvSpPr>
          <p:cNvPr id="598" name="Google Shape;598;p26"/>
          <p:cNvSpPr/>
          <p:nvPr/>
        </p:nvSpPr>
        <p:spPr>
          <a:xfrm>
            <a:off x="1135067" y="4439298"/>
            <a:ext cx="1279863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Подвижки ледников</a:t>
            </a:r>
            <a:endParaRPr dirty="0"/>
          </a:p>
        </p:txBody>
      </p:sp>
      <p:sp>
        <p:nvSpPr>
          <p:cNvPr id="599" name="Google Shape;599;p26"/>
          <p:cNvSpPr/>
          <p:nvPr/>
        </p:nvSpPr>
        <p:spPr>
          <a:xfrm>
            <a:off x="2091208" y="3875952"/>
            <a:ext cx="2341800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Площадь, объем и длина ледников</a:t>
            </a:r>
            <a:endParaRPr dirty="0"/>
          </a:p>
        </p:txBody>
      </p:sp>
      <p:sp>
        <p:nvSpPr>
          <p:cNvPr id="600" name="Google Shape;600;p26"/>
          <p:cNvSpPr/>
          <p:nvPr/>
        </p:nvSpPr>
        <p:spPr>
          <a:xfrm>
            <a:off x="3223739" y="3318420"/>
            <a:ext cx="2190023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Баланс массы</a:t>
            </a:r>
            <a:endParaRPr dirty="0"/>
          </a:p>
        </p:txBody>
      </p:sp>
      <p:sp>
        <p:nvSpPr>
          <p:cNvPr id="601" name="Google Shape;601;p26"/>
          <p:cNvSpPr/>
          <p:nvPr/>
        </p:nvSpPr>
        <p:spPr>
          <a:xfrm>
            <a:off x="4062747" y="939183"/>
            <a:ext cx="1138375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Облеты</a:t>
            </a:r>
            <a:endParaRPr dirty="0"/>
          </a:p>
        </p:txBody>
      </p:sp>
      <p:sp>
        <p:nvSpPr>
          <p:cNvPr id="602" name="Google Shape;602;p26"/>
          <p:cNvSpPr/>
          <p:nvPr/>
        </p:nvSpPr>
        <p:spPr>
          <a:xfrm>
            <a:off x="8185397" y="1810193"/>
            <a:ext cx="1202145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Камеры и сенсоры</a:t>
            </a:r>
            <a:endParaRPr dirty="0"/>
          </a:p>
        </p:txBody>
      </p:sp>
      <p:sp>
        <p:nvSpPr>
          <p:cNvPr id="603" name="Google Shape;603;p26"/>
          <p:cNvSpPr/>
          <p:nvPr/>
        </p:nvSpPr>
        <p:spPr>
          <a:xfrm>
            <a:off x="4330040" y="2031791"/>
            <a:ext cx="1685077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Экспедиции</a:t>
            </a:r>
            <a:endParaRPr dirty="0"/>
          </a:p>
        </p:txBody>
      </p:sp>
      <p:sp>
        <p:nvSpPr>
          <p:cNvPr id="604" name="Google Shape;604;p26"/>
          <p:cNvSpPr/>
          <p:nvPr/>
        </p:nvSpPr>
        <p:spPr>
          <a:xfrm>
            <a:off x="6094524" y="2947302"/>
            <a:ext cx="2448494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Риск прорыва ледниковых </a:t>
            </a: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озер (</a:t>
            </a:r>
            <a:r>
              <a:rPr lang="fr-F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GLOFs</a:t>
            </a: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dirty="0"/>
          </a:p>
        </p:txBody>
      </p:sp>
      <p:sp>
        <p:nvSpPr>
          <p:cNvPr id="605" name="Google Shape;605;p26"/>
          <p:cNvSpPr/>
          <p:nvPr/>
        </p:nvSpPr>
        <p:spPr>
          <a:xfrm>
            <a:off x="7283117" y="3976757"/>
            <a:ext cx="2667238" cy="9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Поступление воды в водохранилища и планирование объектов гидроэнергетики</a:t>
            </a:r>
            <a:endParaRPr dirty="0"/>
          </a:p>
        </p:txBody>
      </p:sp>
      <p:sp>
        <p:nvSpPr>
          <p:cNvPr id="162" name="Google Shape;434;p11">
            <a:extLst>
              <a:ext uri="{FF2B5EF4-FFF2-40B4-BE49-F238E27FC236}">
                <a16:creationId xmlns:a16="http://schemas.microsoft.com/office/drawing/2014/main" id="{101733EE-8AE9-4884-95C8-4B9CB31A5691}"/>
              </a:ext>
            </a:extLst>
          </p:cNvPr>
          <p:cNvSpPr/>
          <p:nvPr/>
        </p:nvSpPr>
        <p:spPr>
          <a:xfrm>
            <a:off x="10341525" y="5549550"/>
            <a:ext cx="1168910" cy="633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Десяти-</a:t>
            </a:r>
            <a:r>
              <a:rPr lang="ru-RU" sz="22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летия</a:t>
            </a:r>
            <a:endParaRPr lang="ru-RU" sz="2400" dirty="0"/>
          </a:p>
        </p:txBody>
      </p:sp>
      <p:sp>
        <p:nvSpPr>
          <p:cNvPr id="4" name="Google Shape;400;p10">
            <a:extLst>
              <a:ext uri="{FF2B5EF4-FFF2-40B4-BE49-F238E27FC236}">
                <a16:creationId xmlns:a16="http://schemas.microsoft.com/office/drawing/2014/main" id="{028F6E1A-441B-3657-7F64-E44363028BE2}"/>
              </a:ext>
            </a:extLst>
          </p:cNvPr>
          <p:cNvSpPr txBox="1"/>
          <p:nvPr/>
        </p:nvSpPr>
        <p:spPr>
          <a:xfrm>
            <a:off x="3944665" y="195692"/>
            <a:ext cx="2644622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rPr>
              <a:t>ТЕХНОЛОГИИ И МЕТОДЫ НАБЛЮДЕНИЙ</a:t>
            </a:r>
            <a:endParaRPr sz="1800" b="1" i="0" u="none" strike="noStrike" cap="none" dirty="0">
              <a:solidFill>
                <a:srgbClr val="8D8D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01;p10">
            <a:extLst>
              <a:ext uri="{FF2B5EF4-FFF2-40B4-BE49-F238E27FC236}">
                <a16:creationId xmlns:a16="http://schemas.microsoft.com/office/drawing/2014/main" id="{7C477661-DAE2-E1E2-6F6D-7D5805221497}"/>
              </a:ext>
            </a:extLst>
          </p:cNvPr>
          <p:cNvSpPr txBox="1"/>
          <p:nvPr/>
        </p:nvSpPr>
        <p:spPr>
          <a:xfrm>
            <a:off x="676981" y="1416755"/>
            <a:ext cx="23418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ОТДЕЛЬНЫЕ ИЗМЕР</a:t>
            </a:r>
            <a:r>
              <a:rPr lang="ru-RU" sz="18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ЯЕМЫЕ </a:t>
            </a:r>
            <a:r>
              <a:rPr lang="ru-RU" sz="1800" b="1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ПАРАМЕТРЫ</a:t>
            </a:r>
          </a:p>
        </p:txBody>
      </p:sp>
      <p:sp>
        <p:nvSpPr>
          <p:cNvPr id="6" name="Google Shape;402;p10">
            <a:extLst>
              <a:ext uri="{FF2B5EF4-FFF2-40B4-BE49-F238E27FC236}">
                <a16:creationId xmlns:a16="http://schemas.microsoft.com/office/drawing/2014/main" id="{3641A2D7-A646-A451-9F41-8EC268ADA964}"/>
              </a:ext>
            </a:extLst>
          </p:cNvPr>
          <p:cNvSpPr txBox="1"/>
          <p:nvPr/>
        </p:nvSpPr>
        <p:spPr>
          <a:xfrm>
            <a:off x="10168166" y="1837705"/>
            <a:ext cx="16371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ПОТРЕБИТЕЛИ ДАННЫХ И УСЛУГ</a:t>
            </a:r>
          </a:p>
        </p:txBody>
      </p:sp>
      <p:sp>
        <p:nvSpPr>
          <p:cNvPr id="43" name="Google Shape;437;p11">
            <a:extLst>
              <a:ext uri="{FF2B5EF4-FFF2-40B4-BE49-F238E27FC236}">
                <a16:creationId xmlns:a16="http://schemas.microsoft.com/office/drawing/2014/main" id="{98AAD335-889C-40E1-81C4-4E66413EB3D7}"/>
              </a:ext>
            </a:extLst>
          </p:cNvPr>
          <p:cNvSpPr/>
          <p:nvPr/>
        </p:nvSpPr>
        <p:spPr>
          <a:xfrm>
            <a:off x="335102" y="181018"/>
            <a:ext cx="32960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Криосфера</a:t>
            </a:r>
          </a:p>
        </p:txBody>
      </p:sp>
      <p:cxnSp>
        <p:nvCxnSpPr>
          <p:cNvPr id="44" name="Google Shape;438;p11">
            <a:extLst>
              <a:ext uri="{FF2B5EF4-FFF2-40B4-BE49-F238E27FC236}">
                <a16:creationId xmlns:a16="http://schemas.microsoft.com/office/drawing/2014/main" id="{2426B690-F38F-4D50-AD70-5690530FB4CD}"/>
              </a:ext>
            </a:extLst>
          </p:cNvPr>
          <p:cNvCxnSpPr>
            <a:cxnSpLocks/>
          </p:cNvCxnSpPr>
          <p:nvPr/>
        </p:nvCxnSpPr>
        <p:spPr>
          <a:xfrm>
            <a:off x="372728" y="829357"/>
            <a:ext cx="2324325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6" name="Google Shape;606;p26"/>
          <p:cNvSpPr/>
          <p:nvPr/>
        </p:nvSpPr>
        <p:spPr>
          <a:xfrm>
            <a:off x="0" y="6321471"/>
            <a:ext cx="12192000" cy="518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890;g349f8cc240a_0_47">
            <a:extLst>
              <a:ext uri="{FF2B5EF4-FFF2-40B4-BE49-F238E27FC236}">
                <a16:creationId xmlns:a16="http://schemas.microsoft.com/office/drawing/2014/main" id="{48A0291A-2B99-41E6-AA6C-9D4E3E6EA62B}"/>
              </a:ext>
            </a:extLst>
          </p:cNvPr>
          <p:cNvSpPr txBox="1"/>
          <p:nvPr/>
        </p:nvSpPr>
        <p:spPr>
          <a:xfrm>
            <a:off x="1295400" y="6472304"/>
            <a:ext cx="1119530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поддержке</a:t>
            </a:r>
          </a:p>
        </p:txBody>
      </p:sp>
      <p:sp>
        <p:nvSpPr>
          <p:cNvPr id="607" name="Google Shape;607;p26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26"/>
          <p:cNvSpPr txBox="1"/>
          <p:nvPr/>
        </p:nvSpPr>
        <p:spPr>
          <a:xfrm>
            <a:off x="11724878" y="6431205"/>
            <a:ext cx="4059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13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618" name="Google Shape;618;p26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Google Shape;222;g349b097f556_0_68">
            <a:extLst>
              <a:ext uri="{FF2B5EF4-FFF2-40B4-BE49-F238E27FC236}">
                <a16:creationId xmlns:a16="http://schemas.microsoft.com/office/drawing/2014/main" id="{9B0B3B49-EC39-6542-BC18-FD6C6E7CB995}"/>
              </a:ext>
            </a:extLst>
          </p:cNvPr>
          <p:cNvSpPr txBox="1"/>
          <p:nvPr/>
        </p:nvSpPr>
        <p:spPr>
          <a:xfrm>
            <a:off x="5168900" y="6463673"/>
            <a:ext cx="641913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 мониторинга к устойчивости: Информационное обслуживание в области криосферы в Центральной Азии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0" name="Google Shape;889;p21">
            <a:extLst>
              <a:ext uri="{FF2B5EF4-FFF2-40B4-BE49-F238E27FC236}">
                <a16:creationId xmlns:a16="http://schemas.microsoft.com/office/drawing/2014/main" id="{B071119B-4508-4DE4-941A-9860CD1651CE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Подготовлено</a:t>
            </a:r>
          </a:p>
        </p:txBody>
      </p:sp>
      <p:pic>
        <p:nvPicPr>
          <p:cNvPr id="11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9307B121-2AFB-00AB-436A-ED4C0D40F38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7;p2">
            <a:extLst>
              <a:ext uri="{FF2B5EF4-FFF2-40B4-BE49-F238E27FC236}">
                <a16:creationId xmlns:a16="http://schemas.microsoft.com/office/drawing/2014/main" id="{D128FA34-E2CB-DEAE-03F4-E4BEACCD95D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99;p2">
            <a:extLst>
              <a:ext uri="{FF2B5EF4-FFF2-40B4-BE49-F238E27FC236}">
                <a16:creationId xmlns:a16="http://schemas.microsoft.com/office/drawing/2014/main" id="{3AC5DC12-10C6-5CED-7371-8E62287CD8DE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green logo with text&#10;&#10;AI-generated content may be incorrect.">
            <a:extLst>
              <a:ext uri="{FF2B5EF4-FFF2-40B4-BE49-F238E27FC236}">
                <a16:creationId xmlns:a16="http://schemas.microsoft.com/office/drawing/2014/main" id="{7195F051-FD81-D0D4-92FD-011673FD4B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890;g349f8cc240a_0_47">
            <a:extLst>
              <a:ext uri="{FF2B5EF4-FFF2-40B4-BE49-F238E27FC236}">
                <a16:creationId xmlns:a16="http://schemas.microsoft.com/office/drawing/2014/main" id="{74C5FDC8-AFF4-41A9-BBE1-B654D9643F34}"/>
              </a:ext>
            </a:extLst>
          </p:cNvPr>
          <p:cNvSpPr txBox="1"/>
          <p:nvPr/>
        </p:nvSpPr>
        <p:spPr>
          <a:xfrm>
            <a:off x="1295400" y="6472304"/>
            <a:ext cx="1119530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поддержке</a:t>
            </a:r>
          </a:p>
        </p:txBody>
      </p:sp>
      <p:pic>
        <p:nvPicPr>
          <p:cNvPr id="624" name="Google Shape;624;g304e46dead2_0_0"/>
          <p:cNvPicPr preferRelativeResize="0"/>
          <p:nvPr/>
        </p:nvPicPr>
        <p:blipFill rotWithShape="1">
          <a:blip r:embed="rId3">
            <a:alphaModFix/>
          </a:blip>
          <a:srcRect l="29076" r="20705" b="23147"/>
          <a:stretch/>
        </p:blipFill>
        <p:spPr>
          <a:xfrm>
            <a:off x="0" y="0"/>
            <a:ext cx="12192000" cy="6325474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g304e46dead2_0_0"/>
          <p:cNvSpPr/>
          <p:nvPr/>
        </p:nvSpPr>
        <p:spPr>
          <a:xfrm>
            <a:off x="335102" y="181018"/>
            <a:ext cx="819929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Будущее снежного покрова (сценарии)</a:t>
            </a:r>
          </a:p>
        </p:txBody>
      </p:sp>
      <p:cxnSp>
        <p:nvCxnSpPr>
          <p:cNvPr id="626" name="Google Shape;626;g304e46dead2_0_0"/>
          <p:cNvCxnSpPr>
            <a:cxnSpLocks/>
          </p:cNvCxnSpPr>
          <p:nvPr/>
        </p:nvCxnSpPr>
        <p:spPr>
          <a:xfrm>
            <a:off x="335102" y="829357"/>
            <a:ext cx="8043364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7" name="Google Shape;627;g304e46dead2_0_0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g304e46dead2_0_0"/>
          <p:cNvSpPr txBox="1"/>
          <p:nvPr/>
        </p:nvSpPr>
        <p:spPr>
          <a:xfrm>
            <a:off x="11724878" y="6431205"/>
            <a:ext cx="4059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14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32" name="Google Shape;632;g304e46dead2_0_0"/>
          <p:cNvSpPr/>
          <p:nvPr/>
        </p:nvSpPr>
        <p:spPr>
          <a:xfrm>
            <a:off x="775198" y="3831596"/>
            <a:ext cx="2986383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Доля талой снежной воды в годовом стоке рек ЦА</a:t>
            </a:r>
            <a:endParaRPr dirty="0"/>
          </a:p>
        </p:txBody>
      </p:sp>
      <p:sp>
        <p:nvSpPr>
          <p:cNvPr id="633" name="Google Shape;633;g304e46dead2_0_0"/>
          <p:cNvSpPr/>
          <p:nvPr/>
        </p:nvSpPr>
        <p:spPr>
          <a:xfrm>
            <a:off x="954932" y="4717226"/>
            <a:ext cx="2720931" cy="49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65-75%</a:t>
            </a:r>
            <a:endParaRPr dirty="0"/>
          </a:p>
        </p:txBody>
      </p:sp>
      <p:sp>
        <p:nvSpPr>
          <p:cNvPr id="634" name="Google Shape;634;g304e46dead2_0_0"/>
          <p:cNvSpPr/>
          <p:nvPr/>
        </p:nvSpPr>
        <p:spPr>
          <a:xfrm>
            <a:off x="1673333" y="5319007"/>
            <a:ext cx="1284128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Доля дождевой воды</a:t>
            </a:r>
            <a:endParaRPr dirty="0"/>
          </a:p>
        </p:txBody>
      </p:sp>
      <p:sp>
        <p:nvSpPr>
          <p:cNvPr id="635" name="Google Shape;635;g304e46dead2_0_0"/>
          <p:cNvSpPr/>
          <p:nvPr/>
        </p:nvSpPr>
        <p:spPr>
          <a:xfrm>
            <a:off x="171625" y="2816171"/>
            <a:ext cx="2190023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Потепление температуры воздуха и почвы</a:t>
            </a:r>
            <a:endParaRPr dirty="0"/>
          </a:p>
        </p:txBody>
      </p:sp>
      <p:sp>
        <p:nvSpPr>
          <p:cNvPr id="636" name="Google Shape;636;g304e46dead2_0_0"/>
          <p:cNvSpPr/>
          <p:nvPr/>
        </p:nvSpPr>
        <p:spPr>
          <a:xfrm>
            <a:off x="3364408" y="1107891"/>
            <a:ext cx="3500664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Увеличение зимних осадков и стока в высокогорных районах</a:t>
            </a:r>
            <a:endParaRPr dirty="0"/>
          </a:p>
        </p:txBody>
      </p:sp>
      <p:sp>
        <p:nvSpPr>
          <p:cNvPr id="637" name="Google Shape;637;g304e46dead2_0_0"/>
          <p:cNvSpPr/>
          <p:nvPr/>
        </p:nvSpPr>
        <p:spPr>
          <a:xfrm>
            <a:off x="5119579" y="1857314"/>
            <a:ext cx="3258887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Снижение снежного покрова и альбедо на малых высотах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(ниже 2000 м)</a:t>
            </a:r>
            <a:endParaRPr dirty="0"/>
          </a:p>
        </p:txBody>
      </p:sp>
      <p:sp>
        <p:nvSpPr>
          <p:cNvPr id="638" name="Google Shape;638;g304e46dead2_0_0"/>
          <p:cNvSpPr/>
          <p:nvPr/>
        </p:nvSpPr>
        <p:spPr>
          <a:xfrm>
            <a:off x="6749022" y="2772796"/>
            <a:ext cx="2940410" cy="9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Уменьшение высоты, площади снежного покрова и запасов воды, кроме Восточного Памира</a:t>
            </a:r>
            <a:endParaRPr dirty="0"/>
          </a:p>
        </p:txBody>
      </p:sp>
      <p:sp>
        <p:nvSpPr>
          <p:cNvPr id="639" name="Google Shape;639;g304e46dead2_0_0"/>
          <p:cNvSpPr/>
          <p:nvPr/>
        </p:nvSpPr>
        <p:spPr>
          <a:xfrm>
            <a:off x="8219227" y="3909877"/>
            <a:ext cx="2309877" cy="9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Больше осадков в виде дождя</a:t>
            </a:r>
            <a:r>
              <a:rPr lang="en-GB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больше выпадений дождя на снег и паводки</a:t>
            </a:r>
            <a:endParaRPr dirty="0"/>
          </a:p>
        </p:txBody>
      </p:sp>
      <p:sp>
        <p:nvSpPr>
          <p:cNvPr id="640" name="Google Shape;640;g304e46dead2_0_0"/>
          <p:cNvSpPr/>
          <p:nvPr/>
        </p:nvSpPr>
        <p:spPr>
          <a:xfrm>
            <a:off x="9689432" y="5249223"/>
            <a:ext cx="2245643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Изменение сроков и продолжительности снежного покрова</a:t>
            </a:r>
            <a:endParaRPr dirty="0"/>
          </a:p>
        </p:txBody>
      </p:sp>
      <p:cxnSp>
        <p:nvCxnSpPr>
          <p:cNvPr id="647" name="Google Shape;647;g304e46dead2_0_0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222;g349b097f556_0_68">
            <a:extLst>
              <a:ext uri="{FF2B5EF4-FFF2-40B4-BE49-F238E27FC236}">
                <a16:creationId xmlns:a16="http://schemas.microsoft.com/office/drawing/2014/main" id="{099F9B2B-F1A9-00AB-EE12-5A4E251096AD}"/>
              </a:ext>
            </a:extLst>
          </p:cNvPr>
          <p:cNvSpPr txBox="1"/>
          <p:nvPr/>
        </p:nvSpPr>
        <p:spPr>
          <a:xfrm>
            <a:off x="5168900" y="6463673"/>
            <a:ext cx="641913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 мониторинга к устойчивости: Информационное обслуживание в области криосферы в Центральной Азии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3" name="Google Shape;889;p21">
            <a:extLst>
              <a:ext uri="{FF2B5EF4-FFF2-40B4-BE49-F238E27FC236}">
                <a16:creationId xmlns:a16="http://schemas.microsoft.com/office/drawing/2014/main" id="{C8291D15-ECF1-4B57-A597-B171688ABB46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Подготовлено</a:t>
            </a:r>
          </a:p>
        </p:txBody>
      </p:sp>
      <p:pic>
        <p:nvPicPr>
          <p:cNvPr id="11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6F74CBFA-19D9-A28B-C4F8-5AA2BBE0261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7;p2">
            <a:extLst>
              <a:ext uri="{FF2B5EF4-FFF2-40B4-BE49-F238E27FC236}">
                <a16:creationId xmlns:a16="http://schemas.microsoft.com/office/drawing/2014/main" id="{FDE3AC5F-14B6-B026-5C9D-3B0A3EF2835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99;p2">
            <a:extLst>
              <a:ext uri="{FF2B5EF4-FFF2-40B4-BE49-F238E27FC236}">
                <a16:creationId xmlns:a16="http://schemas.microsoft.com/office/drawing/2014/main" id="{39D565FF-5638-2CC4-ED05-BE5B98703B0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green logo with text&#10;&#10;AI-generated content may be incorrect.">
            <a:extLst>
              <a:ext uri="{FF2B5EF4-FFF2-40B4-BE49-F238E27FC236}">
                <a16:creationId xmlns:a16="http://schemas.microsoft.com/office/drawing/2014/main" id="{CEEA3289-F7CA-D8F9-734F-413D465679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890;g349f8cc240a_0_47">
            <a:extLst>
              <a:ext uri="{FF2B5EF4-FFF2-40B4-BE49-F238E27FC236}">
                <a16:creationId xmlns:a16="http://schemas.microsoft.com/office/drawing/2014/main" id="{5CA6C5EA-9146-4070-9453-8ECC45B4CAC7}"/>
              </a:ext>
            </a:extLst>
          </p:cNvPr>
          <p:cNvSpPr txBox="1"/>
          <p:nvPr/>
        </p:nvSpPr>
        <p:spPr>
          <a:xfrm>
            <a:off x="1295400" y="6472304"/>
            <a:ext cx="1119530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поддержке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FD8E10-1293-4C29-9372-7C456C92B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76714" y="3336957"/>
            <a:ext cx="4286966" cy="29145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4DED2E-243D-4D3B-A4DE-810938338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966" y="2484609"/>
            <a:ext cx="6458035" cy="395554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21B21E-D733-4ABE-882F-9A013E215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9967" y="989593"/>
            <a:ext cx="6458034" cy="1091684"/>
          </a:xfrm>
          <a:prstGeom prst="rect">
            <a:avLst/>
          </a:prstGeom>
        </p:spPr>
      </p:pic>
      <p:sp>
        <p:nvSpPr>
          <p:cNvPr id="653" name="Google Shape;653;g357773dc1da_0_40"/>
          <p:cNvSpPr/>
          <p:nvPr/>
        </p:nvSpPr>
        <p:spPr>
          <a:xfrm>
            <a:off x="335102" y="181018"/>
            <a:ext cx="6748604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76B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Будущее ледников (сценарии)</a:t>
            </a:r>
          </a:p>
        </p:txBody>
      </p:sp>
      <p:cxnSp>
        <p:nvCxnSpPr>
          <p:cNvPr id="654" name="Google Shape;654;g357773dc1da_0_40"/>
          <p:cNvCxnSpPr>
            <a:cxnSpLocks/>
          </p:cNvCxnSpPr>
          <p:nvPr/>
        </p:nvCxnSpPr>
        <p:spPr>
          <a:xfrm flipV="1">
            <a:off x="335102" y="829357"/>
            <a:ext cx="6281358" cy="1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5" name="Google Shape;655;g357773dc1da_0_40"/>
          <p:cNvSpPr/>
          <p:nvPr/>
        </p:nvSpPr>
        <p:spPr>
          <a:xfrm>
            <a:off x="11663680" y="6325486"/>
            <a:ext cx="528300" cy="532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1E326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g357773dc1da_0_40"/>
          <p:cNvSpPr txBox="1"/>
          <p:nvPr/>
        </p:nvSpPr>
        <p:spPr>
          <a:xfrm>
            <a:off x="11724878" y="6431205"/>
            <a:ext cx="405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2" name="Google Shape;662;g357773dc1da_0_40"/>
          <p:cNvSpPr/>
          <p:nvPr/>
        </p:nvSpPr>
        <p:spPr>
          <a:xfrm>
            <a:off x="8425131" y="4499183"/>
            <a:ext cx="1343503" cy="985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Объем воды Аральского моря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63" name="Google Shape;663;g357773dc1da_0_4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96188" y="2605325"/>
            <a:ext cx="116169" cy="3562517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g357773dc1da_0_40"/>
          <p:cNvSpPr/>
          <p:nvPr/>
        </p:nvSpPr>
        <p:spPr>
          <a:xfrm>
            <a:off x="2446868" y="2089013"/>
            <a:ext cx="2832305" cy="36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Прогнозируемое сокращение в ближайшие 70 лет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6" name="Google Shape;666;g357773dc1da_0_40"/>
          <p:cNvSpPr/>
          <p:nvPr/>
        </p:nvSpPr>
        <p:spPr>
          <a:xfrm>
            <a:off x="1767025" y="4219971"/>
            <a:ext cx="175455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Запасы воды в ледниках Центральной Азии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7" name="Google Shape;667;g357773dc1da_0_40"/>
          <p:cNvSpPr/>
          <p:nvPr/>
        </p:nvSpPr>
        <p:spPr>
          <a:xfrm rot="770568">
            <a:off x="7498758" y="9028"/>
            <a:ext cx="4686601" cy="3307241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g357773dc1da_0_40"/>
          <p:cNvSpPr/>
          <p:nvPr/>
        </p:nvSpPr>
        <p:spPr>
          <a:xfrm>
            <a:off x="8178800" y="517985"/>
            <a:ext cx="3326517" cy="247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Прогнозируемое сокращение запасов водных ресурсов в ледниках Центральной Азии огромно и сравнимо с сокращением объема Аральского моря.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0" name="Google Shape;670;g357773dc1da_0_4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07100" y="470030"/>
            <a:ext cx="714375" cy="714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8" name="Google Shape;678;g357773dc1da_0_40"/>
          <p:cNvCxnSpPr/>
          <p:nvPr/>
        </p:nvCxnSpPr>
        <p:spPr>
          <a:xfrm>
            <a:off x="-2" y="6315757"/>
            <a:ext cx="121920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222;g349b097f556_0_68">
            <a:extLst>
              <a:ext uri="{FF2B5EF4-FFF2-40B4-BE49-F238E27FC236}">
                <a16:creationId xmlns:a16="http://schemas.microsoft.com/office/drawing/2014/main" id="{9DFABC57-A43C-1C48-4641-D0DAF08C74FC}"/>
              </a:ext>
            </a:extLst>
          </p:cNvPr>
          <p:cNvSpPr txBox="1"/>
          <p:nvPr/>
        </p:nvSpPr>
        <p:spPr>
          <a:xfrm>
            <a:off x="5168900" y="6463673"/>
            <a:ext cx="641913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От мониторинга к устойчивости: Информационное обслуживание в области криосферы в Центральной Азии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3" name="Google Shape;889;p21">
            <a:extLst>
              <a:ext uri="{FF2B5EF4-FFF2-40B4-BE49-F238E27FC236}">
                <a16:creationId xmlns:a16="http://schemas.microsoft.com/office/drawing/2014/main" id="{931A8268-D931-4D8C-B865-3655553AEF9F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Подготовлено</a:t>
            </a:r>
          </a:p>
        </p:txBody>
      </p:sp>
      <p:pic>
        <p:nvPicPr>
          <p:cNvPr id="3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314CC9B8-1400-261E-5FAD-35EFA88E034E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7;p2">
            <a:extLst>
              <a:ext uri="{FF2B5EF4-FFF2-40B4-BE49-F238E27FC236}">
                <a16:creationId xmlns:a16="http://schemas.microsoft.com/office/drawing/2014/main" id="{382A69CD-6015-3ABC-55DA-890A7CD5D05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9;p2">
            <a:extLst>
              <a:ext uri="{FF2B5EF4-FFF2-40B4-BE49-F238E27FC236}">
                <a16:creationId xmlns:a16="http://schemas.microsoft.com/office/drawing/2014/main" id="{E4D67FC2-F174-7C83-8502-3026C4C83CC8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green logo with text&#10;&#10;AI-generated content may be incorrect.">
            <a:extLst>
              <a:ext uri="{FF2B5EF4-FFF2-40B4-BE49-F238E27FC236}">
                <a16:creationId xmlns:a16="http://schemas.microsoft.com/office/drawing/2014/main" id="{BF6B0CAD-FBB5-61FC-D728-E25FE8A945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2"/>
          <p:cNvSpPr/>
          <p:nvPr/>
        </p:nvSpPr>
        <p:spPr>
          <a:xfrm>
            <a:off x="298930" y="-155783"/>
            <a:ext cx="1219200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rgbClr val="0096C1"/>
                </a:solidFill>
                <a:latin typeface="Calibri"/>
                <a:ea typeface="Calibri"/>
                <a:cs typeface="Calibri"/>
                <a:sym typeface="Calibri"/>
              </a:rPr>
              <a:t>Цепочка добавленной стоимости – информация по криосфере</a:t>
            </a:r>
            <a:endParaRPr lang="ru-RU" sz="3200" dirty="0"/>
          </a:p>
        </p:txBody>
      </p:sp>
      <p:cxnSp>
        <p:nvCxnSpPr>
          <p:cNvPr id="685" name="Google Shape;685;p12"/>
          <p:cNvCxnSpPr>
            <a:cxnSpLocks/>
          </p:cNvCxnSpPr>
          <p:nvPr/>
        </p:nvCxnSpPr>
        <p:spPr>
          <a:xfrm>
            <a:off x="335102" y="829357"/>
            <a:ext cx="11328578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7" name="Google Shape;687;p12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12"/>
          <p:cNvSpPr txBox="1"/>
          <p:nvPr/>
        </p:nvSpPr>
        <p:spPr>
          <a:xfrm>
            <a:off x="11724878" y="6431205"/>
            <a:ext cx="4059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16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92" name="Google Shape;692;p12"/>
          <p:cNvSpPr txBox="1"/>
          <p:nvPr/>
        </p:nvSpPr>
        <p:spPr>
          <a:xfrm>
            <a:off x="8871275" y="4514775"/>
            <a:ext cx="3056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12"/>
          <p:cNvSpPr/>
          <p:nvPr/>
        </p:nvSpPr>
        <p:spPr>
          <a:xfrm>
            <a:off x="6751039" y="1435101"/>
            <a:ext cx="4660492" cy="4203699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4" name="Google Shape;69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7156" y="1776876"/>
            <a:ext cx="7143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12"/>
          <p:cNvSpPr txBox="1"/>
          <p:nvPr/>
        </p:nvSpPr>
        <p:spPr>
          <a:xfrm>
            <a:off x="7401989" y="1876171"/>
            <a:ext cx="3736251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Информационное обслуживание по криосфере зависит от взаимосвязанных действий, которые создают выгоды для конечных пользователей при условии, что цикл замкнут.</a:t>
            </a:r>
            <a:endParaRPr dirty="0"/>
          </a:p>
        </p:txBody>
      </p:sp>
      <p:sp>
        <p:nvSpPr>
          <p:cNvPr id="698" name="Google Shape;698;p12"/>
          <p:cNvSpPr txBox="1"/>
          <p:nvPr/>
        </p:nvSpPr>
        <p:spPr>
          <a:xfrm>
            <a:off x="1295400" y="6472304"/>
            <a:ext cx="1119530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поддержке</a:t>
            </a:r>
          </a:p>
        </p:txBody>
      </p:sp>
      <p:cxnSp>
        <p:nvCxnSpPr>
          <p:cNvPr id="702" name="Google Shape;702;p12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Google Shape;222;g349b097f556_0_68">
            <a:extLst>
              <a:ext uri="{FF2B5EF4-FFF2-40B4-BE49-F238E27FC236}">
                <a16:creationId xmlns:a16="http://schemas.microsoft.com/office/drawing/2014/main" id="{42E81DB3-D891-DE03-60A4-8D666D12576B}"/>
              </a:ext>
            </a:extLst>
          </p:cNvPr>
          <p:cNvSpPr txBox="1"/>
          <p:nvPr/>
        </p:nvSpPr>
        <p:spPr>
          <a:xfrm>
            <a:off x="5168900" y="6463673"/>
            <a:ext cx="641913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 мониторинга к устойчивости: Информационное обслуживание в области криосферы в Центральной Азии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70DF5C-60F5-14D5-6EC9-574A5F9C3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85" y="851429"/>
            <a:ext cx="5541744" cy="53710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F9CFE6-6AC3-CDAE-A318-C0449FD6172E}"/>
              </a:ext>
            </a:extLst>
          </p:cNvPr>
          <p:cNvSpPr txBox="1"/>
          <p:nvPr/>
        </p:nvSpPr>
        <p:spPr>
          <a:xfrm>
            <a:off x="2736500" y="1609710"/>
            <a:ext cx="1353256" cy="409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b="1" dirty="0">
                <a:solidFill>
                  <a:srgbClr val="9FD3E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Потребности </a:t>
            </a:r>
          </a:p>
          <a:p>
            <a:pPr>
              <a:lnSpc>
                <a:spcPts val="1200"/>
              </a:lnSpc>
            </a:pPr>
            <a:r>
              <a:rPr lang="ru-RU" b="1" dirty="0">
                <a:solidFill>
                  <a:srgbClr val="9FD3E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пользователей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701546-A006-3E81-D36F-96EB31B6A3E8}"/>
              </a:ext>
            </a:extLst>
          </p:cNvPr>
          <p:cNvSpPr txBox="1"/>
          <p:nvPr/>
        </p:nvSpPr>
        <p:spPr>
          <a:xfrm>
            <a:off x="3703401" y="2320788"/>
            <a:ext cx="1192955" cy="409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b="1" dirty="0">
                <a:solidFill>
                  <a:srgbClr val="00A7D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Наблюдение</a:t>
            </a:r>
          </a:p>
          <a:p>
            <a:pPr algn="r">
              <a:lnSpc>
                <a:spcPts val="1200"/>
              </a:lnSpc>
            </a:pPr>
            <a:r>
              <a:rPr lang="ru-RU" b="1" dirty="0">
                <a:solidFill>
                  <a:srgbClr val="00A7D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станции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960D93-AD90-C23A-66A9-E363E63D8380}"/>
              </a:ext>
            </a:extLst>
          </p:cNvPr>
          <p:cNvSpPr txBox="1"/>
          <p:nvPr/>
        </p:nvSpPr>
        <p:spPr>
          <a:xfrm>
            <a:off x="4046477" y="3450415"/>
            <a:ext cx="1122423" cy="409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b="1" dirty="0">
                <a:solidFill>
                  <a:srgbClr val="0076B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Управление</a:t>
            </a:r>
          </a:p>
          <a:p>
            <a:pPr algn="r">
              <a:lnSpc>
                <a:spcPts val="1200"/>
              </a:lnSpc>
            </a:pPr>
            <a:r>
              <a:rPr lang="ru-RU" b="1" dirty="0">
                <a:solidFill>
                  <a:srgbClr val="0076B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данными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ED893-F1C4-86D7-8873-53838CFC2DD8}"/>
              </a:ext>
            </a:extLst>
          </p:cNvPr>
          <p:cNvSpPr txBox="1"/>
          <p:nvPr/>
        </p:nvSpPr>
        <p:spPr>
          <a:xfrm>
            <a:off x="3336944" y="4271629"/>
            <a:ext cx="1316386" cy="409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b="1" dirty="0">
                <a:solidFill>
                  <a:srgbClr val="0A6D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Прогнозы и</a:t>
            </a:r>
          </a:p>
          <a:p>
            <a:pPr algn="r">
              <a:lnSpc>
                <a:spcPts val="1200"/>
              </a:lnSpc>
            </a:pPr>
            <a:r>
              <a:rPr lang="ru-RU" b="1" dirty="0">
                <a:solidFill>
                  <a:srgbClr val="0A6D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планирование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B204E5-D0D6-3FF0-7CBD-0127C11A9AD8}"/>
              </a:ext>
            </a:extLst>
          </p:cNvPr>
          <p:cNvSpPr txBox="1"/>
          <p:nvPr/>
        </p:nvSpPr>
        <p:spPr>
          <a:xfrm>
            <a:off x="2429658" y="4592776"/>
            <a:ext cx="1337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9577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Развитие услуг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14F303-5FE1-8EA0-F923-06541515FB29}"/>
              </a:ext>
            </a:extLst>
          </p:cNvPr>
          <p:cNvSpPr txBox="1"/>
          <p:nvPr/>
        </p:nvSpPr>
        <p:spPr>
          <a:xfrm>
            <a:off x="1726692" y="3773654"/>
            <a:ext cx="1537600" cy="409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b="1" dirty="0">
                <a:solidFill>
                  <a:srgbClr val="0744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Распространение</a:t>
            </a:r>
          </a:p>
          <a:p>
            <a:pPr>
              <a:lnSpc>
                <a:spcPts val="1200"/>
              </a:lnSpc>
            </a:pPr>
            <a:r>
              <a:rPr lang="ru-RU" b="1" dirty="0">
                <a:solidFill>
                  <a:srgbClr val="07445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услуг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0313E0-C097-37C0-4135-E5CB620E5A83}"/>
              </a:ext>
            </a:extLst>
          </p:cNvPr>
          <p:cNvSpPr txBox="1"/>
          <p:nvPr/>
        </p:nvSpPr>
        <p:spPr>
          <a:xfrm>
            <a:off x="1692870" y="2519065"/>
            <a:ext cx="1605244" cy="87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b="1" dirty="0">
                <a:solidFill>
                  <a:srgbClr val="022B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Принятие решения пользователем </a:t>
            </a:r>
          </a:p>
          <a:p>
            <a:pPr>
              <a:lnSpc>
                <a:spcPts val="1200"/>
              </a:lnSpc>
            </a:pPr>
            <a:r>
              <a:rPr lang="ru-RU" b="1" dirty="0">
                <a:solidFill>
                  <a:srgbClr val="022B3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новая информация</a:t>
            </a:r>
          </a:p>
        </p:txBody>
      </p:sp>
      <p:sp>
        <p:nvSpPr>
          <p:cNvPr id="32" name="Google Shape;889;p21">
            <a:extLst>
              <a:ext uri="{FF2B5EF4-FFF2-40B4-BE49-F238E27FC236}">
                <a16:creationId xmlns:a16="http://schemas.microsoft.com/office/drawing/2014/main" id="{600602A2-EDD6-4F97-B0A9-EF4894D04B02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Подготовлено</a:t>
            </a:r>
          </a:p>
        </p:txBody>
      </p:sp>
      <p:pic>
        <p:nvPicPr>
          <p:cNvPr id="3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42B4EE63-87A7-13B2-2C90-66985DDC3EB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7;p2">
            <a:extLst>
              <a:ext uri="{FF2B5EF4-FFF2-40B4-BE49-F238E27FC236}">
                <a16:creationId xmlns:a16="http://schemas.microsoft.com/office/drawing/2014/main" id="{9EECAEBE-06D4-6FF6-4E33-DB38B8CD793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9;p2">
            <a:extLst>
              <a:ext uri="{FF2B5EF4-FFF2-40B4-BE49-F238E27FC236}">
                <a16:creationId xmlns:a16="http://schemas.microsoft.com/office/drawing/2014/main" id="{5889666B-4057-D69C-8338-C2D963ECAEB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green logo with text&#10;&#10;AI-generated content may be incorrect.">
            <a:extLst>
              <a:ext uri="{FF2B5EF4-FFF2-40B4-BE49-F238E27FC236}">
                <a16:creationId xmlns:a16="http://schemas.microsoft.com/office/drawing/2014/main" id="{02B7A70B-BE70-9F2E-987A-31DB352EAA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61AA82-0928-4BF6-8606-19693EDF63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0462" b="4479"/>
          <a:stretch/>
        </p:blipFill>
        <p:spPr>
          <a:xfrm>
            <a:off x="-15417" y="1156793"/>
            <a:ext cx="12207418" cy="5152947"/>
          </a:xfrm>
          <a:prstGeom prst="rect">
            <a:avLst/>
          </a:prstGeom>
        </p:spPr>
      </p:pic>
      <p:sp>
        <p:nvSpPr>
          <p:cNvPr id="709" name="Google Shape;709;g349f8cc240a_0_60"/>
          <p:cNvSpPr/>
          <p:nvPr/>
        </p:nvSpPr>
        <p:spPr>
          <a:xfrm>
            <a:off x="8860249" y="664032"/>
            <a:ext cx="3598755" cy="3243731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g349f8cc240a_0_60"/>
          <p:cNvSpPr/>
          <p:nvPr/>
        </p:nvSpPr>
        <p:spPr>
          <a:xfrm>
            <a:off x="251586" y="168911"/>
            <a:ext cx="1155160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3200" b="1" i="0" u="none" strike="noStrike" cap="none" dirty="0">
                <a:solidFill>
                  <a:srgbClr val="0096C1"/>
                </a:solidFill>
                <a:latin typeface="Calibri"/>
                <a:ea typeface="Calibri"/>
                <a:cs typeface="Calibri"/>
                <a:sym typeface="Calibri"/>
              </a:rPr>
              <a:t>Цепочка добавленной стоимости – информация по криосфере</a:t>
            </a:r>
            <a:endParaRPr lang="ru-RU" sz="3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1" name="Google Shape;711;g349f8cc240a_0_60"/>
          <p:cNvCxnSpPr>
            <a:cxnSpLocks/>
          </p:cNvCxnSpPr>
          <p:nvPr/>
        </p:nvCxnSpPr>
        <p:spPr>
          <a:xfrm>
            <a:off x="335102" y="829357"/>
            <a:ext cx="11252931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2" name="Google Shape;712;g349f8cc240a_0_60"/>
          <p:cNvSpPr txBox="1"/>
          <p:nvPr/>
        </p:nvSpPr>
        <p:spPr>
          <a:xfrm>
            <a:off x="9234902" y="935076"/>
            <a:ext cx="2962837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Привлечение заинтересованных сторон на всех этапах цепочки добавленной стоимости информации по криосфере важно для её 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практического использования</a:t>
            </a:r>
            <a:r>
              <a:rPr lang="ru-RU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/>
          </a:p>
        </p:txBody>
      </p:sp>
      <p:sp>
        <p:nvSpPr>
          <p:cNvPr id="713" name="Google Shape;713;g349f8cc240a_0_60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g349f8cc240a_0_60"/>
          <p:cNvSpPr txBox="1"/>
          <p:nvPr/>
        </p:nvSpPr>
        <p:spPr>
          <a:xfrm>
            <a:off x="11724878" y="6431205"/>
            <a:ext cx="4059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17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18" name="Google Shape;718;g349f8cc240a_0_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6380" y="1332448"/>
            <a:ext cx="7143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g349f8cc240a_0_60"/>
          <p:cNvSpPr txBox="1"/>
          <p:nvPr/>
        </p:nvSpPr>
        <p:spPr>
          <a:xfrm>
            <a:off x="1312333" y="6472304"/>
            <a:ext cx="1102597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поддержке</a:t>
            </a:r>
          </a:p>
        </p:txBody>
      </p:sp>
      <p:cxnSp>
        <p:nvCxnSpPr>
          <p:cNvPr id="725" name="Google Shape;725;g349f8cc240a_0_60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665;g357773dc1da_0_40">
            <a:extLst>
              <a:ext uri="{FF2B5EF4-FFF2-40B4-BE49-F238E27FC236}">
                <a16:creationId xmlns:a16="http://schemas.microsoft.com/office/drawing/2014/main" id="{62298084-D977-4D8C-8F9D-B81464121907}"/>
              </a:ext>
            </a:extLst>
          </p:cNvPr>
          <p:cNvSpPr/>
          <p:nvPr/>
        </p:nvSpPr>
        <p:spPr>
          <a:xfrm>
            <a:off x="3452291" y="1613914"/>
            <a:ext cx="1312262" cy="26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Руководящие кадры</a:t>
            </a:r>
            <a:endParaRPr lang="en-GB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665;g357773dc1da_0_40">
            <a:extLst>
              <a:ext uri="{FF2B5EF4-FFF2-40B4-BE49-F238E27FC236}">
                <a16:creationId xmlns:a16="http://schemas.microsoft.com/office/drawing/2014/main" id="{CA350E8D-A1BE-4F9A-9050-E633EB165A3E}"/>
              </a:ext>
            </a:extLst>
          </p:cNvPr>
          <p:cNvSpPr/>
          <p:nvPr/>
        </p:nvSpPr>
        <p:spPr>
          <a:xfrm>
            <a:off x="4776030" y="1440228"/>
            <a:ext cx="1312262" cy="26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ru-RU" b="1" dirty="0">
                <a:solidFill>
                  <a:srgbClr val="1E3263"/>
                </a:solidFill>
                <a:latin typeface="Calibri"/>
                <a:ea typeface="Calibri"/>
                <a:cs typeface="Calibri"/>
                <a:sym typeface="Calibri"/>
              </a:rPr>
              <a:t>Участники передачи информации</a:t>
            </a:r>
            <a:endParaRPr lang="en-GB" b="1" dirty="0">
              <a:solidFill>
                <a:srgbClr val="1E32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665;g357773dc1da_0_40">
            <a:extLst>
              <a:ext uri="{FF2B5EF4-FFF2-40B4-BE49-F238E27FC236}">
                <a16:creationId xmlns:a16="http://schemas.microsoft.com/office/drawing/2014/main" id="{EB906826-366A-457A-9E3F-5C581FAAF6E2}"/>
              </a:ext>
            </a:extLst>
          </p:cNvPr>
          <p:cNvSpPr/>
          <p:nvPr/>
        </p:nvSpPr>
        <p:spPr>
          <a:xfrm>
            <a:off x="6294547" y="1613914"/>
            <a:ext cx="1452285" cy="26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ru-RU" b="1" dirty="0">
                <a:solidFill>
                  <a:srgbClr val="497635"/>
                </a:solidFill>
                <a:latin typeface="Calibri"/>
                <a:ea typeface="Calibri"/>
                <a:cs typeface="Calibri"/>
                <a:sym typeface="Calibri"/>
              </a:rPr>
              <a:t>Поставщики услуг и данных</a:t>
            </a:r>
            <a:endParaRPr lang="en-GB" b="1" dirty="0">
              <a:solidFill>
                <a:srgbClr val="4976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665;g357773dc1da_0_40">
            <a:extLst>
              <a:ext uri="{FF2B5EF4-FFF2-40B4-BE49-F238E27FC236}">
                <a16:creationId xmlns:a16="http://schemas.microsoft.com/office/drawing/2014/main" id="{8082FFF9-1A2B-4A31-B9D2-710F60116D16}"/>
              </a:ext>
            </a:extLst>
          </p:cNvPr>
          <p:cNvSpPr/>
          <p:nvPr/>
        </p:nvSpPr>
        <p:spPr>
          <a:xfrm>
            <a:off x="7575969" y="1737165"/>
            <a:ext cx="1452285" cy="26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ru-RU" b="1" dirty="0">
                <a:solidFill>
                  <a:srgbClr val="00A7D7"/>
                </a:solidFill>
                <a:latin typeface="Calibri"/>
                <a:ea typeface="Calibri"/>
                <a:cs typeface="Calibri"/>
                <a:sym typeface="Calibri"/>
              </a:rPr>
              <a:t>Пользователи</a:t>
            </a:r>
            <a:endParaRPr lang="en-GB" b="1" dirty="0">
              <a:solidFill>
                <a:srgbClr val="00A7D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665;g357773dc1da_0_40">
            <a:extLst>
              <a:ext uri="{FF2B5EF4-FFF2-40B4-BE49-F238E27FC236}">
                <a16:creationId xmlns:a16="http://schemas.microsoft.com/office/drawing/2014/main" id="{1FF2737C-3DE0-4ABB-847E-954CDB12272D}"/>
              </a:ext>
            </a:extLst>
          </p:cNvPr>
          <p:cNvSpPr/>
          <p:nvPr/>
        </p:nvSpPr>
        <p:spPr>
          <a:xfrm>
            <a:off x="1562100" y="1141651"/>
            <a:ext cx="2401947" cy="348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ru-RU" sz="2400" b="1" dirty="0">
                <a:solidFill>
                  <a:srgbClr val="00A8D9"/>
                </a:solidFill>
                <a:latin typeface="Calibri"/>
                <a:ea typeface="Calibri"/>
                <a:cs typeface="Calibri"/>
                <a:sym typeface="Calibri"/>
              </a:rPr>
              <a:t>Главные роли</a:t>
            </a:r>
            <a:endParaRPr lang="en-GB" sz="2400" b="1" dirty="0">
              <a:solidFill>
                <a:srgbClr val="00A8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665;g357773dc1da_0_40">
            <a:extLst>
              <a:ext uri="{FF2B5EF4-FFF2-40B4-BE49-F238E27FC236}">
                <a16:creationId xmlns:a16="http://schemas.microsoft.com/office/drawing/2014/main" id="{61BA4C04-526E-4274-AF63-F1047922F5D2}"/>
              </a:ext>
            </a:extLst>
          </p:cNvPr>
          <p:cNvSpPr/>
          <p:nvPr/>
        </p:nvSpPr>
        <p:spPr>
          <a:xfrm>
            <a:off x="61199" y="3065764"/>
            <a:ext cx="2401947" cy="26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ru-RU" sz="2000" b="1" dirty="0">
                <a:solidFill>
                  <a:srgbClr val="545555"/>
                </a:solidFill>
                <a:latin typeface="Calibri"/>
                <a:ea typeface="Calibri"/>
                <a:cs typeface="Calibri"/>
                <a:sym typeface="Calibri"/>
              </a:rPr>
              <a:t>Заинтересованные стороны</a:t>
            </a:r>
            <a:endParaRPr lang="en-GB" sz="2000" b="1" dirty="0">
              <a:solidFill>
                <a:srgbClr val="5455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665;g357773dc1da_0_40">
            <a:extLst>
              <a:ext uri="{FF2B5EF4-FFF2-40B4-BE49-F238E27FC236}">
                <a16:creationId xmlns:a16="http://schemas.microsoft.com/office/drawing/2014/main" id="{2B554159-62B8-494D-8FDB-43ECA5430129}"/>
              </a:ext>
            </a:extLst>
          </p:cNvPr>
          <p:cNvSpPr/>
          <p:nvPr/>
        </p:nvSpPr>
        <p:spPr>
          <a:xfrm>
            <a:off x="510362" y="4514766"/>
            <a:ext cx="1581228" cy="105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ru-RU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ВМО</a:t>
            </a:r>
            <a:r>
              <a:rPr lang="en-US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, GCOS </a:t>
            </a:r>
            <a:endParaRPr lang="ru-RU" b="1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80000"/>
              </a:lnSpc>
            </a:pPr>
            <a:r>
              <a:rPr lang="ru-RU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и другие международные организации и партнеры</a:t>
            </a:r>
            <a:endParaRPr lang="en-GB" b="1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665;g357773dc1da_0_40">
            <a:extLst>
              <a:ext uri="{FF2B5EF4-FFF2-40B4-BE49-F238E27FC236}">
                <a16:creationId xmlns:a16="http://schemas.microsoft.com/office/drawing/2014/main" id="{9475624B-CB38-4D79-AF04-F2DFC917646C}"/>
              </a:ext>
            </a:extLst>
          </p:cNvPr>
          <p:cNvSpPr/>
          <p:nvPr/>
        </p:nvSpPr>
        <p:spPr>
          <a:xfrm>
            <a:off x="1723661" y="5077289"/>
            <a:ext cx="2200952" cy="105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ru-RU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Национальные гидрометеорологические службы</a:t>
            </a:r>
            <a:r>
              <a:rPr lang="en-US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НГМС</a:t>
            </a:r>
            <a:r>
              <a:rPr lang="en-US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30" name="Google Shape;665;g357773dc1da_0_40">
            <a:extLst>
              <a:ext uri="{FF2B5EF4-FFF2-40B4-BE49-F238E27FC236}">
                <a16:creationId xmlns:a16="http://schemas.microsoft.com/office/drawing/2014/main" id="{C1921593-AAAB-4DA7-A167-7AD9A7B9B190}"/>
              </a:ext>
            </a:extLst>
          </p:cNvPr>
          <p:cNvSpPr/>
          <p:nvPr/>
        </p:nvSpPr>
        <p:spPr>
          <a:xfrm>
            <a:off x="3195939" y="4558525"/>
            <a:ext cx="1677713" cy="809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ru-RU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Министерства и другие органы власти</a:t>
            </a:r>
            <a:endParaRPr lang="en-US" b="1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665;g357773dc1da_0_40">
            <a:extLst>
              <a:ext uri="{FF2B5EF4-FFF2-40B4-BE49-F238E27FC236}">
                <a16:creationId xmlns:a16="http://schemas.microsoft.com/office/drawing/2014/main" id="{4164AD8C-727C-46B0-BB71-585E764B8E28}"/>
              </a:ext>
            </a:extLst>
          </p:cNvPr>
          <p:cNvSpPr/>
          <p:nvPr/>
        </p:nvSpPr>
        <p:spPr>
          <a:xfrm>
            <a:off x="4625254" y="5102534"/>
            <a:ext cx="1677713" cy="598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ru-RU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Частные компании и хозяйственные субъекты </a:t>
            </a:r>
          </a:p>
        </p:txBody>
      </p:sp>
      <p:sp>
        <p:nvSpPr>
          <p:cNvPr id="32" name="Google Shape;665;g357773dc1da_0_40">
            <a:extLst>
              <a:ext uri="{FF2B5EF4-FFF2-40B4-BE49-F238E27FC236}">
                <a16:creationId xmlns:a16="http://schemas.microsoft.com/office/drawing/2014/main" id="{CB4AE6DC-AFDE-4627-B867-513B1EC8A84D}"/>
              </a:ext>
            </a:extLst>
          </p:cNvPr>
          <p:cNvSpPr/>
          <p:nvPr/>
        </p:nvSpPr>
        <p:spPr>
          <a:xfrm>
            <a:off x="6058098" y="4539780"/>
            <a:ext cx="1502160" cy="59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ru-RU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Местные сообщества, фермеры, пастухи</a:t>
            </a:r>
            <a:endParaRPr lang="en-US" b="1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665;g357773dc1da_0_40">
            <a:extLst>
              <a:ext uri="{FF2B5EF4-FFF2-40B4-BE49-F238E27FC236}">
                <a16:creationId xmlns:a16="http://schemas.microsoft.com/office/drawing/2014/main" id="{4BE8E649-E8E1-4B2E-AF89-BC1D5CF114BD}"/>
              </a:ext>
            </a:extLst>
          </p:cNvPr>
          <p:cNvSpPr/>
          <p:nvPr/>
        </p:nvSpPr>
        <p:spPr>
          <a:xfrm>
            <a:off x="7386711" y="5106343"/>
            <a:ext cx="1677713" cy="26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ru-RU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СМИ, ТВ,</a:t>
            </a:r>
          </a:p>
          <a:p>
            <a:pPr lvl="0" algn="ctr">
              <a:lnSpc>
                <a:spcPct val="80000"/>
              </a:lnSpc>
            </a:pPr>
            <a:r>
              <a:rPr lang="ru-RU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радио</a:t>
            </a:r>
            <a:endParaRPr lang="en-US" b="1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665;g357773dc1da_0_40">
            <a:extLst>
              <a:ext uri="{FF2B5EF4-FFF2-40B4-BE49-F238E27FC236}">
                <a16:creationId xmlns:a16="http://schemas.microsoft.com/office/drawing/2014/main" id="{8C62A376-1C3A-40BB-AC7A-21D702AA6759}"/>
              </a:ext>
            </a:extLst>
          </p:cNvPr>
          <p:cNvSpPr/>
          <p:nvPr/>
        </p:nvSpPr>
        <p:spPr>
          <a:xfrm>
            <a:off x="8691791" y="4566000"/>
            <a:ext cx="1677713" cy="80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ru-RU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Информационные компании (</a:t>
            </a:r>
            <a:r>
              <a:rPr lang="en-GB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ru-RU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b="1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665;g357773dc1da_0_40">
            <a:extLst>
              <a:ext uri="{FF2B5EF4-FFF2-40B4-BE49-F238E27FC236}">
                <a16:creationId xmlns:a16="http://schemas.microsoft.com/office/drawing/2014/main" id="{91051DD7-B0FC-496B-9E7C-FF37B15DC854}"/>
              </a:ext>
            </a:extLst>
          </p:cNvPr>
          <p:cNvSpPr/>
          <p:nvPr/>
        </p:nvSpPr>
        <p:spPr>
          <a:xfrm>
            <a:off x="10208993" y="5114109"/>
            <a:ext cx="1677713" cy="598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ru-RU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Ученые и исследователи</a:t>
            </a:r>
            <a:r>
              <a:rPr lang="en-US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" name="Google Shape;222;g349b097f556_0_68">
            <a:extLst>
              <a:ext uri="{FF2B5EF4-FFF2-40B4-BE49-F238E27FC236}">
                <a16:creationId xmlns:a16="http://schemas.microsoft.com/office/drawing/2014/main" id="{1469689A-767B-C904-3E80-F7147FE05AE6}"/>
              </a:ext>
            </a:extLst>
          </p:cNvPr>
          <p:cNvSpPr txBox="1"/>
          <p:nvPr/>
        </p:nvSpPr>
        <p:spPr>
          <a:xfrm>
            <a:off x="5168900" y="6463673"/>
            <a:ext cx="641913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 мониторинга к устойчивости: Информационное обслуживание в области криосферы в Центральной Азии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8" name="Google Shape;889;p21">
            <a:extLst>
              <a:ext uri="{FF2B5EF4-FFF2-40B4-BE49-F238E27FC236}">
                <a16:creationId xmlns:a16="http://schemas.microsoft.com/office/drawing/2014/main" id="{C426B3EA-600D-4FB1-88B7-3211EAD75A94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Подготовлено</a:t>
            </a:r>
          </a:p>
        </p:txBody>
      </p:sp>
      <p:pic>
        <p:nvPicPr>
          <p:cNvPr id="3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CAB23F1F-A6BE-2014-D032-0048757F92E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7;p2">
            <a:extLst>
              <a:ext uri="{FF2B5EF4-FFF2-40B4-BE49-F238E27FC236}">
                <a16:creationId xmlns:a16="http://schemas.microsoft.com/office/drawing/2014/main" id="{FCB75766-F196-B66D-AA0F-EC08DE54B0E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9;p2">
            <a:extLst>
              <a:ext uri="{FF2B5EF4-FFF2-40B4-BE49-F238E27FC236}">
                <a16:creationId xmlns:a16="http://schemas.microsoft.com/office/drawing/2014/main" id="{B0336AB8-1B11-8C43-C2D1-58708632B1D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green logo with text&#10;&#10;AI-generated content may be incorrect.">
            <a:extLst>
              <a:ext uri="{FF2B5EF4-FFF2-40B4-BE49-F238E27FC236}">
                <a16:creationId xmlns:a16="http://schemas.microsoft.com/office/drawing/2014/main" id="{31D24686-D436-6F6A-FDA2-2BB40E0F7E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890;g349f8cc240a_0_47">
            <a:extLst>
              <a:ext uri="{FF2B5EF4-FFF2-40B4-BE49-F238E27FC236}">
                <a16:creationId xmlns:a16="http://schemas.microsoft.com/office/drawing/2014/main" id="{F9F770B7-58D6-4EA1-B112-A14A283D01B5}"/>
              </a:ext>
            </a:extLst>
          </p:cNvPr>
          <p:cNvSpPr txBox="1"/>
          <p:nvPr/>
        </p:nvSpPr>
        <p:spPr>
          <a:xfrm>
            <a:off x="1295400" y="6472304"/>
            <a:ext cx="1119530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поддержке</a:t>
            </a:r>
          </a:p>
        </p:txBody>
      </p:sp>
      <p:sp>
        <p:nvSpPr>
          <p:cNvPr id="750" name="Google Shape;750;g34e1f999f63_0_85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g34e1f999f63_0_85"/>
          <p:cNvSpPr txBox="1"/>
          <p:nvPr/>
        </p:nvSpPr>
        <p:spPr>
          <a:xfrm>
            <a:off x="11724878" y="6431205"/>
            <a:ext cx="4059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18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55" name="Google Shape;755;g34e1f999f63_0_85"/>
          <p:cNvSpPr txBox="1"/>
          <p:nvPr/>
        </p:nvSpPr>
        <p:spPr>
          <a:xfrm>
            <a:off x="3905963" y="2593517"/>
            <a:ext cx="3527770" cy="3262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Международное сотрудничество и глобальные инициативы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Новые возможности для сотрудничества с глобальными научными центрами и сетями, инициативами по адаптации к изменению климата, а также для участия в политических процессах (РК ИК ООН, ВМО и др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ru-RU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756" name="Google Shape;756;g34e1f999f63_0_85"/>
          <p:cNvSpPr txBox="1"/>
          <p:nvPr/>
        </p:nvSpPr>
        <p:spPr>
          <a:xfrm>
            <a:off x="335102" y="2569490"/>
            <a:ext cx="3296619" cy="3354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и укрепление навыков местных 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экспертов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Укрепление потенциала через обучение, высшее образование, обмен опытом и практическое участие в мониторинге, моделировании, обработке данных и предоставлении услуг</a:t>
            </a:r>
          </a:p>
        </p:txBody>
      </p:sp>
      <p:sp>
        <p:nvSpPr>
          <p:cNvPr id="757" name="Google Shape;757;g34e1f999f63_0_85"/>
          <p:cNvSpPr txBox="1"/>
          <p:nvPr/>
        </p:nvSpPr>
        <p:spPr>
          <a:xfrm>
            <a:off x="7789163" y="3847968"/>
            <a:ext cx="3798869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Укрепление национальных и региональных сетей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ru-RU"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Содействие сотрудничеству, обмену данными и опытом между странами и организациями</a:t>
            </a:r>
          </a:p>
        </p:txBody>
      </p:sp>
      <p:grpSp>
        <p:nvGrpSpPr>
          <p:cNvPr id="760" name="Google Shape;760;g34e1f999f63_0_85"/>
          <p:cNvGrpSpPr/>
          <p:nvPr/>
        </p:nvGrpSpPr>
        <p:grpSpPr>
          <a:xfrm>
            <a:off x="9142032" y="507317"/>
            <a:ext cx="2940545" cy="2538536"/>
            <a:chOff x="117323" y="4148600"/>
            <a:chExt cx="2974632" cy="1695929"/>
          </a:xfrm>
        </p:grpSpPr>
        <p:sp>
          <p:nvSpPr>
            <p:cNvPr id="761" name="Google Shape;761;g34e1f999f63_0_85"/>
            <p:cNvSpPr/>
            <p:nvPr/>
          </p:nvSpPr>
          <p:spPr>
            <a:xfrm>
              <a:off x="117323" y="4221522"/>
              <a:ext cx="2805090" cy="1623007"/>
            </a:xfrm>
            <a:custGeom>
              <a:avLst/>
              <a:gdLst/>
              <a:ahLst/>
              <a:cxnLst/>
              <a:rect l="l" t="t" r="r" b="b"/>
              <a:pathLst>
                <a:path w="3078866" h="2338086" extrusionOk="0">
                  <a:moveTo>
                    <a:pt x="706056" y="81023"/>
                  </a:moveTo>
                  <a:lnTo>
                    <a:pt x="0" y="1365812"/>
                  </a:lnTo>
                  <a:lnTo>
                    <a:pt x="1099595" y="2338086"/>
                  </a:lnTo>
                  <a:lnTo>
                    <a:pt x="3078866" y="2071868"/>
                  </a:lnTo>
                  <a:lnTo>
                    <a:pt x="2870522" y="393539"/>
                  </a:lnTo>
                  <a:lnTo>
                    <a:pt x="1678329" y="0"/>
                  </a:lnTo>
                  <a:lnTo>
                    <a:pt x="706056" y="810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g34e1f999f63_0_85"/>
            <p:cNvSpPr txBox="1"/>
            <p:nvPr/>
          </p:nvSpPr>
          <p:spPr>
            <a:xfrm>
              <a:off x="205225" y="4372491"/>
              <a:ext cx="2717188" cy="1192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SzPts val="1100"/>
              </a:pPr>
              <a:r>
                <a:rPr lang="ru-RU" sz="22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Участие в информационных сервисах по криосфере выгодно для всех сторон</a:t>
              </a:r>
              <a:r>
                <a:rPr lang="en-GB" sz="22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63" name="Google Shape;763;g34e1f999f63_0_8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77580" y="4148600"/>
              <a:ext cx="714375" cy="5381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64" name="Google Shape;764;g34e1f999f63_0_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0570" y="2436253"/>
            <a:ext cx="1409700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g34e1f999f63_0_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38361" y="1328240"/>
            <a:ext cx="1266825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g34e1f999f63_0_8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0871" y="1301269"/>
            <a:ext cx="1371600" cy="133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3" name="Google Shape;773;g34e1f999f63_0_85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222;g349b097f556_0_68">
            <a:extLst>
              <a:ext uri="{FF2B5EF4-FFF2-40B4-BE49-F238E27FC236}">
                <a16:creationId xmlns:a16="http://schemas.microsoft.com/office/drawing/2014/main" id="{B836E1AF-CF41-58E3-1B9F-3767426CD73B}"/>
              </a:ext>
            </a:extLst>
          </p:cNvPr>
          <p:cNvSpPr txBox="1"/>
          <p:nvPr/>
        </p:nvSpPr>
        <p:spPr>
          <a:xfrm>
            <a:off x="5168900" y="6463673"/>
            <a:ext cx="641913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 мониторинга к устойчивости: Информационное обслуживание в области криосферы в Центральной Азии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8" name="Google Shape;791;g34c32a8eef9_1_0">
            <a:extLst>
              <a:ext uri="{FF2B5EF4-FFF2-40B4-BE49-F238E27FC236}">
                <a16:creationId xmlns:a16="http://schemas.microsoft.com/office/drawing/2014/main" id="{7AC9F704-5CFD-41AB-929D-55AFCB0DA1E5}"/>
              </a:ext>
            </a:extLst>
          </p:cNvPr>
          <p:cNvSpPr/>
          <p:nvPr/>
        </p:nvSpPr>
        <p:spPr>
          <a:xfrm>
            <a:off x="335102" y="181018"/>
            <a:ext cx="1038369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3600" b="1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Развитие потенциала и формирование кадров</a:t>
            </a:r>
          </a:p>
        </p:txBody>
      </p:sp>
      <p:cxnSp>
        <p:nvCxnSpPr>
          <p:cNvPr id="29" name="Google Shape;792;g34c32a8eef9_1_0">
            <a:extLst>
              <a:ext uri="{FF2B5EF4-FFF2-40B4-BE49-F238E27FC236}">
                <a16:creationId xmlns:a16="http://schemas.microsoft.com/office/drawing/2014/main" id="{BEE96CB8-011D-4D57-93B3-0F51D5D3B9AC}"/>
              </a:ext>
            </a:extLst>
          </p:cNvPr>
          <p:cNvCxnSpPr>
            <a:cxnSpLocks/>
          </p:cNvCxnSpPr>
          <p:nvPr/>
        </p:nvCxnSpPr>
        <p:spPr>
          <a:xfrm>
            <a:off x="335102" y="829357"/>
            <a:ext cx="9507638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" name="Google Shape;889;p21">
            <a:extLst>
              <a:ext uri="{FF2B5EF4-FFF2-40B4-BE49-F238E27FC236}">
                <a16:creationId xmlns:a16="http://schemas.microsoft.com/office/drawing/2014/main" id="{042A030A-BA8D-4A34-A111-F5AC8FAF9AB7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Подготовлено</a:t>
            </a:r>
          </a:p>
        </p:txBody>
      </p:sp>
      <p:pic>
        <p:nvPicPr>
          <p:cNvPr id="3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F7AAE7CF-8CBF-F3E0-FDB1-5D43A24055D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id="{4E9220A7-64D1-CC53-91D7-DAE957A8442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9;p2">
            <a:extLst>
              <a:ext uri="{FF2B5EF4-FFF2-40B4-BE49-F238E27FC236}">
                <a16:creationId xmlns:a16="http://schemas.microsoft.com/office/drawing/2014/main" id="{61F855CD-33B0-6AC6-D547-7E0146C7143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green logo with text&#10;&#10;AI-generated content may be incorrect.">
            <a:extLst>
              <a:ext uri="{FF2B5EF4-FFF2-40B4-BE49-F238E27FC236}">
                <a16:creationId xmlns:a16="http://schemas.microsoft.com/office/drawing/2014/main" id="{35A44048-8A1D-3063-02EF-8DD6A03959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B468BA-7727-4730-969F-509E64F1BB51}"/>
              </a:ext>
            </a:extLst>
          </p:cNvPr>
          <p:cNvSpPr/>
          <p:nvPr/>
        </p:nvSpPr>
        <p:spPr>
          <a:xfrm>
            <a:off x="0" y="6317765"/>
            <a:ext cx="12192000" cy="540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Google Shape;890;g349f8cc240a_0_47">
            <a:extLst>
              <a:ext uri="{FF2B5EF4-FFF2-40B4-BE49-F238E27FC236}">
                <a16:creationId xmlns:a16="http://schemas.microsoft.com/office/drawing/2014/main" id="{024B21B7-9B1D-4385-A4EC-EFA44D9E6866}"/>
              </a:ext>
            </a:extLst>
          </p:cNvPr>
          <p:cNvSpPr txBox="1"/>
          <p:nvPr/>
        </p:nvSpPr>
        <p:spPr>
          <a:xfrm>
            <a:off x="1295400" y="6472304"/>
            <a:ext cx="1119530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поддержке</a:t>
            </a:r>
          </a:p>
        </p:txBody>
      </p:sp>
      <p:grpSp>
        <p:nvGrpSpPr>
          <p:cNvPr id="787" name="Google Shape;787;g34c32a8eef9_1_0"/>
          <p:cNvGrpSpPr/>
          <p:nvPr/>
        </p:nvGrpSpPr>
        <p:grpSpPr>
          <a:xfrm>
            <a:off x="4294502" y="4449408"/>
            <a:ext cx="3491884" cy="1798484"/>
            <a:chOff x="4308663" y="4455850"/>
            <a:chExt cx="3491884" cy="1798484"/>
          </a:xfrm>
        </p:grpSpPr>
        <p:sp>
          <p:nvSpPr>
            <p:cNvPr id="788" name="Google Shape;788;g34c32a8eef9_1_0"/>
            <p:cNvSpPr/>
            <p:nvPr/>
          </p:nvSpPr>
          <p:spPr>
            <a:xfrm rot="10800000" flipH="1">
              <a:off x="4308663" y="4587984"/>
              <a:ext cx="3134697" cy="1666350"/>
            </a:xfrm>
            <a:custGeom>
              <a:avLst/>
              <a:gdLst/>
              <a:ahLst/>
              <a:cxnLst/>
              <a:rect l="l" t="t" r="r" b="b"/>
              <a:pathLst>
                <a:path w="3078866" h="2338086" extrusionOk="0">
                  <a:moveTo>
                    <a:pt x="706056" y="81023"/>
                  </a:moveTo>
                  <a:lnTo>
                    <a:pt x="0" y="1365812"/>
                  </a:lnTo>
                  <a:lnTo>
                    <a:pt x="1099595" y="2338086"/>
                  </a:lnTo>
                  <a:lnTo>
                    <a:pt x="3078866" y="2071868"/>
                  </a:lnTo>
                  <a:lnTo>
                    <a:pt x="2870522" y="393539"/>
                  </a:lnTo>
                  <a:lnTo>
                    <a:pt x="1678329" y="0"/>
                  </a:lnTo>
                  <a:lnTo>
                    <a:pt x="706056" y="810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g34c32a8eef9_1_0"/>
            <p:cNvSpPr txBox="1"/>
            <p:nvPr/>
          </p:nvSpPr>
          <p:spPr>
            <a:xfrm>
              <a:off x="4607460" y="4587982"/>
              <a:ext cx="2493600" cy="1631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Основные результаты проекта CROMO-ADAPT и предыдущих проектов</a:t>
              </a:r>
              <a:endParaRPr lang="ru-RU" sz="2000" dirty="0"/>
            </a:p>
          </p:txBody>
        </p:sp>
        <p:pic>
          <p:nvPicPr>
            <p:cNvPr id="790" name="Google Shape;790;g34c32a8eef9_1_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86172" y="4455850"/>
              <a:ext cx="714375" cy="71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9" name="Google Shape;779;g34c32a8eef9_1_0"/>
          <p:cNvSpPr txBox="1"/>
          <p:nvPr/>
        </p:nvSpPr>
        <p:spPr>
          <a:xfrm>
            <a:off x="1084416" y="973216"/>
            <a:ext cx="293571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400+ </a:t>
            </a:r>
            <a:r>
              <a:rPr lang="ru-R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местных ученых прошли обучение: </a:t>
            </a:r>
            <a:r>
              <a:rPr lang="ru-RU" sz="18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Обучение важным навыкам для ведения качественного мониторинга криосферы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g34c32a8eef9_1_0"/>
          <p:cNvSpPr txBox="1"/>
          <p:nvPr/>
        </p:nvSpPr>
        <p:spPr>
          <a:xfrm>
            <a:off x="1055817" y="2485509"/>
            <a:ext cx="3116310" cy="126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20+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учебных визитов в Швейцарию:</a:t>
            </a:r>
            <a:r>
              <a:rPr lang="ru-RU" sz="18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Вовлечение студентов в международный обмен опытом и повышение квалификации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g34c32a8eef9_1_0"/>
          <p:cNvSpPr txBox="1"/>
          <p:nvPr/>
        </p:nvSpPr>
        <p:spPr>
          <a:xfrm>
            <a:off x="1055817" y="3985547"/>
            <a:ext cx="3238684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200</a:t>
            </a:r>
            <a:r>
              <a:rPr lang="en-GB" sz="1800" b="1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участников летних школ и семинаров: </a:t>
            </a:r>
            <a:r>
              <a:rPr lang="ru-RU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Предоставление студентам опыта практического обучения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g34c32a8eef9_1_0"/>
          <p:cNvSpPr txBox="1"/>
          <p:nvPr/>
        </p:nvSpPr>
        <p:spPr>
          <a:xfrm>
            <a:off x="4991448" y="973216"/>
            <a:ext cx="3487042" cy="1296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800" b="1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0+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аспирантов: </a:t>
            </a:r>
            <a:r>
              <a:rPr lang="ru-RU" sz="18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Обеспечение хорошей подготовки следующего поколения местных экспертов по криосфере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g34c32a8eef9_1_0"/>
          <p:cNvSpPr txBox="1"/>
          <p:nvPr/>
        </p:nvSpPr>
        <p:spPr>
          <a:xfrm>
            <a:off x="9238199" y="3151510"/>
            <a:ext cx="2900326" cy="12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азработанных инструментов 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услуг по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моделированию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Обеспечение д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оступа к современным технологиям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g34c32a8eef9_1_0"/>
          <p:cNvSpPr txBox="1"/>
          <p:nvPr/>
        </p:nvSpPr>
        <p:spPr>
          <a:xfrm>
            <a:off x="9238199" y="4706412"/>
            <a:ext cx="2892602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Ежегодные 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отчеты для 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GTN-G (WGMS), GTN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ВМО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беспечение глобальной доступности данных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g34c32a8eef9_1_0"/>
          <p:cNvSpPr txBox="1"/>
          <p:nvPr/>
        </p:nvSpPr>
        <p:spPr>
          <a:xfrm>
            <a:off x="4991447" y="2445763"/>
            <a:ext cx="3707316" cy="17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50+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женщин, участвующих в программе «Приключение науки: Женщины и ледники в Центральной Азии»:</a:t>
            </a:r>
            <a:r>
              <a:rPr lang="ru-RU" sz="18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Обеспечение сильного голоса и активной роли женщин в исследованиях и изучении криосферы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g34c32a8eef9_1_0"/>
          <p:cNvSpPr txBox="1"/>
          <p:nvPr/>
        </p:nvSpPr>
        <p:spPr>
          <a:xfrm>
            <a:off x="9264713" y="1019469"/>
            <a:ext cx="2425444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30+ </a:t>
            </a:r>
            <a:r>
              <a:rPr lang="ru-RU" sz="18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ониторинговых 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участков криосферы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Предоставление исчерпывающих исходных данных по всем климатическим зонам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g34c32a8eef9_1_0"/>
          <p:cNvSpPr/>
          <p:nvPr/>
        </p:nvSpPr>
        <p:spPr>
          <a:xfrm>
            <a:off x="335102" y="181018"/>
            <a:ext cx="1038369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3600" b="1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Развитие потенциала и формирование кадров</a:t>
            </a:r>
          </a:p>
        </p:txBody>
      </p:sp>
      <p:cxnSp>
        <p:nvCxnSpPr>
          <p:cNvPr id="792" name="Google Shape;792;g34c32a8eef9_1_0"/>
          <p:cNvCxnSpPr>
            <a:cxnSpLocks/>
          </p:cNvCxnSpPr>
          <p:nvPr/>
        </p:nvCxnSpPr>
        <p:spPr>
          <a:xfrm>
            <a:off x="335102" y="829357"/>
            <a:ext cx="9507638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93" name="Google Shape;793;g34c32a8eef9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677" y="1122093"/>
            <a:ext cx="5334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g34c32a8eef9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8002" y="2616876"/>
            <a:ext cx="6667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g34c32a8eef9_1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6643" y="4017947"/>
            <a:ext cx="58102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g34c32a8eef9_1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97735" y="1123214"/>
            <a:ext cx="67627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g34c32a8eef9_1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38569" y="2576113"/>
            <a:ext cx="50482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g34c32a8eef9_1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36850" y="1094638"/>
            <a:ext cx="5429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g34c32a8eef9_1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698763" y="3283987"/>
            <a:ext cx="41910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g34c32a8eef9_1_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98763" y="4803924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g34c32a8eef9_1_0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g34c32a8eef9_1_0"/>
          <p:cNvSpPr txBox="1"/>
          <p:nvPr/>
        </p:nvSpPr>
        <p:spPr>
          <a:xfrm>
            <a:off x="11724878" y="6431205"/>
            <a:ext cx="4059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19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812" name="Google Shape;812;g34c32a8eef9_1_0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222;g349b097f556_0_68">
            <a:extLst>
              <a:ext uri="{FF2B5EF4-FFF2-40B4-BE49-F238E27FC236}">
                <a16:creationId xmlns:a16="http://schemas.microsoft.com/office/drawing/2014/main" id="{BA905019-69B5-DDDA-4463-A618B7D908C5}"/>
              </a:ext>
            </a:extLst>
          </p:cNvPr>
          <p:cNvSpPr txBox="1"/>
          <p:nvPr/>
        </p:nvSpPr>
        <p:spPr>
          <a:xfrm>
            <a:off x="5168900" y="6463673"/>
            <a:ext cx="641913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 мониторинга к устойчивости: Информационное обслуживание в области криосферы в Центральной Азии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4" name="Google Shape;889;p21">
            <a:extLst>
              <a:ext uri="{FF2B5EF4-FFF2-40B4-BE49-F238E27FC236}">
                <a16:creationId xmlns:a16="http://schemas.microsoft.com/office/drawing/2014/main" id="{95F25088-7B95-4967-BE60-D561E6FAF00E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Подготовлено</a:t>
            </a:r>
          </a:p>
        </p:txBody>
      </p:sp>
      <p:pic>
        <p:nvPicPr>
          <p:cNvPr id="3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468850F4-7518-0F2B-7CD8-79CE30031F77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7;p2">
            <a:extLst>
              <a:ext uri="{FF2B5EF4-FFF2-40B4-BE49-F238E27FC236}">
                <a16:creationId xmlns:a16="http://schemas.microsoft.com/office/drawing/2014/main" id="{2F84EA38-DD62-EED0-FCF1-EA86E2E8F07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9;p2">
            <a:extLst>
              <a:ext uri="{FF2B5EF4-FFF2-40B4-BE49-F238E27FC236}">
                <a16:creationId xmlns:a16="http://schemas.microsoft.com/office/drawing/2014/main" id="{8F282E56-CD7B-0F92-F163-E24794198F5D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green logo with text&#10;&#10;AI-generated content may be incorrect.">
            <a:extLst>
              <a:ext uri="{FF2B5EF4-FFF2-40B4-BE49-F238E27FC236}">
                <a16:creationId xmlns:a16="http://schemas.microsoft.com/office/drawing/2014/main" id="{58CFEA2C-2E46-35BA-1242-52645458248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890;g349f8cc240a_0_47">
            <a:extLst>
              <a:ext uri="{FF2B5EF4-FFF2-40B4-BE49-F238E27FC236}">
                <a16:creationId xmlns:a16="http://schemas.microsoft.com/office/drawing/2014/main" id="{6860225F-64B8-46BB-8D0C-DA0CC4E843FF}"/>
              </a:ext>
            </a:extLst>
          </p:cNvPr>
          <p:cNvSpPr txBox="1"/>
          <p:nvPr/>
        </p:nvSpPr>
        <p:spPr>
          <a:xfrm>
            <a:off x="1295400" y="6472304"/>
            <a:ext cx="1119530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поддержке</a:t>
            </a:r>
          </a:p>
        </p:txBody>
      </p:sp>
      <p:sp>
        <p:nvSpPr>
          <p:cNvPr id="105" name="Google Shape;105;p3"/>
          <p:cNvSpPr/>
          <p:nvPr/>
        </p:nvSpPr>
        <p:spPr>
          <a:xfrm>
            <a:off x="1524000" y="1001857"/>
            <a:ext cx="9335630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Информационное обслуживание по криосфере:</a:t>
            </a:r>
            <a:r>
              <a:rPr lang="en-GB" sz="23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3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О</a:t>
            </a:r>
            <a:r>
              <a:rPr lang="ru-RU" sz="23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бласти применения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Криосфера – основные понятия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rgbClr val="0096C1"/>
                </a:solidFill>
                <a:latin typeface="Calibri"/>
                <a:ea typeface="Calibri"/>
                <a:cs typeface="Calibri"/>
                <a:sym typeface="Calibri"/>
              </a:rPr>
              <a:t>Цепочка добавленной стоимости – информация по криосфере</a:t>
            </a:r>
            <a:endParaRPr lang="ru-RU" sz="2400" dirty="0"/>
          </a:p>
          <a:p>
            <a:pPr>
              <a:lnSpc>
                <a:spcPct val="200000"/>
              </a:lnSpc>
            </a:pPr>
            <a:r>
              <a:rPr lang="ru-RU" sz="2300" b="1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Примеры исследований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i="0" u="none" strike="noStrike" cap="none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Развитие потенциала и кадров</a:t>
            </a: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Рекомендации 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i="0" u="none" strike="noStrike" cap="none" dirty="0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rPr>
              <a:t>Дополнительная информация и ссылки</a:t>
            </a:r>
            <a:endParaRPr dirty="0"/>
          </a:p>
        </p:txBody>
      </p:sp>
      <p:grpSp>
        <p:nvGrpSpPr>
          <p:cNvPr id="106" name="Google Shape;106;p3"/>
          <p:cNvGrpSpPr/>
          <p:nvPr/>
        </p:nvGrpSpPr>
        <p:grpSpPr>
          <a:xfrm>
            <a:off x="636610" y="1212877"/>
            <a:ext cx="687693" cy="4813851"/>
            <a:chOff x="636610" y="1212877"/>
            <a:chExt cx="710053" cy="4970371"/>
          </a:xfrm>
        </p:grpSpPr>
        <p:sp>
          <p:nvSpPr>
            <p:cNvPr id="107" name="Google Shape;107;p3"/>
            <p:cNvSpPr/>
            <p:nvPr/>
          </p:nvSpPr>
          <p:spPr>
            <a:xfrm>
              <a:off x="636610" y="1212877"/>
              <a:ext cx="710053" cy="71005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636610" y="1922930"/>
              <a:ext cx="710053" cy="7100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636610" y="2632983"/>
              <a:ext cx="710053" cy="7100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636610" y="3343036"/>
              <a:ext cx="710053" cy="71005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36610" y="4053089"/>
              <a:ext cx="710053" cy="71005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636610" y="4763142"/>
              <a:ext cx="710053" cy="7100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636610" y="5473195"/>
              <a:ext cx="710053" cy="710053"/>
            </a:xfrm>
            <a:prstGeom prst="ellipse">
              <a:avLst/>
            </a:prstGeom>
            <a:solidFill>
              <a:srgbClr val="8D8D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89C07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" name="Google Shape;114;p3"/>
          <p:cNvSpPr/>
          <p:nvPr/>
        </p:nvSpPr>
        <p:spPr>
          <a:xfrm>
            <a:off x="431825" y="184982"/>
            <a:ext cx="371160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sng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Содержание</a:t>
            </a:r>
            <a:endParaRPr lang="en-GB" sz="3600" b="1" i="0" u="sng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5447533" y="6463673"/>
            <a:ext cx="61659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 мониторинга к устойчивости: Информационное обслуживание в области криосферы в Центральной Азии</a:t>
            </a: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11786077" y="6431205"/>
            <a:ext cx="28713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22" name="Google Shape;122;p3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rgbClr val="1B2F6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3"/>
          <p:cNvSpPr txBox="1"/>
          <p:nvPr/>
        </p:nvSpPr>
        <p:spPr>
          <a:xfrm>
            <a:off x="3367543" y="6455979"/>
            <a:ext cx="106546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Подготовленно</a:t>
            </a:r>
            <a:endParaRPr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01B7D6C1-9BE3-62B4-ADC2-826A3B13FE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8B1E9CBE-3055-BB02-A513-2C3BD8FD9BF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>
            <a:extLst>
              <a:ext uri="{FF2B5EF4-FFF2-40B4-BE49-F238E27FC236}">
                <a16:creationId xmlns:a16="http://schemas.microsoft.com/office/drawing/2014/main" id="{BC97DBA9-4938-F4E1-CDC5-0F7BC6784D7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green logo with text&#10;&#10;AI-generated content may be incorrect.">
            <a:extLst>
              <a:ext uri="{FF2B5EF4-FFF2-40B4-BE49-F238E27FC236}">
                <a16:creationId xmlns:a16="http://schemas.microsoft.com/office/drawing/2014/main" id="{70C5DEA0-ACAB-1C2F-7055-671D45BC8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890;g349f8cc240a_0_47">
            <a:extLst>
              <a:ext uri="{FF2B5EF4-FFF2-40B4-BE49-F238E27FC236}">
                <a16:creationId xmlns:a16="http://schemas.microsoft.com/office/drawing/2014/main" id="{FEA66297-64A4-4663-8BD2-89931249A10D}"/>
              </a:ext>
            </a:extLst>
          </p:cNvPr>
          <p:cNvSpPr txBox="1"/>
          <p:nvPr/>
        </p:nvSpPr>
        <p:spPr>
          <a:xfrm>
            <a:off x="1295400" y="6472304"/>
            <a:ext cx="1119530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поддержке</a:t>
            </a:r>
          </a:p>
        </p:txBody>
      </p:sp>
      <p:sp>
        <p:nvSpPr>
          <p:cNvPr id="818" name="Google Shape;818;g357d997c24e_1_0"/>
          <p:cNvSpPr/>
          <p:nvPr/>
        </p:nvSpPr>
        <p:spPr>
          <a:xfrm>
            <a:off x="335100" y="181025"/>
            <a:ext cx="8923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Рекомендации</a:t>
            </a:r>
            <a:endParaRPr dirty="0"/>
          </a:p>
        </p:txBody>
      </p:sp>
      <p:cxnSp>
        <p:nvCxnSpPr>
          <p:cNvPr id="819" name="Google Shape;819;g357d997c24e_1_0"/>
          <p:cNvCxnSpPr>
            <a:cxnSpLocks/>
          </p:cNvCxnSpPr>
          <p:nvPr/>
        </p:nvCxnSpPr>
        <p:spPr>
          <a:xfrm>
            <a:off x="335102" y="829357"/>
            <a:ext cx="3186473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0" name="Google Shape;820;g357d997c24e_1_0"/>
          <p:cNvSpPr/>
          <p:nvPr/>
        </p:nvSpPr>
        <p:spPr>
          <a:xfrm>
            <a:off x="11663680" y="6325486"/>
            <a:ext cx="528300" cy="5390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g357d997c24e_1_0"/>
          <p:cNvSpPr txBox="1"/>
          <p:nvPr/>
        </p:nvSpPr>
        <p:spPr>
          <a:xfrm>
            <a:off x="11724878" y="6431205"/>
            <a:ext cx="405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20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25" name="Google Shape;825;g357d997c24e_1_0"/>
          <p:cNvSpPr txBox="1"/>
          <p:nvPr/>
        </p:nvSpPr>
        <p:spPr>
          <a:xfrm>
            <a:off x="990974" y="1011248"/>
            <a:ext cx="10865923" cy="510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2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AutoNum type="arabicPeriod"/>
            </a:pP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Улучшать информационное обслуживание по криосфере в соответствии с потребностями пользователей и использовать экономически эффективные и надежные технологии. 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Укреплять взаимопонимание между пользователями и поставщиками услуг, создать поддерживающую правовую и институциональную базу, а также инвестировать в низкозатратные решения по мониторингу и распространению информационного обслуживания.</a:t>
            </a:r>
            <a:endParaRPr lang="ru-RU" sz="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2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AutoNum type="arabicPeriod"/>
            </a:pPr>
            <a:endParaRPr lang="ru-RU" sz="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2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AutoNum type="arabicPeriod"/>
            </a:pPr>
            <a:endParaRPr lang="ru-RU" sz="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2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AutoNum type="arabicPeriod"/>
            </a:pP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Улучшать обмен данными 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путем создания механизмов совместного пользования данными между странами и отраслями. Поддерживать совместимость различных платформ и политику открытого доступа с целью своевременного, прозрачного и скоординированного использования данных по криосфере.</a:t>
            </a:r>
            <a:endParaRPr lang="ru-RU" sz="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2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AutoNum type="arabicPeriod"/>
            </a:pPr>
            <a:endParaRPr lang="ru-RU" sz="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2420">
              <a:buClr>
                <a:schemeClr val="dk1"/>
              </a:buClr>
              <a:buSzPts val="1900"/>
              <a:buFont typeface="Arial"/>
              <a:buAutoNum type="arabicPeriod"/>
            </a:pP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Укреплять местный и национальный опыт в области исследований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криосферы 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через разработку образовательных программ и содействие научному волонтерству, а также обеспечивать финансирование за счет «умных» инвестиций и многосторонних партнерских связей.</a:t>
            </a:r>
            <a:endParaRPr lang="ru-RU" sz="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2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AutoNum type="arabicPeriod"/>
            </a:pPr>
            <a:endParaRPr lang="ru-RU" sz="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2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AutoNum type="arabicPeriod"/>
            </a:pPr>
            <a:r>
              <a:rPr lang="ru-RU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Разрабатывать и реализовывать проекты, ориентированные на спрос и стимулирующие спрос</a:t>
            </a:r>
            <a:r>
              <a:rPr lang="ru-RU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путем постоянного взаимодействия с пользователями, а также разрабатывать модульные проекты, которые могут быть адаптированы под новые потребности и способствующие реализации Национальных планов по адаптации.</a:t>
            </a:r>
            <a:endParaRPr sz="19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6" name="Google Shape;826;g357d997c24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102" y="1092830"/>
            <a:ext cx="730826" cy="706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g357d997c24e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103" y="2501077"/>
            <a:ext cx="730826" cy="738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g357d997c24e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102" y="3756962"/>
            <a:ext cx="730826" cy="53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g357d997c24e_1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5103" y="4809499"/>
            <a:ext cx="577068" cy="6403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6" name="Google Shape;836;g357d997c24e_1_0"/>
          <p:cNvCxnSpPr/>
          <p:nvPr/>
        </p:nvCxnSpPr>
        <p:spPr>
          <a:xfrm>
            <a:off x="-2" y="6315757"/>
            <a:ext cx="12192000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222;g349b097f556_0_68">
            <a:extLst>
              <a:ext uri="{FF2B5EF4-FFF2-40B4-BE49-F238E27FC236}">
                <a16:creationId xmlns:a16="http://schemas.microsoft.com/office/drawing/2014/main" id="{6CA16B43-0B1D-EFB1-8554-B91C432C82F3}"/>
              </a:ext>
            </a:extLst>
          </p:cNvPr>
          <p:cNvSpPr txBox="1"/>
          <p:nvPr/>
        </p:nvSpPr>
        <p:spPr>
          <a:xfrm>
            <a:off x="5168900" y="6463673"/>
            <a:ext cx="641913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 мониторинга к устойчивости: Информационное обслуживание в области криосферы в Центральной Азии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8" name="Google Shape;889;p21">
            <a:extLst>
              <a:ext uri="{FF2B5EF4-FFF2-40B4-BE49-F238E27FC236}">
                <a16:creationId xmlns:a16="http://schemas.microsoft.com/office/drawing/2014/main" id="{346BE7D8-C22B-4420-AD2C-46FE3ACF6DAE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Подготовлено</a:t>
            </a:r>
          </a:p>
        </p:txBody>
      </p:sp>
      <p:pic>
        <p:nvPicPr>
          <p:cNvPr id="3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E756ED20-D24B-5F12-BAD1-B2864715599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id="{BBAC377E-6AC4-502E-7C06-362AAB2CC03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9;p2">
            <a:extLst>
              <a:ext uri="{FF2B5EF4-FFF2-40B4-BE49-F238E27FC236}">
                <a16:creationId xmlns:a16="http://schemas.microsoft.com/office/drawing/2014/main" id="{C60CAB97-A2C2-AEC1-532F-73A473EC7162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green logo with text&#10;&#10;AI-generated content may be incorrect.">
            <a:extLst>
              <a:ext uri="{FF2B5EF4-FFF2-40B4-BE49-F238E27FC236}">
                <a16:creationId xmlns:a16="http://schemas.microsoft.com/office/drawing/2014/main" id="{49CDE218-A96D-42A1-940D-BBCF962824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22"/>
          <p:cNvSpPr txBox="1"/>
          <p:nvPr/>
        </p:nvSpPr>
        <p:spPr>
          <a:xfrm>
            <a:off x="958731" y="1973075"/>
            <a:ext cx="2675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22"/>
          <p:cNvSpPr txBox="1"/>
          <p:nvPr/>
        </p:nvSpPr>
        <p:spPr>
          <a:xfrm>
            <a:off x="1288216" y="949574"/>
            <a:ext cx="10783217" cy="515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7663" indent="-214313">
              <a:spcBef>
                <a:spcPts val="600"/>
              </a:spcBef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Гидроэнергетика и орошение</a:t>
            </a:r>
            <a:r>
              <a:rPr lang="en-GB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GB" sz="1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lvl="1" indent="-2079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</a:pPr>
            <a:r>
              <a:rPr lang="ru-RU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Учитывать сезонные прогнозы водности и вклад талых вод от снежного покрова и ледников</a:t>
            </a:r>
          </a:p>
          <a:p>
            <a:pPr marL="798513" lvl="1" indent="-2079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</a:pPr>
            <a:r>
              <a:rPr lang="ru-RU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Планировать работу гидроэлектростанций на основе прогнозов с суточным интервалом</a:t>
            </a:r>
          </a:p>
          <a:p>
            <a:pPr marL="798513" lvl="1" indent="-2079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•"/>
            </a:pPr>
            <a:r>
              <a:rPr lang="ru-RU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Учитывать устойчивость склонов и долгосрочные изменения стока для стратегического и долгосрочного планирования</a:t>
            </a:r>
            <a:endParaRPr lang="en-GB"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7663" lvl="0" indent="-21431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Безопасность на дорогах</a:t>
            </a:r>
            <a:r>
              <a:rPr lang="en-GB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GB" sz="1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lvl="1" indent="-207963">
              <a:buClr>
                <a:schemeClr val="dk1"/>
              </a:buClr>
              <a:buSzPts val="1500"/>
              <a:buFont typeface="Calibri"/>
              <a:buChar char="•"/>
            </a:pPr>
            <a:r>
              <a:rPr lang="ru-RU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Учитывать прогнозы о неблагоприятных погодных условиях (включая видимость) и лавиноопасности</a:t>
            </a:r>
          </a:p>
          <a:p>
            <a:pPr marL="798513" lvl="1" indent="-207963">
              <a:buClr>
                <a:schemeClr val="dk1"/>
              </a:buClr>
              <a:buSzPts val="1500"/>
              <a:buFont typeface="Calibri"/>
              <a:buChar char="•"/>
            </a:pPr>
            <a:r>
              <a:rPr lang="ru-RU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Контролировать устойчивость горных пород и мерзлоты на высокогорных участках дорог и учитывать эти факторы при планировании и обеспечении безопасности дорожного движения</a:t>
            </a:r>
            <a:endParaRPr lang="en-GB"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7663" indent="-214313">
              <a:spcBef>
                <a:spcPts val="600"/>
              </a:spcBef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Горная добыча в высокогорье</a:t>
            </a:r>
            <a:r>
              <a:rPr lang="en-GB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GB" sz="1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lvl="1" indent="-207963">
              <a:buClr>
                <a:schemeClr val="dk1"/>
              </a:buClr>
              <a:buSzPts val="1500"/>
              <a:buFont typeface="Calibri"/>
              <a:buChar char="•"/>
            </a:pPr>
            <a:r>
              <a:rPr lang="ru-RU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Использовать данные о сроках, площади и глубине снежного покрова, риске схода лавин</a:t>
            </a:r>
          </a:p>
          <a:p>
            <a:pPr marL="798513" lvl="1" indent="-207963">
              <a:buClr>
                <a:schemeClr val="dk1"/>
              </a:buClr>
              <a:buSzPts val="1500"/>
              <a:buFont typeface="Calibri"/>
              <a:buChar char="•"/>
            </a:pPr>
            <a:r>
              <a:rPr lang="ru-RU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Контролировать устойчивость ледников и горных пород, вечной мерзлоты в целях промышленной безопасности</a:t>
            </a:r>
          </a:p>
          <a:p>
            <a:pPr marL="798513" lvl="1" indent="-207963">
              <a:buClr>
                <a:schemeClr val="dk1"/>
              </a:buClr>
              <a:buSzPts val="1500"/>
              <a:buFont typeface="Calibri"/>
              <a:buChar char="•"/>
            </a:pPr>
            <a:r>
              <a:rPr lang="ru-RU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долгосрочной основе моделировать устойчивость участков в целях безопасной эксплуатации хвостохранилищ</a:t>
            </a:r>
            <a:endParaRPr lang="en-GB"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7663" indent="-214313">
              <a:spcBef>
                <a:spcPts val="600"/>
              </a:spcBef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ru-RU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</a:t>
            </a:r>
            <a:r>
              <a:rPr lang="ru-RU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орный туризм:</a:t>
            </a:r>
            <a:endParaRPr lang="en-GB" sz="1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lvl="1" indent="-207963">
              <a:buClr>
                <a:schemeClr val="dk1"/>
              </a:buClr>
              <a:buSzPts val="1500"/>
              <a:buFont typeface="Calibri"/>
              <a:buChar char="•"/>
            </a:pPr>
            <a:r>
              <a:rPr lang="ru-RU" sz="15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Использовать данные о сроках и глубине снежного покрова, риске схода лавин</a:t>
            </a:r>
          </a:p>
          <a:p>
            <a:pPr marL="798513" lvl="1" indent="-207963">
              <a:buClr>
                <a:schemeClr val="dk1"/>
              </a:buClr>
              <a:buSzPts val="1500"/>
              <a:buFont typeface="Calibri"/>
              <a:buChar char="•"/>
            </a:pPr>
            <a:r>
              <a:rPr lang="ru-RU" sz="15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Разрабатывать долгосрочные модели снежного покрова и криосферы для конкретных участков с целью планирования или корректировки схем горнолыжных курортов и инфраструктуры</a:t>
            </a:r>
          </a:p>
          <a:p>
            <a:pPr marL="798513" lvl="1" indent="-207963">
              <a:buClr>
                <a:schemeClr val="dk1"/>
              </a:buClr>
              <a:buSzPts val="1500"/>
              <a:buFont typeface="Calibri"/>
              <a:buChar char="•"/>
            </a:pPr>
            <a:r>
              <a:rPr lang="ru-RU" sz="15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Учитывать предупреждения о неблагоприятных погодных условиях, данных о ледниках и риске ледниковых селей</a:t>
            </a:r>
            <a:endParaRPr lang="en-GB"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7663" indent="-214313">
              <a:spcBef>
                <a:spcPts val="600"/>
              </a:spcBef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ru-RU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Снижение риска стихийных бедствий </a:t>
            </a:r>
            <a:r>
              <a:rPr lang="en-GB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СРБ</a:t>
            </a:r>
            <a:r>
              <a:rPr lang="en-GB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ru-RU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Национальные планы по адаптации (НПА)</a:t>
            </a:r>
            <a:endParaRPr lang="en-GB" sz="1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8513" lvl="1" indent="-207963">
              <a:buClr>
                <a:schemeClr val="dk1"/>
              </a:buClr>
              <a:buSzPts val="1500"/>
              <a:buFont typeface="Calibri"/>
              <a:buChar char="•"/>
            </a:pPr>
            <a:r>
              <a:rPr lang="ru-RU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Использовать сценарии рисков и развития СРБ также и в процессах НПА</a:t>
            </a:r>
          </a:p>
          <a:p>
            <a:pPr marL="798513" lvl="1" indent="-207963">
              <a:buClr>
                <a:schemeClr val="dk1"/>
              </a:buClr>
              <a:buSzPts val="1500"/>
              <a:buFont typeface="Calibri"/>
              <a:buChar char="•"/>
            </a:pPr>
            <a:r>
              <a:rPr lang="ru-RU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Использовать данные по каждой из отраслей в деятельности соответствующих министерств и других ведомств</a:t>
            </a:r>
            <a:endParaRPr lang="en-GB"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22"/>
          <p:cNvSpPr/>
          <p:nvPr/>
        </p:nvSpPr>
        <p:spPr>
          <a:xfrm>
            <a:off x="335099" y="181025"/>
            <a:ext cx="1078321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Потенциальное применение по отраслям: Советы </a:t>
            </a:r>
            <a:endParaRPr dirty="0"/>
          </a:p>
        </p:txBody>
      </p:sp>
      <p:cxnSp>
        <p:nvCxnSpPr>
          <p:cNvPr id="845" name="Google Shape;845;p22"/>
          <p:cNvCxnSpPr>
            <a:cxnSpLocks/>
          </p:cNvCxnSpPr>
          <p:nvPr/>
        </p:nvCxnSpPr>
        <p:spPr>
          <a:xfrm>
            <a:off x="335102" y="829357"/>
            <a:ext cx="10163245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47" name="Google Shape;84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017" y="3923328"/>
            <a:ext cx="83820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017" y="2977428"/>
            <a:ext cx="83820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4767" y="1974368"/>
            <a:ext cx="933450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3342" y="1044951"/>
            <a:ext cx="904875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22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22"/>
          <p:cNvSpPr txBox="1"/>
          <p:nvPr/>
        </p:nvSpPr>
        <p:spPr>
          <a:xfrm>
            <a:off x="11724878" y="6431205"/>
            <a:ext cx="4059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21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58" name="Google Shape;858;p22"/>
          <p:cNvSpPr txBox="1"/>
          <p:nvPr/>
        </p:nvSpPr>
        <p:spPr>
          <a:xfrm>
            <a:off x="1288217" y="6472304"/>
            <a:ext cx="112671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поддержке</a:t>
            </a:r>
          </a:p>
        </p:txBody>
      </p:sp>
      <p:cxnSp>
        <p:nvCxnSpPr>
          <p:cNvPr id="862" name="Google Shape;862;p22"/>
          <p:cNvCxnSpPr/>
          <p:nvPr/>
        </p:nvCxnSpPr>
        <p:spPr>
          <a:xfrm>
            <a:off x="-2" y="6321432"/>
            <a:ext cx="12192000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E393E7-A94E-418D-8A23-E424C3CB6A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0017" y="5101301"/>
            <a:ext cx="933450" cy="809625"/>
          </a:xfrm>
          <a:prstGeom prst="rect">
            <a:avLst/>
          </a:prstGeom>
        </p:spPr>
      </p:pic>
      <p:sp>
        <p:nvSpPr>
          <p:cNvPr id="3" name="Google Shape;222;g349b097f556_0_68">
            <a:extLst>
              <a:ext uri="{FF2B5EF4-FFF2-40B4-BE49-F238E27FC236}">
                <a16:creationId xmlns:a16="http://schemas.microsoft.com/office/drawing/2014/main" id="{A244DCEC-447B-6734-F90F-4E25A5DE548E}"/>
              </a:ext>
            </a:extLst>
          </p:cNvPr>
          <p:cNvSpPr txBox="1"/>
          <p:nvPr/>
        </p:nvSpPr>
        <p:spPr>
          <a:xfrm>
            <a:off x="5168900" y="6463673"/>
            <a:ext cx="641913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 мониторинга к устойчивости: Информационное обслуживание в области криосферы в Центральной Азии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7" name="Google Shape;889;p21">
            <a:extLst>
              <a:ext uri="{FF2B5EF4-FFF2-40B4-BE49-F238E27FC236}">
                <a16:creationId xmlns:a16="http://schemas.microsoft.com/office/drawing/2014/main" id="{43B0BD23-80ED-4174-9D6F-C7516F8BD87B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Подготовлено</a:t>
            </a:r>
          </a:p>
        </p:txBody>
      </p:sp>
      <p:pic>
        <p:nvPicPr>
          <p:cNvPr id="4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2B309A4F-3376-043F-89D3-4A76667A2704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7;p2">
            <a:extLst>
              <a:ext uri="{FF2B5EF4-FFF2-40B4-BE49-F238E27FC236}">
                <a16:creationId xmlns:a16="http://schemas.microsoft.com/office/drawing/2014/main" id="{0A8B3F03-5106-65F9-ACC0-4105A76CC4AE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9;p2">
            <a:extLst>
              <a:ext uri="{FF2B5EF4-FFF2-40B4-BE49-F238E27FC236}">
                <a16:creationId xmlns:a16="http://schemas.microsoft.com/office/drawing/2014/main" id="{5FB89FF7-0B21-09A6-414D-84483F11CC1D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green logo with text&#10;&#10;AI-generated content may be incorrect.">
            <a:extLst>
              <a:ext uri="{FF2B5EF4-FFF2-40B4-BE49-F238E27FC236}">
                <a16:creationId xmlns:a16="http://schemas.microsoft.com/office/drawing/2014/main" id="{C789E55A-D570-B0B9-8D73-F01DA85E0F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890;g349f8cc240a_0_47">
            <a:extLst>
              <a:ext uri="{FF2B5EF4-FFF2-40B4-BE49-F238E27FC236}">
                <a16:creationId xmlns:a16="http://schemas.microsoft.com/office/drawing/2014/main" id="{F1D971A5-3122-4DE0-93AF-C947A924BA6C}"/>
              </a:ext>
            </a:extLst>
          </p:cNvPr>
          <p:cNvSpPr txBox="1"/>
          <p:nvPr/>
        </p:nvSpPr>
        <p:spPr>
          <a:xfrm>
            <a:off x="1295400" y="6472304"/>
            <a:ext cx="1119530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поддержке</a:t>
            </a:r>
          </a:p>
        </p:txBody>
      </p:sp>
      <p:sp>
        <p:nvSpPr>
          <p:cNvPr id="871" name="Google Shape;871;p24"/>
          <p:cNvSpPr txBox="1"/>
          <p:nvPr/>
        </p:nvSpPr>
        <p:spPr>
          <a:xfrm>
            <a:off x="335102" y="1063040"/>
            <a:ext cx="10649400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Сайты национальных гидрометеорологических служб (НГМС):</a:t>
            </a:r>
          </a:p>
          <a:p>
            <a:pPr marL="939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Таджикистан: </a:t>
            </a:r>
            <a:r>
              <a:rPr lang="fr-CA" sz="1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meteo.tj </a:t>
            </a:r>
            <a:r>
              <a:rPr lang="fr-CA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marL="939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Кыргызстан: </a:t>
            </a:r>
            <a:r>
              <a:rPr lang="fr-CA" sz="1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meteo.kg</a:t>
            </a:r>
            <a:endParaRPr lang="fr-CA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39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Узбекистан: </a:t>
            </a:r>
            <a:r>
              <a:rPr lang="fr-CA" sz="1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hydromet.uz</a:t>
            </a:r>
            <a:endParaRPr lang="fr-CA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39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Казахстан: </a:t>
            </a:r>
            <a:r>
              <a:rPr lang="fr-CA" sz="1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kazhydromet.kz</a:t>
            </a:r>
            <a:endParaRPr lang="fr-CA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Сайты национальных и региональных гляциологических центров:</a:t>
            </a:r>
          </a:p>
          <a:p>
            <a:pPr marL="939800" lvl="1" indent="-342900"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Казахстан</a:t>
            </a:r>
            <a:r>
              <a:rPr lang="fr-CA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lang="fr-CA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Центральная Азия </a:t>
            </a:r>
            <a:r>
              <a:rPr lang="fr-CA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Региональный гляциологический центр</a:t>
            </a:r>
            <a:r>
              <a:rPr lang="fr-CA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 </a:t>
            </a:r>
            <a:r>
              <a:rPr lang="fr-CA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cargc.org</a:t>
            </a:r>
            <a:endParaRPr lang="fr-CA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39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Таджикистан</a:t>
            </a:r>
            <a:r>
              <a:rPr lang="fr-CA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fr-CA" sz="1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cryosphere.tj</a:t>
            </a:r>
            <a:endParaRPr lang="fr-CA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SnowMapper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инструмент для оценки и анализа снежного покрова в Центральной Азии</a:t>
            </a:r>
          </a:p>
          <a:p>
            <a:pPr marL="939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Информационная панель по горам ЦА: </a:t>
            </a:r>
            <a:r>
              <a:rPr lang="en-GB" sz="1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snowmapper.ch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939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Таджикистан: </a:t>
            </a:r>
            <a:r>
              <a:rPr lang="en-GB" sz="1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taj.snowmapper.ch</a:t>
            </a:r>
            <a:endParaRPr lang="en-GB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GB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Приключение науки: Женщины и ледники в Центральной Азии: </a:t>
            </a:r>
            <a:r>
              <a:rPr lang="en-GB" sz="1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inspiringgirls.org/central-</a:t>
            </a:r>
            <a:r>
              <a:rPr lang="en-GB" sz="1800" b="0" i="0" u="sng" strike="noStrike" cap="none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asia</a:t>
            </a:r>
            <a:r>
              <a:rPr lang="en-GB" sz="1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-</a:t>
            </a:r>
            <a:r>
              <a:rPr lang="en-GB" sz="1800" b="0" i="0" u="sng" strike="noStrike" cap="none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en</a:t>
            </a:r>
            <a:endParaRPr lang="en-GB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Всемирный сервис мониторинга ледников (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Glacier Monitoring Service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WGMS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wgms.ch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GB" sz="1800" b="1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Глобальный мониторинг криосферы: </a:t>
            </a:r>
            <a:r>
              <a:rPr lang="en-GB" sz="1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globalcryospherewatch.org</a:t>
            </a:r>
            <a:endParaRPr lang="en-GB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24"/>
          <p:cNvSpPr/>
          <p:nvPr/>
        </p:nvSpPr>
        <p:spPr>
          <a:xfrm>
            <a:off x="335102" y="181018"/>
            <a:ext cx="3017698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3600" b="1" i="0" u="none" strike="noStrike" cap="none" dirty="0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rPr>
              <a:t>Ссылки</a:t>
            </a:r>
            <a:endParaRPr lang="ru-RU" sz="3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873" name="Google Shape;873;p24"/>
          <p:cNvCxnSpPr>
            <a:cxnSpLocks/>
          </p:cNvCxnSpPr>
          <p:nvPr/>
        </p:nvCxnSpPr>
        <p:spPr>
          <a:xfrm>
            <a:off x="335102" y="829357"/>
            <a:ext cx="1631721" cy="0"/>
          </a:xfrm>
          <a:prstGeom prst="straightConnector1">
            <a:avLst/>
          </a:prstGeom>
          <a:noFill/>
          <a:ln w="19050" cap="flat" cmpd="sng">
            <a:solidFill>
              <a:srgbClr val="8D8D8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4" name="Google Shape;874;p24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rgbClr val="8D8D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24"/>
          <p:cNvSpPr txBox="1"/>
          <p:nvPr/>
        </p:nvSpPr>
        <p:spPr>
          <a:xfrm>
            <a:off x="11724878" y="6431205"/>
            <a:ext cx="4059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22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876" name="Google Shape;876;p24"/>
          <p:cNvCxnSpPr/>
          <p:nvPr/>
        </p:nvCxnSpPr>
        <p:spPr>
          <a:xfrm>
            <a:off x="-2" y="6315757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8D8D8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222;g349b097f556_0_68">
            <a:extLst>
              <a:ext uri="{FF2B5EF4-FFF2-40B4-BE49-F238E27FC236}">
                <a16:creationId xmlns:a16="http://schemas.microsoft.com/office/drawing/2014/main" id="{BF9E858C-3FDE-5C13-D6C0-BCFA14827A8A}"/>
              </a:ext>
            </a:extLst>
          </p:cNvPr>
          <p:cNvSpPr txBox="1"/>
          <p:nvPr/>
        </p:nvSpPr>
        <p:spPr>
          <a:xfrm>
            <a:off x="5168900" y="6463673"/>
            <a:ext cx="641913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 мониторинга к устойчивости: Информационное обслуживание в области криосферы в Центральной Азии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4" name="Google Shape;889;p21">
            <a:extLst>
              <a:ext uri="{FF2B5EF4-FFF2-40B4-BE49-F238E27FC236}">
                <a16:creationId xmlns:a16="http://schemas.microsoft.com/office/drawing/2014/main" id="{4670BD8D-CC83-406A-932B-709ACC9CAC21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Подготовлено</a:t>
            </a:r>
          </a:p>
        </p:txBody>
      </p:sp>
      <p:pic>
        <p:nvPicPr>
          <p:cNvPr id="3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00BC2135-232C-1E37-B11A-D09E38EF0179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id="{46D6CD5B-267B-F60B-2B6F-2C539D948994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9;p2">
            <a:extLst>
              <a:ext uri="{FF2B5EF4-FFF2-40B4-BE49-F238E27FC236}">
                <a16:creationId xmlns:a16="http://schemas.microsoft.com/office/drawing/2014/main" id="{149D174F-75AD-9F7C-E1FA-43374A381C82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green logo with text&#10;&#10;AI-generated content may be incorrect.">
            <a:extLst>
              <a:ext uri="{FF2B5EF4-FFF2-40B4-BE49-F238E27FC236}">
                <a16:creationId xmlns:a16="http://schemas.microsoft.com/office/drawing/2014/main" id="{849234CB-5A17-96A1-DF8F-0B80D23E169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349f8cc240a_0_47"/>
          <p:cNvSpPr txBox="1"/>
          <p:nvPr/>
        </p:nvSpPr>
        <p:spPr>
          <a:xfrm>
            <a:off x="1295400" y="6472304"/>
            <a:ext cx="1119530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поддержке</a:t>
            </a:r>
          </a:p>
        </p:txBody>
      </p:sp>
      <p:sp>
        <p:nvSpPr>
          <p:cNvPr id="893" name="Google Shape;893;g349f8cc240a_0_47"/>
          <p:cNvSpPr txBox="1"/>
          <p:nvPr/>
        </p:nvSpPr>
        <p:spPr>
          <a:xfrm>
            <a:off x="335101" y="1252774"/>
            <a:ext cx="10348200" cy="294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-RU" sz="17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Другие ресурсы и проекты:</a:t>
            </a:r>
            <a:endParaRPr lang="ru-RU" dirty="0"/>
          </a:p>
          <a:p>
            <a:pPr marL="939800" marR="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700" b="0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Доклад ООН по водным ресурсам в мире 2025 года, Горы и ледники, Водные башни: </a:t>
            </a:r>
            <a:r>
              <a:rPr lang="ru-RU" sz="17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https://www.unwater.org/publications/un-world-water-development-report-2025</a:t>
            </a:r>
            <a:endParaRPr lang="ru-RU" sz="17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39800" marR="0" lvl="1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700" b="0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Атлас гидрометеорологии Центральной Азии: </a:t>
            </a:r>
            <a:r>
              <a:rPr lang="ru-RU" sz="17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https://zoinet.org/product/hydromet-atlas</a:t>
            </a:r>
          </a:p>
          <a:p>
            <a:pPr marL="939800" marR="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Продукты знаний от GLOFCA – Наводнения от сброса ледниковых озер в Центральной Азии, проект ЮНЕСКО-АФ: </a:t>
            </a:r>
            <a:r>
              <a:rPr lang="ru-RU" sz="17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https://glofca.org/resources-for-science-and-policy</a:t>
            </a:r>
            <a:endParaRPr lang="ru-RU" sz="17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39800" marR="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7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Проект ПАМИР - От льда к микроорганизмам и людям: Шаг к междисциплинарному пониманию воздействий изменения климата на Третий Полюс: </a:t>
            </a:r>
            <a:r>
              <a:rPr lang="ru-RU" sz="17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https://pamir-project.ch</a:t>
            </a: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g349f8cc240a_0_47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rgbClr val="8D8D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g349f8cc240a_0_47"/>
          <p:cNvSpPr txBox="1"/>
          <p:nvPr/>
        </p:nvSpPr>
        <p:spPr>
          <a:xfrm>
            <a:off x="11724878" y="6431205"/>
            <a:ext cx="40592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23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896" name="Google Shape;896;g349f8cc240a_0_47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rgbClr val="8D8D8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222;g349b097f556_0_68">
            <a:extLst>
              <a:ext uri="{FF2B5EF4-FFF2-40B4-BE49-F238E27FC236}">
                <a16:creationId xmlns:a16="http://schemas.microsoft.com/office/drawing/2014/main" id="{A31712CF-078E-BC85-2626-F37AB64EBC57}"/>
              </a:ext>
            </a:extLst>
          </p:cNvPr>
          <p:cNvSpPr txBox="1"/>
          <p:nvPr/>
        </p:nvSpPr>
        <p:spPr>
          <a:xfrm>
            <a:off x="5168900" y="6463673"/>
            <a:ext cx="641913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 мониторинга к устойчивости: Информационное обслуживание в области криосферы в Центральной Азии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8" name="Google Shape;872;p24">
            <a:extLst>
              <a:ext uri="{FF2B5EF4-FFF2-40B4-BE49-F238E27FC236}">
                <a16:creationId xmlns:a16="http://schemas.microsoft.com/office/drawing/2014/main" id="{84136EDA-6BF6-4322-9B19-C229066F467D}"/>
              </a:ext>
            </a:extLst>
          </p:cNvPr>
          <p:cNvSpPr/>
          <p:nvPr/>
        </p:nvSpPr>
        <p:spPr>
          <a:xfrm>
            <a:off x="335102" y="181018"/>
            <a:ext cx="3017698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3600" b="1" i="0" u="none" strike="noStrike" cap="none" dirty="0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rPr>
              <a:t>Ссылки</a:t>
            </a:r>
            <a:endParaRPr lang="ru-RU" sz="3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9" name="Google Shape;873;p24">
            <a:extLst>
              <a:ext uri="{FF2B5EF4-FFF2-40B4-BE49-F238E27FC236}">
                <a16:creationId xmlns:a16="http://schemas.microsoft.com/office/drawing/2014/main" id="{74F1424E-C3F9-420A-B133-AA3B0ACF808D}"/>
              </a:ext>
            </a:extLst>
          </p:cNvPr>
          <p:cNvCxnSpPr>
            <a:cxnSpLocks/>
          </p:cNvCxnSpPr>
          <p:nvPr/>
        </p:nvCxnSpPr>
        <p:spPr>
          <a:xfrm>
            <a:off x="335102" y="829357"/>
            <a:ext cx="1631721" cy="0"/>
          </a:xfrm>
          <a:prstGeom prst="straightConnector1">
            <a:avLst/>
          </a:prstGeom>
          <a:noFill/>
          <a:ln w="19050" cap="flat" cmpd="sng">
            <a:solidFill>
              <a:srgbClr val="8D8D8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889;p21">
            <a:extLst>
              <a:ext uri="{FF2B5EF4-FFF2-40B4-BE49-F238E27FC236}">
                <a16:creationId xmlns:a16="http://schemas.microsoft.com/office/drawing/2014/main" id="{E361D215-5276-4A95-BCD0-E5B8B342489E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Подготовлено</a:t>
            </a:r>
          </a:p>
        </p:txBody>
      </p:sp>
      <p:pic>
        <p:nvPicPr>
          <p:cNvPr id="3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6A3C6FE8-F212-7A8F-37D4-B70F4101E46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id="{0377F135-3F8E-2152-F4D6-B470FD0F323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9;p2">
            <a:extLst>
              <a:ext uri="{FF2B5EF4-FFF2-40B4-BE49-F238E27FC236}">
                <a16:creationId xmlns:a16="http://schemas.microsoft.com/office/drawing/2014/main" id="{90D1B9A6-526D-D573-F55E-8113F3899C3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green logo with text&#10;&#10;AI-generated content may be incorrect.">
            <a:extLst>
              <a:ext uri="{FF2B5EF4-FFF2-40B4-BE49-F238E27FC236}">
                <a16:creationId xmlns:a16="http://schemas.microsoft.com/office/drawing/2014/main" id="{4EBF71FB-80EB-B67F-C7EF-16072BF1BF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890;g349f8cc240a_0_47">
            <a:extLst>
              <a:ext uri="{FF2B5EF4-FFF2-40B4-BE49-F238E27FC236}">
                <a16:creationId xmlns:a16="http://schemas.microsoft.com/office/drawing/2014/main" id="{A53A260C-2FB4-43BF-B84C-FCB366F856DB}"/>
              </a:ext>
            </a:extLst>
          </p:cNvPr>
          <p:cNvSpPr txBox="1"/>
          <p:nvPr/>
        </p:nvSpPr>
        <p:spPr>
          <a:xfrm>
            <a:off x="1295400" y="6472304"/>
            <a:ext cx="1119530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поддержке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854C533-5CC5-07D1-44D5-2E3505385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47" y="930934"/>
            <a:ext cx="11181033" cy="4584589"/>
          </a:xfrm>
          <a:prstGeom prst="rect">
            <a:avLst/>
          </a:prstGeom>
        </p:spPr>
      </p:pic>
      <p:sp>
        <p:nvSpPr>
          <p:cNvPr id="138" name="Google Shape;138;g34e1f999f63_0_0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34e1f999f63_0_0"/>
          <p:cNvSpPr txBox="1"/>
          <p:nvPr/>
        </p:nvSpPr>
        <p:spPr>
          <a:xfrm>
            <a:off x="11786077" y="6431205"/>
            <a:ext cx="28713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53" name="Google Shape;153;g34e1f999f63_0_0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rgbClr val="1B2F6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4" name="Google Shape;154;g34e1f999f63_0_0"/>
          <p:cNvSpPr txBox="1"/>
          <p:nvPr/>
        </p:nvSpPr>
        <p:spPr>
          <a:xfrm>
            <a:off x="4996049" y="6463673"/>
            <a:ext cx="6617384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 мониторинга к устойчивости: Информационное обслуживание в области криосферы в Центральной Азии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" name="Google Shape;135;g34e1f999f63_0_0">
            <a:extLst>
              <a:ext uri="{FF2B5EF4-FFF2-40B4-BE49-F238E27FC236}">
                <a16:creationId xmlns:a16="http://schemas.microsoft.com/office/drawing/2014/main" id="{AAC0D5E6-381F-EDC4-CA37-0A8A88F2EFF3}"/>
              </a:ext>
            </a:extLst>
          </p:cNvPr>
          <p:cNvSpPr/>
          <p:nvPr/>
        </p:nvSpPr>
        <p:spPr>
          <a:xfrm>
            <a:off x="9002180" y="5754093"/>
            <a:ext cx="2783897" cy="457200"/>
          </a:xfrm>
          <a:prstGeom prst="rect">
            <a:avLst/>
          </a:prstGeom>
          <a:solidFill>
            <a:srgbClr val="00588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36;g34e1f999f63_0_0">
            <a:extLst>
              <a:ext uri="{FF2B5EF4-FFF2-40B4-BE49-F238E27FC236}">
                <a16:creationId xmlns:a16="http://schemas.microsoft.com/office/drawing/2014/main" id="{501A9CAD-9885-6D00-9C47-26BE599FD587}"/>
              </a:ext>
            </a:extLst>
          </p:cNvPr>
          <p:cNvSpPr/>
          <p:nvPr/>
        </p:nvSpPr>
        <p:spPr>
          <a:xfrm>
            <a:off x="2414930" y="196161"/>
            <a:ext cx="1271588" cy="519159"/>
          </a:xfrm>
          <a:prstGeom prst="rect">
            <a:avLst/>
          </a:prstGeom>
          <a:solidFill>
            <a:srgbClr val="00588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37;g34e1f999f63_0_0">
            <a:extLst>
              <a:ext uri="{FF2B5EF4-FFF2-40B4-BE49-F238E27FC236}">
                <a16:creationId xmlns:a16="http://schemas.microsoft.com/office/drawing/2014/main" id="{A057D0E5-3899-277D-8551-715CF0119268}"/>
              </a:ext>
            </a:extLst>
          </p:cNvPr>
          <p:cNvSpPr/>
          <p:nvPr/>
        </p:nvSpPr>
        <p:spPr>
          <a:xfrm>
            <a:off x="122240" y="5683248"/>
            <a:ext cx="1194751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Хронология проектов Швейцарии по снегу и ледникам</a:t>
            </a: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последние 30 лет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6" name="Google Shape;138;g34e1f999f63_0_0">
            <a:extLst>
              <a:ext uri="{FF2B5EF4-FFF2-40B4-BE49-F238E27FC236}">
                <a16:creationId xmlns:a16="http://schemas.microsoft.com/office/drawing/2014/main" id="{5FC1871B-773F-532C-607D-23CA779E4C14}"/>
              </a:ext>
            </a:extLst>
          </p:cNvPr>
          <p:cNvSpPr/>
          <p:nvPr/>
        </p:nvSpPr>
        <p:spPr>
          <a:xfrm>
            <a:off x="245091" y="178018"/>
            <a:ext cx="1170181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Хронология </a:t>
            </a: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100 </a:t>
            </a:r>
            <a:r>
              <a:rPr lang="ru-RU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лет 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наблюдений криосферы и гидрометеорологии в ЦА</a:t>
            </a:r>
            <a:endParaRPr sz="2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46;g34e1f999f63_0_0">
            <a:extLst>
              <a:ext uri="{FF2B5EF4-FFF2-40B4-BE49-F238E27FC236}">
                <a16:creationId xmlns:a16="http://schemas.microsoft.com/office/drawing/2014/main" id="{089C96F6-D61B-963C-8F28-9572D8FBC075}"/>
              </a:ext>
            </a:extLst>
          </p:cNvPr>
          <p:cNvSpPr/>
          <p:nvPr/>
        </p:nvSpPr>
        <p:spPr>
          <a:xfrm>
            <a:off x="8832662" y="2067725"/>
            <a:ext cx="2619969" cy="2167183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47;g34e1f999f63_0_0">
            <a:extLst>
              <a:ext uri="{FF2B5EF4-FFF2-40B4-BE49-F238E27FC236}">
                <a16:creationId xmlns:a16="http://schemas.microsoft.com/office/drawing/2014/main" id="{E4AABDA5-A07A-4A8F-1A61-945EF36F33BF}"/>
              </a:ext>
            </a:extLst>
          </p:cNvPr>
          <p:cNvSpPr txBox="1"/>
          <p:nvPr/>
        </p:nvSpPr>
        <p:spPr>
          <a:xfrm>
            <a:off x="9213590" y="2299915"/>
            <a:ext cx="1858112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 </a:t>
            </a:r>
            <a:r>
              <a:rPr lang="ru-RU" sz="18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лет работы</a:t>
            </a:r>
            <a:r>
              <a:rPr lang="en-GB" sz="18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Швейцарии в области горной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криосферы в Центральной Азии</a:t>
            </a:r>
            <a:endParaRPr sz="180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148;g34e1f999f63_0_0">
            <a:extLst>
              <a:ext uri="{FF2B5EF4-FFF2-40B4-BE49-F238E27FC236}">
                <a16:creationId xmlns:a16="http://schemas.microsoft.com/office/drawing/2014/main" id="{94BD4AC3-584E-7E19-A1E0-F0E0C712198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13465" y="3520533"/>
            <a:ext cx="7143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9A2099-CE91-6C9A-533A-79A6E0E6C200}"/>
              </a:ext>
            </a:extLst>
          </p:cNvPr>
          <p:cNvSpPr txBox="1"/>
          <p:nvPr/>
        </p:nvSpPr>
        <p:spPr>
          <a:xfrm>
            <a:off x="190694" y="926069"/>
            <a:ext cx="18101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Советско-германская</a:t>
            </a:r>
          </a:p>
          <a:p>
            <a:pPr algn="ctr"/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Алайско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-Памирская</a:t>
            </a:r>
          </a:p>
          <a:p>
            <a:pPr algn="ctr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экспедиция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4DBBA7-241C-1396-AD97-2BD227F5E610}"/>
              </a:ext>
            </a:extLst>
          </p:cNvPr>
          <p:cNvSpPr txBox="1"/>
          <p:nvPr/>
        </p:nvSpPr>
        <p:spPr>
          <a:xfrm>
            <a:off x="1717975" y="976643"/>
            <a:ext cx="13939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Станция ледника Федченко, РТ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4F2EAB-1ECA-34FA-B5B0-D1FB97D35247}"/>
              </a:ext>
            </a:extLst>
          </p:cNvPr>
          <p:cNvSpPr txBox="1"/>
          <p:nvPr/>
        </p:nvSpPr>
        <p:spPr>
          <a:xfrm>
            <a:off x="3028842" y="868922"/>
            <a:ext cx="1718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Международный геофизический год, станция ледника Туюксу, РК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7AC9E9-D5D4-FFB4-FBB6-9E514B8F44EF}"/>
              </a:ext>
            </a:extLst>
          </p:cNvPr>
          <p:cNvSpPr txBox="1"/>
          <p:nvPr/>
        </p:nvSpPr>
        <p:spPr>
          <a:xfrm>
            <a:off x="4503529" y="982169"/>
            <a:ext cx="12345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Станция ледника Абрамова, КР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298BCE-D422-C21D-BDB8-B13235B2CAA8}"/>
              </a:ext>
            </a:extLst>
          </p:cNvPr>
          <p:cNvSpPr txBox="1"/>
          <p:nvPr/>
        </p:nvSpPr>
        <p:spPr>
          <a:xfrm>
            <a:off x="5645416" y="987034"/>
            <a:ext cx="9876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Каталог ледников СССР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9B9B70-7836-F828-D101-C3F1898A28ED}"/>
              </a:ext>
            </a:extLst>
          </p:cNvPr>
          <p:cNvSpPr txBox="1"/>
          <p:nvPr/>
        </p:nvSpPr>
        <p:spPr>
          <a:xfrm>
            <a:off x="6492841" y="1109792"/>
            <a:ext cx="1079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Распад </a:t>
            </a:r>
          </a:p>
          <a:p>
            <a:pPr algn="ctr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СССР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F6BDED-45B7-7CC6-5173-D99DEC9B7143}"/>
              </a:ext>
            </a:extLst>
          </p:cNvPr>
          <p:cNvSpPr txBox="1"/>
          <p:nvPr/>
        </p:nvSpPr>
        <p:spPr>
          <a:xfrm>
            <a:off x="7222067" y="874448"/>
            <a:ext cx="1991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Большой пробел в наблюдениях и обучении по криосфере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986AAD-3174-79F2-852D-B897E53827DB}"/>
              </a:ext>
            </a:extLst>
          </p:cNvPr>
          <p:cNvSpPr txBox="1"/>
          <p:nvPr/>
        </p:nvSpPr>
        <p:spPr>
          <a:xfrm>
            <a:off x="9057187" y="982169"/>
            <a:ext cx="20359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Введение современных методов, обучение специалистов</a:t>
            </a:r>
          </a:p>
        </p:txBody>
      </p:sp>
      <p:sp>
        <p:nvSpPr>
          <p:cNvPr id="36" name="Google Shape;889;p21">
            <a:extLst>
              <a:ext uri="{FF2B5EF4-FFF2-40B4-BE49-F238E27FC236}">
                <a16:creationId xmlns:a16="http://schemas.microsoft.com/office/drawing/2014/main" id="{66552685-E06D-417B-8370-C909CE5A15B5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Подготовлено</a:t>
            </a:r>
          </a:p>
        </p:txBody>
      </p:sp>
      <p:pic>
        <p:nvPicPr>
          <p:cNvPr id="2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26B2BF09-652B-4EED-6B67-E703E025A53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97;p2">
            <a:extLst>
              <a:ext uri="{FF2B5EF4-FFF2-40B4-BE49-F238E27FC236}">
                <a16:creationId xmlns:a16="http://schemas.microsoft.com/office/drawing/2014/main" id="{97775F9B-F977-F721-C58B-B564E13D77D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99;p2">
            <a:extLst>
              <a:ext uri="{FF2B5EF4-FFF2-40B4-BE49-F238E27FC236}">
                <a16:creationId xmlns:a16="http://schemas.microsoft.com/office/drawing/2014/main" id="{4B769812-C916-3A99-A6E9-4CB5CFEB1EA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A green logo with text&#10;&#10;AI-generated content may be incorrect.">
            <a:extLst>
              <a:ext uri="{FF2B5EF4-FFF2-40B4-BE49-F238E27FC236}">
                <a16:creationId xmlns:a16="http://schemas.microsoft.com/office/drawing/2014/main" id="{5286FC1D-633A-A884-EB41-076C45178A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890;g349f8cc240a_0_47">
            <a:extLst>
              <a:ext uri="{FF2B5EF4-FFF2-40B4-BE49-F238E27FC236}">
                <a16:creationId xmlns:a16="http://schemas.microsoft.com/office/drawing/2014/main" id="{144D6341-299A-49E6-8CE0-716E0EC52A8C}"/>
              </a:ext>
            </a:extLst>
          </p:cNvPr>
          <p:cNvSpPr txBox="1"/>
          <p:nvPr/>
        </p:nvSpPr>
        <p:spPr>
          <a:xfrm>
            <a:off x="1295400" y="6472304"/>
            <a:ext cx="1119530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поддержке</a:t>
            </a:r>
          </a:p>
        </p:txBody>
      </p:sp>
      <p:pic>
        <p:nvPicPr>
          <p:cNvPr id="160" name="Google Shape;16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4578" y="2221122"/>
            <a:ext cx="1924050" cy="493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1644" y="1473680"/>
            <a:ext cx="2610375" cy="2678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6915" y="895717"/>
            <a:ext cx="2437414" cy="287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"/>
          <p:cNvPicPr preferRelativeResize="0"/>
          <p:nvPr/>
        </p:nvPicPr>
        <p:blipFill rotWithShape="1">
          <a:blip r:embed="rId4">
            <a:alphaModFix/>
          </a:blip>
          <a:srcRect l="6697"/>
          <a:stretch/>
        </p:blipFill>
        <p:spPr>
          <a:xfrm>
            <a:off x="60817" y="909271"/>
            <a:ext cx="2585827" cy="269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2174" y="1637092"/>
            <a:ext cx="2658462" cy="269082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4"/>
          <p:cNvSpPr txBox="1"/>
          <p:nvPr/>
        </p:nvSpPr>
        <p:spPr>
          <a:xfrm>
            <a:off x="5297986" y="1068872"/>
            <a:ext cx="20586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Должны ли мы скорректировать производство гидроэнергии с учетом прогнозов таяния снега?</a:t>
            </a:r>
          </a:p>
        </p:txBody>
      </p:sp>
      <p:sp>
        <p:nvSpPr>
          <p:cNvPr id="167" name="Google Shape;167;p4"/>
          <p:cNvSpPr txBox="1"/>
          <p:nvPr/>
        </p:nvSpPr>
        <p:spPr>
          <a:xfrm>
            <a:off x="7603473" y="1594484"/>
            <a:ext cx="2369401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Нужно ли приостановить или изменить движение транспорта из-за прогнозируемого риска лавин?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"/>
          <p:cNvSpPr txBox="1"/>
          <p:nvPr/>
        </p:nvSpPr>
        <p:spPr>
          <a:xfrm>
            <a:off x="2375939" y="1930786"/>
            <a:ext cx="2654697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Какой объем воды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орошения можно ожидать в предстоящий сельскохозяйственный сезон?</a:t>
            </a:r>
          </a:p>
        </p:txBody>
      </p:sp>
      <p:sp>
        <p:nvSpPr>
          <p:cNvPr id="170" name="Google Shape;170;p4"/>
          <p:cNvSpPr txBox="1"/>
          <p:nvPr/>
        </p:nvSpPr>
        <p:spPr>
          <a:xfrm>
            <a:off x="170969" y="1132840"/>
            <a:ext cx="2342298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Стабильно ли 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хвосто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хранилище и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каков риск обвала горных пород из-за таяния мерзлоты?</a:t>
            </a:r>
            <a:endParaRPr sz="3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335100" y="181025"/>
            <a:ext cx="1065040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Информационное обслуживание по криосфере: </a:t>
            </a:r>
            <a:r>
              <a:rPr lang="ru-RU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О</a:t>
            </a:r>
            <a:r>
              <a:rPr lang="ru-RU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бласти применения</a:t>
            </a:r>
            <a:endParaRPr lang="ru-RU"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50" dirty="0"/>
          </a:p>
        </p:txBody>
      </p:sp>
      <p:cxnSp>
        <p:nvCxnSpPr>
          <p:cNvPr id="172" name="Google Shape;172;p4"/>
          <p:cNvCxnSpPr>
            <a:cxnSpLocks/>
          </p:cNvCxnSpPr>
          <p:nvPr/>
        </p:nvCxnSpPr>
        <p:spPr>
          <a:xfrm>
            <a:off x="335102" y="829357"/>
            <a:ext cx="10650398" cy="0"/>
          </a:xfrm>
          <a:prstGeom prst="straightConnector1">
            <a:avLst/>
          </a:prstGeom>
          <a:noFill/>
          <a:ln w="19050" cap="flat" cmpd="sng">
            <a:solidFill>
              <a:srgbClr val="1B2F6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3" name="Google Shape;17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537" y="3004938"/>
            <a:ext cx="1609725" cy="343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08287" y="4021275"/>
            <a:ext cx="127635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40570" y="2960821"/>
            <a:ext cx="2371725" cy="38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86129" y="3882529"/>
            <a:ext cx="1400175" cy="221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"/>
          <p:cNvSpPr txBox="1"/>
          <p:nvPr/>
        </p:nvSpPr>
        <p:spPr>
          <a:xfrm>
            <a:off x="11786077" y="6431205"/>
            <a:ext cx="28713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88" name="Google Shape;188;p4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rgbClr val="1B2F6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9" name="Google Shape;189;p4"/>
          <p:cNvSpPr txBox="1"/>
          <p:nvPr/>
        </p:nvSpPr>
        <p:spPr>
          <a:xfrm>
            <a:off x="5066915" y="6463673"/>
            <a:ext cx="6546518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 мониторинга к устойчивости: Информационное обслуживание в области криосферы в Центральной Азии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AE610F8-B4A8-4921-B153-88415C1D860F}"/>
              </a:ext>
            </a:extLst>
          </p:cNvPr>
          <p:cNvGrpSpPr/>
          <p:nvPr/>
        </p:nvGrpSpPr>
        <p:grpSpPr>
          <a:xfrm>
            <a:off x="9790344" y="634366"/>
            <a:ext cx="2401655" cy="2196713"/>
            <a:chOff x="9790344" y="634366"/>
            <a:chExt cx="2401655" cy="2196713"/>
          </a:xfrm>
        </p:grpSpPr>
        <p:pic>
          <p:nvPicPr>
            <p:cNvPr id="161" name="Google Shape;161;p4"/>
            <p:cNvPicPr preferRelativeResize="0"/>
            <p:nvPr/>
          </p:nvPicPr>
          <p:blipFill rotWithShape="1">
            <a:blip r:embed="rId4">
              <a:alphaModFix/>
            </a:blip>
            <a:srcRect l="2258"/>
            <a:stretch/>
          </p:blipFill>
          <p:spPr>
            <a:xfrm flipH="1">
              <a:off x="9790344" y="634366"/>
              <a:ext cx="2401655" cy="21967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Google Shape;168;p4"/>
            <p:cNvSpPr txBox="1"/>
            <p:nvPr/>
          </p:nvSpPr>
          <p:spPr>
            <a:xfrm>
              <a:off x="9816459" y="820677"/>
              <a:ext cx="2276634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Возможно ли успешное развитие зимнего туризма на этом участке?</a:t>
              </a:r>
            </a:p>
          </p:txBody>
        </p:sp>
      </p:grpSp>
      <p:sp>
        <p:nvSpPr>
          <p:cNvPr id="39" name="Google Shape;889;p21">
            <a:extLst>
              <a:ext uri="{FF2B5EF4-FFF2-40B4-BE49-F238E27FC236}">
                <a16:creationId xmlns:a16="http://schemas.microsoft.com/office/drawing/2014/main" id="{EDE0CE29-8977-441E-A411-87F2AA4DD821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Подготовлено</a:t>
            </a:r>
          </a:p>
        </p:txBody>
      </p:sp>
      <p:pic>
        <p:nvPicPr>
          <p:cNvPr id="2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4B57E229-D55F-FD43-DB1A-E3CD26369BF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id="{FC53341A-696A-EC42-D3FE-9DCE8F93A3E2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9;p2">
            <a:extLst>
              <a:ext uri="{FF2B5EF4-FFF2-40B4-BE49-F238E27FC236}">
                <a16:creationId xmlns:a16="http://schemas.microsoft.com/office/drawing/2014/main" id="{8EE00CE6-60DE-3F36-BD94-3F3717FDDFE1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green logo with text&#10;&#10;AI-generated content may be incorrect.">
            <a:extLst>
              <a:ext uri="{FF2B5EF4-FFF2-40B4-BE49-F238E27FC236}">
                <a16:creationId xmlns:a16="http://schemas.microsoft.com/office/drawing/2014/main" id="{7E3031C6-CFD8-DDF1-D1E5-32B00608E1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890;g349f8cc240a_0_47">
            <a:extLst>
              <a:ext uri="{FF2B5EF4-FFF2-40B4-BE49-F238E27FC236}">
                <a16:creationId xmlns:a16="http://schemas.microsoft.com/office/drawing/2014/main" id="{9A5DAB90-5AD1-4527-874E-6E47C8BFDFBD}"/>
              </a:ext>
            </a:extLst>
          </p:cNvPr>
          <p:cNvSpPr txBox="1"/>
          <p:nvPr/>
        </p:nvSpPr>
        <p:spPr>
          <a:xfrm>
            <a:off x="1295400" y="6472304"/>
            <a:ext cx="1119530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поддержке</a:t>
            </a:r>
          </a:p>
        </p:txBody>
      </p:sp>
      <p:sp>
        <p:nvSpPr>
          <p:cNvPr id="195" name="Google Shape;195;g349b097f556_0_68"/>
          <p:cNvSpPr/>
          <p:nvPr/>
        </p:nvSpPr>
        <p:spPr>
          <a:xfrm rot="130279">
            <a:off x="9473275" y="1978654"/>
            <a:ext cx="2723115" cy="3305090"/>
          </a:xfrm>
          <a:custGeom>
            <a:avLst/>
            <a:gdLst/>
            <a:ahLst/>
            <a:cxnLst/>
            <a:rect l="l" t="t" r="r" b="b"/>
            <a:pathLst>
              <a:path w="2579298" h="2251495" extrusionOk="0">
                <a:moveTo>
                  <a:pt x="0" y="983412"/>
                </a:moveTo>
                <a:lnTo>
                  <a:pt x="129396" y="138023"/>
                </a:lnTo>
                <a:lnTo>
                  <a:pt x="1820173" y="0"/>
                </a:lnTo>
                <a:lnTo>
                  <a:pt x="2553419" y="577970"/>
                </a:lnTo>
                <a:lnTo>
                  <a:pt x="2579298" y="1319842"/>
                </a:lnTo>
                <a:lnTo>
                  <a:pt x="1725283" y="2251495"/>
                </a:lnTo>
                <a:lnTo>
                  <a:pt x="500332" y="2139351"/>
                </a:lnTo>
                <a:lnTo>
                  <a:pt x="34505" y="1880559"/>
                </a:lnTo>
                <a:lnTo>
                  <a:pt x="0" y="98341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349b097f556_0_68"/>
          <p:cNvSpPr/>
          <p:nvPr/>
        </p:nvSpPr>
        <p:spPr>
          <a:xfrm>
            <a:off x="5423746" y="3569855"/>
            <a:ext cx="3157775" cy="2472541"/>
          </a:xfrm>
          <a:custGeom>
            <a:avLst/>
            <a:gdLst/>
            <a:ahLst/>
            <a:cxnLst/>
            <a:rect l="l" t="t" r="r" b="b"/>
            <a:pathLst>
              <a:path w="3303917" h="1871932" extrusionOk="0">
                <a:moveTo>
                  <a:pt x="25879" y="543464"/>
                </a:moveTo>
                <a:lnTo>
                  <a:pt x="465826" y="0"/>
                </a:lnTo>
                <a:lnTo>
                  <a:pt x="2001328" y="25880"/>
                </a:lnTo>
                <a:lnTo>
                  <a:pt x="3303917" y="336431"/>
                </a:lnTo>
                <a:lnTo>
                  <a:pt x="3148642" y="1500997"/>
                </a:lnTo>
                <a:lnTo>
                  <a:pt x="2346385" y="1863306"/>
                </a:lnTo>
                <a:lnTo>
                  <a:pt x="1224951" y="1871932"/>
                </a:lnTo>
                <a:lnTo>
                  <a:pt x="43132" y="1742536"/>
                </a:lnTo>
                <a:lnTo>
                  <a:pt x="0" y="621102"/>
                </a:lnTo>
                <a:lnTo>
                  <a:pt x="25879" y="543464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349b097f556_0_68"/>
          <p:cNvSpPr/>
          <p:nvPr/>
        </p:nvSpPr>
        <p:spPr>
          <a:xfrm>
            <a:off x="1133911" y="3799703"/>
            <a:ext cx="3260785" cy="2415567"/>
          </a:xfrm>
          <a:custGeom>
            <a:avLst/>
            <a:gdLst/>
            <a:ahLst/>
            <a:cxnLst/>
            <a:rect l="l" t="t" r="r" b="b"/>
            <a:pathLst>
              <a:path w="3260785" h="2156604" extrusionOk="0">
                <a:moveTo>
                  <a:pt x="25880" y="500332"/>
                </a:moveTo>
                <a:lnTo>
                  <a:pt x="465827" y="94891"/>
                </a:lnTo>
                <a:lnTo>
                  <a:pt x="1621766" y="0"/>
                </a:lnTo>
                <a:lnTo>
                  <a:pt x="3114136" y="353683"/>
                </a:lnTo>
                <a:lnTo>
                  <a:pt x="3260785" y="1173192"/>
                </a:lnTo>
                <a:lnTo>
                  <a:pt x="3062378" y="2053087"/>
                </a:lnTo>
                <a:lnTo>
                  <a:pt x="1802921" y="2156604"/>
                </a:lnTo>
                <a:lnTo>
                  <a:pt x="8627" y="2009955"/>
                </a:lnTo>
                <a:cubicBezTo>
                  <a:pt x="5751" y="1521125"/>
                  <a:pt x="2876" y="1032294"/>
                  <a:pt x="0" y="543464"/>
                </a:cubicBezTo>
                <a:lnTo>
                  <a:pt x="25880" y="50033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349b097f556_0_68"/>
          <p:cNvSpPr/>
          <p:nvPr/>
        </p:nvSpPr>
        <p:spPr>
          <a:xfrm>
            <a:off x="5775979" y="987450"/>
            <a:ext cx="3493698" cy="2441549"/>
          </a:xfrm>
          <a:custGeom>
            <a:avLst/>
            <a:gdLst/>
            <a:ahLst/>
            <a:cxnLst/>
            <a:rect l="l" t="t" r="r" b="b"/>
            <a:pathLst>
              <a:path w="3493698" h="2277373" extrusionOk="0">
                <a:moveTo>
                  <a:pt x="638355" y="17252"/>
                </a:moveTo>
                <a:lnTo>
                  <a:pt x="1406106" y="0"/>
                </a:lnTo>
                <a:lnTo>
                  <a:pt x="2553419" y="181154"/>
                </a:lnTo>
                <a:lnTo>
                  <a:pt x="3441940" y="586596"/>
                </a:lnTo>
                <a:lnTo>
                  <a:pt x="3493698" y="1561381"/>
                </a:lnTo>
                <a:lnTo>
                  <a:pt x="2311879" y="1984075"/>
                </a:lnTo>
                <a:lnTo>
                  <a:pt x="785004" y="2277373"/>
                </a:lnTo>
                <a:lnTo>
                  <a:pt x="0" y="1880558"/>
                </a:lnTo>
                <a:lnTo>
                  <a:pt x="103517" y="854015"/>
                </a:lnTo>
                <a:lnTo>
                  <a:pt x="638355" y="1725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349b097f556_0_68"/>
          <p:cNvSpPr/>
          <p:nvPr/>
        </p:nvSpPr>
        <p:spPr>
          <a:xfrm>
            <a:off x="905347" y="818743"/>
            <a:ext cx="3948839" cy="2863220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349b097f556_0_68"/>
          <p:cNvSpPr txBox="1"/>
          <p:nvPr/>
        </p:nvSpPr>
        <p:spPr>
          <a:xfrm>
            <a:off x="1793868" y="1037627"/>
            <a:ext cx="2681029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Фермеры и скотоводы </a:t>
            </a:r>
            <a:r>
              <a:rPr lang="ru-RU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используют информацию о доступности воды для планирования ведения сельского хозяйства, оптимизации использования пастбищ и учета риска паводков.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349b097f556_0_68"/>
          <p:cNvSpPr txBox="1"/>
          <p:nvPr/>
        </p:nvSpPr>
        <p:spPr>
          <a:xfrm>
            <a:off x="9778567" y="2039117"/>
            <a:ext cx="2388063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Планировщики и проектировщики </a:t>
            </a:r>
            <a:r>
              <a:rPr lang="ru-RU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используют информацию о лавинах и риске ЧС для безопасного развития инфраструктуры зимнего туризма.</a:t>
            </a:r>
            <a:endParaRPr lang="ru-RU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349b097f556_0_68"/>
          <p:cNvSpPr txBox="1"/>
          <p:nvPr/>
        </p:nvSpPr>
        <p:spPr>
          <a:xfrm>
            <a:off x="5777721" y="3769013"/>
            <a:ext cx="2666265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Водоканал </a:t>
            </a:r>
            <a:r>
              <a:rPr lang="ru-RU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использует данные о таянии снега и ледников, и прогнозы водности для анализа сезонной доступности воды и планирования систем водоснабжения.</a:t>
            </a:r>
          </a:p>
        </p:txBody>
      </p:sp>
      <p:sp>
        <p:nvSpPr>
          <p:cNvPr id="203" name="Google Shape;203;g349b097f556_0_68"/>
          <p:cNvSpPr txBox="1"/>
          <p:nvPr/>
        </p:nvSpPr>
        <p:spPr>
          <a:xfrm>
            <a:off x="1440739" y="3997358"/>
            <a:ext cx="284400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Ученые </a:t>
            </a:r>
            <a:r>
              <a:rPr lang="ru-RU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используют данные мониторинга криосферы для постоянного улучшения понимания 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текущих изменений и дальнейших прогноз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ов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349b097f556_0_68"/>
          <p:cNvSpPr txBox="1"/>
          <p:nvPr/>
        </p:nvSpPr>
        <p:spPr>
          <a:xfrm>
            <a:off x="6192899" y="1138919"/>
            <a:ext cx="2953491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Ответственные органы</a:t>
            </a:r>
            <a:r>
              <a:rPr lang="de-A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лидеры</a:t>
            </a:r>
            <a:r>
              <a:rPr lang="de-AT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общин и частный сектор </a:t>
            </a:r>
            <a:r>
              <a:rPr lang="ru-RU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используют данные о риске лавин для информирования населения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</a:t>
            </a:r>
            <a:r>
              <a:rPr lang="ru-RU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повышенном риске лавин.</a:t>
            </a:r>
          </a:p>
        </p:txBody>
      </p:sp>
      <p:sp>
        <p:nvSpPr>
          <p:cNvPr id="205" name="Google Shape;205;g349b097f556_0_68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349b097f556_0_68"/>
          <p:cNvSpPr txBox="1"/>
          <p:nvPr/>
        </p:nvSpPr>
        <p:spPr>
          <a:xfrm>
            <a:off x="11786077" y="6431205"/>
            <a:ext cx="28713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10" name="Google Shape;210;g349b097f556_0_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258" y="1304313"/>
            <a:ext cx="1057306" cy="1682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349b097f556_0_68"/>
          <p:cNvPicPr preferRelativeResize="0"/>
          <p:nvPr/>
        </p:nvPicPr>
        <p:blipFill rotWithShape="1">
          <a:blip r:embed="rId4">
            <a:alphaModFix/>
          </a:blip>
          <a:srcRect b="34751"/>
          <a:stretch/>
        </p:blipFill>
        <p:spPr>
          <a:xfrm>
            <a:off x="-19790" y="4119433"/>
            <a:ext cx="1562100" cy="2106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349b097f556_0_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30207" y="3979594"/>
            <a:ext cx="1543050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349b097f556_0_6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67872" y="1256259"/>
            <a:ext cx="137160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349b097f556_0_6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43986" y="3755308"/>
            <a:ext cx="2028825" cy="1771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g349b097f556_0_68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rgbClr val="1B2F6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2" name="Google Shape;222;g349b097f556_0_68"/>
          <p:cNvSpPr txBox="1"/>
          <p:nvPr/>
        </p:nvSpPr>
        <p:spPr>
          <a:xfrm>
            <a:off x="5168900" y="6463673"/>
            <a:ext cx="641913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 мониторинга к устойчивости: Информационное обслуживание в области криосферы в Центральной Азии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cxnSp>
        <p:nvCxnSpPr>
          <p:cNvPr id="224" name="Google Shape;224;g349b097f556_0_68"/>
          <p:cNvCxnSpPr>
            <a:cxnSpLocks/>
          </p:cNvCxnSpPr>
          <p:nvPr/>
        </p:nvCxnSpPr>
        <p:spPr>
          <a:xfrm>
            <a:off x="335102" y="829357"/>
            <a:ext cx="10650398" cy="0"/>
          </a:xfrm>
          <a:prstGeom prst="straightConnector1">
            <a:avLst/>
          </a:prstGeom>
          <a:noFill/>
          <a:ln w="19050" cap="flat" cmpd="sng">
            <a:solidFill>
              <a:srgbClr val="1B2F6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171;p4">
            <a:extLst>
              <a:ext uri="{FF2B5EF4-FFF2-40B4-BE49-F238E27FC236}">
                <a16:creationId xmlns:a16="http://schemas.microsoft.com/office/drawing/2014/main" id="{4CB0937F-750E-49EA-0B0E-4E0B1DA755F6}"/>
              </a:ext>
            </a:extLst>
          </p:cNvPr>
          <p:cNvSpPr/>
          <p:nvPr/>
        </p:nvSpPr>
        <p:spPr>
          <a:xfrm>
            <a:off x="335100" y="181025"/>
            <a:ext cx="1065040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Информационное обслуживание по криосфере: </a:t>
            </a:r>
            <a:r>
              <a:rPr lang="ru-RU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О</a:t>
            </a:r>
            <a:r>
              <a:rPr lang="ru-RU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бласти применения</a:t>
            </a:r>
            <a:endParaRPr lang="ru-RU"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50" dirty="0"/>
          </a:p>
        </p:txBody>
      </p:sp>
      <p:sp>
        <p:nvSpPr>
          <p:cNvPr id="38" name="Google Shape;889;p21">
            <a:extLst>
              <a:ext uri="{FF2B5EF4-FFF2-40B4-BE49-F238E27FC236}">
                <a16:creationId xmlns:a16="http://schemas.microsoft.com/office/drawing/2014/main" id="{0E38F7B7-DD21-433B-AE4C-B1FD9389DF68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Подготовлено</a:t>
            </a:r>
          </a:p>
        </p:txBody>
      </p:sp>
      <p:pic>
        <p:nvPicPr>
          <p:cNvPr id="3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560927D0-7803-3ACF-B2B5-23CC2A0939C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id="{D4BF29F3-32C6-1EB9-9F8E-3DA217CB8393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9;p2">
            <a:extLst>
              <a:ext uri="{FF2B5EF4-FFF2-40B4-BE49-F238E27FC236}">
                <a16:creationId xmlns:a16="http://schemas.microsoft.com/office/drawing/2014/main" id="{478CAEF5-FA0B-5A66-194D-A772F686DF59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green logo with text&#10;&#10;AI-generated content may be incorrect.">
            <a:extLst>
              <a:ext uri="{FF2B5EF4-FFF2-40B4-BE49-F238E27FC236}">
                <a16:creationId xmlns:a16="http://schemas.microsoft.com/office/drawing/2014/main" id="{038CAE11-F4CD-3BBF-672D-A777F6C7EA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890;g349f8cc240a_0_47">
            <a:extLst>
              <a:ext uri="{FF2B5EF4-FFF2-40B4-BE49-F238E27FC236}">
                <a16:creationId xmlns:a16="http://schemas.microsoft.com/office/drawing/2014/main" id="{FDC50695-394B-472B-BCEB-A44536CCB64C}"/>
              </a:ext>
            </a:extLst>
          </p:cNvPr>
          <p:cNvSpPr txBox="1"/>
          <p:nvPr/>
        </p:nvSpPr>
        <p:spPr>
          <a:xfrm>
            <a:off x="1295400" y="6472304"/>
            <a:ext cx="1119530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поддержке</a:t>
            </a:r>
          </a:p>
        </p:txBody>
      </p:sp>
      <p:sp>
        <p:nvSpPr>
          <p:cNvPr id="230" name="Google Shape;230;g349b097f556_0_89"/>
          <p:cNvSpPr/>
          <p:nvPr/>
        </p:nvSpPr>
        <p:spPr>
          <a:xfrm>
            <a:off x="8314850" y="3622450"/>
            <a:ext cx="3675608" cy="2475630"/>
          </a:xfrm>
          <a:custGeom>
            <a:avLst/>
            <a:gdLst/>
            <a:ahLst/>
            <a:cxnLst/>
            <a:rect l="l" t="t" r="r" b="b"/>
            <a:pathLst>
              <a:path w="3303917" h="1871932" extrusionOk="0">
                <a:moveTo>
                  <a:pt x="25879" y="543464"/>
                </a:moveTo>
                <a:lnTo>
                  <a:pt x="465826" y="0"/>
                </a:lnTo>
                <a:lnTo>
                  <a:pt x="2001328" y="25880"/>
                </a:lnTo>
                <a:lnTo>
                  <a:pt x="3303917" y="336431"/>
                </a:lnTo>
                <a:lnTo>
                  <a:pt x="3148642" y="1500997"/>
                </a:lnTo>
                <a:lnTo>
                  <a:pt x="2346385" y="1863306"/>
                </a:lnTo>
                <a:lnTo>
                  <a:pt x="1224951" y="1871932"/>
                </a:lnTo>
                <a:lnTo>
                  <a:pt x="43132" y="1742536"/>
                </a:lnTo>
                <a:lnTo>
                  <a:pt x="0" y="621102"/>
                </a:lnTo>
                <a:lnTo>
                  <a:pt x="25879" y="543464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349b097f556_0_89"/>
          <p:cNvSpPr/>
          <p:nvPr/>
        </p:nvSpPr>
        <p:spPr>
          <a:xfrm>
            <a:off x="2771827" y="3750605"/>
            <a:ext cx="4070127" cy="2464665"/>
          </a:xfrm>
          <a:custGeom>
            <a:avLst/>
            <a:gdLst/>
            <a:ahLst/>
            <a:cxnLst/>
            <a:rect l="l" t="t" r="r" b="b"/>
            <a:pathLst>
              <a:path w="3493698" h="2277373" extrusionOk="0">
                <a:moveTo>
                  <a:pt x="638355" y="17252"/>
                </a:moveTo>
                <a:lnTo>
                  <a:pt x="1406106" y="0"/>
                </a:lnTo>
                <a:lnTo>
                  <a:pt x="2553419" y="181154"/>
                </a:lnTo>
                <a:lnTo>
                  <a:pt x="3441940" y="586596"/>
                </a:lnTo>
                <a:lnTo>
                  <a:pt x="3493698" y="1561381"/>
                </a:lnTo>
                <a:lnTo>
                  <a:pt x="2311879" y="1984075"/>
                </a:lnTo>
                <a:lnTo>
                  <a:pt x="785004" y="2277373"/>
                </a:lnTo>
                <a:lnTo>
                  <a:pt x="0" y="1880558"/>
                </a:lnTo>
                <a:lnTo>
                  <a:pt x="103517" y="854015"/>
                </a:lnTo>
                <a:lnTo>
                  <a:pt x="638355" y="1725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349b097f556_0_89"/>
          <p:cNvSpPr/>
          <p:nvPr/>
        </p:nvSpPr>
        <p:spPr>
          <a:xfrm rot="10800000" flipH="1">
            <a:off x="7171125" y="819628"/>
            <a:ext cx="4819332" cy="2391920"/>
          </a:xfrm>
          <a:custGeom>
            <a:avLst/>
            <a:gdLst/>
            <a:ahLst/>
            <a:cxnLst/>
            <a:rect l="l" t="t" r="r" b="b"/>
            <a:pathLst>
              <a:path w="3303917" h="1871932" extrusionOk="0">
                <a:moveTo>
                  <a:pt x="25879" y="543464"/>
                </a:moveTo>
                <a:lnTo>
                  <a:pt x="465826" y="0"/>
                </a:lnTo>
                <a:lnTo>
                  <a:pt x="2001328" y="25880"/>
                </a:lnTo>
                <a:lnTo>
                  <a:pt x="3303917" y="336431"/>
                </a:lnTo>
                <a:lnTo>
                  <a:pt x="3148642" y="1500997"/>
                </a:lnTo>
                <a:lnTo>
                  <a:pt x="2346385" y="1863306"/>
                </a:lnTo>
                <a:lnTo>
                  <a:pt x="1224951" y="1871932"/>
                </a:lnTo>
                <a:lnTo>
                  <a:pt x="43132" y="1742536"/>
                </a:lnTo>
                <a:lnTo>
                  <a:pt x="0" y="621102"/>
                </a:lnTo>
                <a:lnTo>
                  <a:pt x="25879" y="543464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349b097f556_0_89"/>
          <p:cNvSpPr/>
          <p:nvPr/>
        </p:nvSpPr>
        <p:spPr>
          <a:xfrm>
            <a:off x="1833537" y="885790"/>
            <a:ext cx="4019532" cy="2770041"/>
          </a:xfrm>
          <a:custGeom>
            <a:avLst/>
            <a:gdLst/>
            <a:ahLst/>
            <a:cxnLst/>
            <a:rect l="l" t="t" r="r" b="b"/>
            <a:pathLst>
              <a:path w="3260785" h="2156604" extrusionOk="0">
                <a:moveTo>
                  <a:pt x="25880" y="500332"/>
                </a:moveTo>
                <a:lnTo>
                  <a:pt x="465827" y="94891"/>
                </a:lnTo>
                <a:lnTo>
                  <a:pt x="1621766" y="0"/>
                </a:lnTo>
                <a:lnTo>
                  <a:pt x="3114136" y="353683"/>
                </a:lnTo>
                <a:lnTo>
                  <a:pt x="3260785" y="1173192"/>
                </a:lnTo>
                <a:lnTo>
                  <a:pt x="3062378" y="2053087"/>
                </a:lnTo>
                <a:lnTo>
                  <a:pt x="1802921" y="2156604"/>
                </a:lnTo>
                <a:lnTo>
                  <a:pt x="8627" y="2009955"/>
                </a:lnTo>
                <a:cubicBezTo>
                  <a:pt x="5751" y="1521125"/>
                  <a:pt x="2876" y="1032294"/>
                  <a:pt x="0" y="543464"/>
                </a:cubicBezTo>
                <a:lnTo>
                  <a:pt x="25880" y="50033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349b097f556_0_89"/>
          <p:cNvSpPr txBox="1"/>
          <p:nvPr/>
        </p:nvSpPr>
        <p:spPr>
          <a:xfrm>
            <a:off x="7687178" y="877235"/>
            <a:ext cx="3675608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Энергетики </a:t>
            </a:r>
            <a:r>
              <a:rPr lang="ru-RU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используют данные по криосфере и гидрологии для прогнозирования производства энергии и управления водохранилищами с минимальным воздействием на потребителей воды ниже по течению, особенно в отношении орошения.</a:t>
            </a:r>
          </a:p>
        </p:txBody>
      </p:sp>
      <p:sp>
        <p:nvSpPr>
          <p:cNvPr id="235" name="Google Shape;235;g349b097f556_0_89"/>
          <p:cNvSpPr txBox="1"/>
          <p:nvPr/>
        </p:nvSpPr>
        <p:spPr>
          <a:xfrm>
            <a:off x="3214575" y="3903382"/>
            <a:ext cx="3971436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Горные инженеры </a:t>
            </a:r>
            <a:r>
              <a:rPr lang="ru-RU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используют данные мониторинга вечной мерзлоты для оценки стабильности пород с целью обеспечения безопасности геологоразведки и создания горнодобывающей инфраструктуры.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349b097f556_0_89"/>
          <p:cNvSpPr txBox="1"/>
          <p:nvPr/>
        </p:nvSpPr>
        <p:spPr>
          <a:xfrm>
            <a:off x="8899684" y="3878309"/>
            <a:ext cx="3090773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Управляющие лыжными базами </a:t>
            </a:r>
            <a:r>
              <a:rPr lang="ru-RU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используют данные о текущем и прогнозируемом состоянии снежного покрова для оценки рентабельности и развития конкретных участков.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349b097f556_0_89"/>
          <p:cNvSpPr txBox="1"/>
          <p:nvPr/>
        </p:nvSpPr>
        <p:spPr>
          <a:xfrm>
            <a:off x="2481730" y="1116083"/>
            <a:ext cx="32400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Инженеры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архитекторы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строители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спользуют данные о вечной мерзлоте и прогнозы для оценки стабильности грунта перед строительством дорог, прокладывании трубопроводов или создания инфраструктуры.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g349b097f556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316" y="426354"/>
            <a:ext cx="272415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349b097f556_0_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3549" y="3295575"/>
            <a:ext cx="1600200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349b097f556_0_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00174" y="603064"/>
            <a:ext cx="1971675" cy="31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349b097f556_0_8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75457" y="3343688"/>
            <a:ext cx="1990725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349b097f556_0_89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349b097f556_0_89"/>
          <p:cNvSpPr txBox="1"/>
          <p:nvPr/>
        </p:nvSpPr>
        <p:spPr>
          <a:xfrm>
            <a:off x="11786077" y="6431205"/>
            <a:ext cx="28713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253" name="Google Shape;253;g349b097f556_0_89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rgbClr val="1B2F6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4" name="Google Shape;254;g349b097f556_0_89"/>
          <p:cNvSpPr txBox="1"/>
          <p:nvPr/>
        </p:nvSpPr>
        <p:spPr>
          <a:xfrm>
            <a:off x="5046849" y="6473927"/>
            <a:ext cx="6617384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 мониторинга к устойчивости: Информационное обслуживание в области криосферы в Центральной Азии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cxnSp>
        <p:nvCxnSpPr>
          <p:cNvPr id="31" name="Google Shape;224;g349b097f556_0_68">
            <a:extLst>
              <a:ext uri="{FF2B5EF4-FFF2-40B4-BE49-F238E27FC236}">
                <a16:creationId xmlns:a16="http://schemas.microsoft.com/office/drawing/2014/main" id="{7D801AC7-1F70-40B7-9C10-4C47F9A8C073}"/>
              </a:ext>
            </a:extLst>
          </p:cNvPr>
          <p:cNvCxnSpPr>
            <a:cxnSpLocks/>
          </p:cNvCxnSpPr>
          <p:nvPr/>
        </p:nvCxnSpPr>
        <p:spPr>
          <a:xfrm>
            <a:off x="335102" y="829357"/>
            <a:ext cx="10650398" cy="0"/>
          </a:xfrm>
          <a:prstGeom prst="straightConnector1">
            <a:avLst/>
          </a:prstGeom>
          <a:noFill/>
          <a:ln w="19050" cap="flat" cmpd="sng">
            <a:solidFill>
              <a:srgbClr val="1B2F6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171;p4">
            <a:extLst>
              <a:ext uri="{FF2B5EF4-FFF2-40B4-BE49-F238E27FC236}">
                <a16:creationId xmlns:a16="http://schemas.microsoft.com/office/drawing/2014/main" id="{DEF89368-B2DB-28B5-8310-A30A500BC59A}"/>
              </a:ext>
            </a:extLst>
          </p:cNvPr>
          <p:cNvSpPr/>
          <p:nvPr/>
        </p:nvSpPr>
        <p:spPr>
          <a:xfrm>
            <a:off x="335100" y="181025"/>
            <a:ext cx="1065040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Информационное обслуживание по криосфере: </a:t>
            </a:r>
            <a:r>
              <a:rPr lang="ru-RU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О</a:t>
            </a:r>
            <a:r>
              <a:rPr lang="ru-RU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бласти применения</a:t>
            </a:r>
            <a:endParaRPr lang="ru-RU"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50" dirty="0"/>
          </a:p>
        </p:txBody>
      </p:sp>
      <p:sp>
        <p:nvSpPr>
          <p:cNvPr id="39" name="Google Shape;889;p21">
            <a:extLst>
              <a:ext uri="{FF2B5EF4-FFF2-40B4-BE49-F238E27FC236}">
                <a16:creationId xmlns:a16="http://schemas.microsoft.com/office/drawing/2014/main" id="{5E0BCAD2-ABCF-4974-B498-634FF0E184D8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Подготовлено</a:t>
            </a:r>
          </a:p>
        </p:txBody>
      </p:sp>
      <p:pic>
        <p:nvPicPr>
          <p:cNvPr id="3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A7DBB245-E555-3F2B-8069-D111D4C37D3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id="{A598AD1D-D785-67B3-5049-B8F317308AF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9;p2">
            <a:extLst>
              <a:ext uri="{FF2B5EF4-FFF2-40B4-BE49-F238E27FC236}">
                <a16:creationId xmlns:a16="http://schemas.microsoft.com/office/drawing/2014/main" id="{81631B38-BDB1-E12E-8DA1-7106B2D8F833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green logo with text&#10;&#10;AI-generated content may be incorrect.">
            <a:extLst>
              <a:ext uri="{FF2B5EF4-FFF2-40B4-BE49-F238E27FC236}">
                <a16:creationId xmlns:a16="http://schemas.microsoft.com/office/drawing/2014/main" id="{D3009523-D4DB-21CF-9467-7AE4DB1B0A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890;g349f8cc240a_0_47">
            <a:extLst>
              <a:ext uri="{FF2B5EF4-FFF2-40B4-BE49-F238E27FC236}">
                <a16:creationId xmlns:a16="http://schemas.microsoft.com/office/drawing/2014/main" id="{B35A8DCD-4DC7-44FA-83C6-5AA82F137C6E}"/>
              </a:ext>
            </a:extLst>
          </p:cNvPr>
          <p:cNvSpPr txBox="1"/>
          <p:nvPr/>
        </p:nvSpPr>
        <p:spPr>
          <a:xfrm>
            <a:off x="1295400" y="6472304"/>
            <a:ext cx="1119530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поддержке</a:t>
            </a:r>
          </a:p>
        </p:txBody>
      </p:sp>
      <p:sp>
        <p:nvSpPr>
          <p:cNvPr id="261" name="Google Shape;261;p9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9"/>
          <p:cNvSpPr txBox="1"/>
          <p:nvPr/>
        </p:nvSpPr>
        <p:spPr>
          <a:xfrm>
            <a:off x="11786077" y="6431205"/>
            <a:ext cx="28713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7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6" name="Google Shape;266;p9"/>
          <p:cNvSpPr/>
          <p:nvPr/>
        </p:nvSpPr>
        <p:spPr>
          <a:xfrm>
            <a:off x="8739053" y="567915"/>
            <a:ext cx="3047024" cy="2512679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9"/>
          <p:cNvSpPr txBox="1"/>
          <p:nvPr/>
        </p:nvSpPr>
        <p:spPr>
          <a:xfrm>
            <a:off x="9280560" y="838366"/>
            <a:ext cx="2236877" cy="209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ru-RU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Ледники Центральной Азии содержат около 3200 км³ запасов воды.</a:t>
            </a:r>
            <a:endParaRPr lang="ru-RU" sz="2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  <p:pic>
        <p:nvPicPr>
          <p:cNvPr id="268" name="Google Shape;26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1810" y="200998"/>
            <a:ext cx="7143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9"/>
          <p:cNvSpPr/>
          <p:nvPr/>
        </p:nvSpPr>
        <p:spPr>
          <a:xfrm>
            <a:off x="335102" y="181018"/>
            <a:ext cx="685028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Криосфера в Центральной Азии</a:t>
            </a:r>
          </a:p>
        </p:txBody>
      </p:sp>
      <p:sp>
        <p:nvSpPr>
          <p:cNvPr id="278" name="Google Shape;278;p9"/>
          <p:cNvSpPr/>
          <p:nvPr/>
        </p:nvSpPr>
        <p:spPr>
          <a:xfrm>
            <a:off x="6941288" y="3426657"/>
            <a:ext cx="3595528" cy="2513442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9"/>
          <p:cNvSpPr txBox="1"/>
          <p:nvPr/>
        </p:nvSpPr>
        <p:spPr>
          <a:xfrm>
            <a:off x="7282068" y="3877409"/>
            <a:ext cx="3193855" cy="209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Проект CROMO-ADAPT поддержал 16 мониторинговых участков и 3 глубинные скважины.</a:t>
            </a:r>
            <a:endParaRPr lang="ru-RU" sz="2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6071" y="3169565"/>
            <a:ext cx="714375" cy="714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p9"/>
          <p:cNvCxnSpPr>
            <a:cxnSpLocks/>
          </p:cNvCxnSpPr>
          <p:nvPr/>
        </p:nvCxnSpPr>
        <p:spPr>
          <a:xfrm>
            <a:off x="335102" y="829357"/>
            <a:ext cx="6540151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2" name="Google Shape;282;p9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222;g349b097f556_0_68">
            <a:extLst>
              <a:ext uri="{FF2B5EF4-FFF2-40B4-BE49-F238E27FC236}">
                <a16:creationId xmlns:a16="http://schemas.microsoft.com/office/drawing/2014/main" id="{B6E00EE4-934F-5B2B-741A-2F8667E5ABF8}"/>
              </a:ext>
            </a:extLst>
          </p:cNvPr>
          <p:cNvSpPr txBox="1"/>
          <p:nvPr/>
        </p:nvSpPr>
        <p:spPr>
          <a:xfrm>
            <a:off x="5168900" y="6463673"/>
            <a:ext cx="641913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 мониторинга к устойчивости: Информационное обслуживание в области криосферы в Центральной Азии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2F128E-76E3-4998-9386-5ED5ED3B5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08" y="827308"/>
            <a:ext cx="6941760" cy="5474150"/>
          </a:xfrm>
          <a:prstGeom prst="rect">
            <a:avLst/>
          </a:prstGeom>
        </p:spPr>
      </p:pic>
      <p:sp>
        <p:nvSpPr>
          <p:cNvPr id="32" name="Google Shape;889;p21">
            <a:extLst>
              <a:ext uri="{FF2B5EF4-FFF2-40B4-BE49-F238E27FC236}">
                <a16:creationId xmlns:a16="http://schemas.microsoft.com/office/drawing/2014/main" id="{30C845FC-B6D2-4412-8DCF-F44945E3B5AA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Подготовлено</a:t>
            </a:r>
          </a:p>
        </p:txBody>
      </p:sp>
      <p:pic>
        <p:nvPicPr>
          <p:cNvPr id="3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B5DA60D1-2470-0FE7-ABBF-4A9BA60CEC1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id="{2F44A389-5273-67FC-8639-FCCB1EAA12A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9;p2">
            <a:extLst>
              <a:ext uri="{FF2B5EF4-FFF2-40B4-BE49-F238E27FC236}">
                <a16:creationId xmlns:a16="http://schemas.microsoft.com/office/drawing/2014/main" id="{22634CC3-1AD8-25A0-1EE8-D76995FBD81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green logo with text&#10;&#10;AI-generated content may be incorrect.">
            <a:extLst>
              <a:ext uri="{FF2B5EF4-FFF2-40B4-BE49-F238E27FC236}">
                <a16:creationId xmlns:a16="http://schemas.microsoft.com/office/drawing/2014/main" id="{F11360F0-22FD-5ECE-10AD-C572F54AB9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890;g349f8cc240a_0_47">
            <a:extLst>
              <a:ext uri="{FF2B5EF4-FFF2-40B4-BE49-F238E27FC236}">
                <a16:creationId xmlns:a16="http://schemas.microsoft.com/office/drawing/2014/main" id="{C19161B8-B8B5-4C02-B3CB-50A8AFB20DAE}"/>
              </a:ext>
            </a:extLst>
          </p:cNvPr>
          <p:cNvSpPr txBox="1"/>
          <p:nvPr/>
        </p:nvSpPr>
        <p:spPr>
          <a:xfrm>
            <a:off x="1295400" y="6472304"/>
            <a:ext cx="1119530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поддержке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72DC0D-FA3F-436B-96BD-1EF45C14F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01" y="840809"/>
            <a:ext cx="6906277" cy="5446169"/>
          </a:xfrm>
          <a:prstGeom prst="rect">
            <a:avLst/>
          </a:prstGeom>
        </p:spPr>
      </p:pic>
      <p:sp>
        <p:nvSpPr>
          <p:cNvPr id="288" name="Google Shape;288;g34c32a8eef9_1_8"/>
          <p:cNvSpPr/>
          <p:nvPr/>
        </p:nvSpPr>
        <p:spPr>
          <a:xfrm>
            <a:off x="335102" y="181018"/>
            <a:ext cx="663386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Криосфера в Центральной Азии</a:t>
            </a:r>
          </a:p>
        </p:txBody>
      </p:sp>
      <p:cxnSp>
        <p:nvCxnSpPr>
          <p:cNvPr id="289" name="Google Shape;289;g34c32a8eef9_1_8"/>
          <p:cNvCxnSpPr>
            <a:cxnSpLocks/>
          </p:cNvCxnSpPr>
          <p:nvPr/>
        </p:nvCxnSpPr>
        <p:spPr>
          <a:xfrm>
            <a:off x="335102" y="829357"/>
            <a:ext cx="6557404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0" name="Google Shape;290;g34c32a8eef9_1_8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34c32a8eef9_1_8"/>
          <p:cNvSpPr txBox="1"/>
          <p:nvPr/>
        </p:nvSpPr>
        <p:spPr>
          <a:xfrm>
            <a:off x="11786077" y="6431205"/>
            <a:ext cx="28713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8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5" name="Google Shape;295;g34c32a8eef9_1_8"/>
          <p:cNvSpPr/>
          <p:nvPr/>
        </p:nvSpPr>
        <p:spPr>
          <a:xfrm>
            <a:off x="7114872" y="1397975"/>
            <a:ext cx="4931225" cy="3816925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34c32a8eef9_1_8"/>
          <p:cNvSpPr txBox="1"/>
          <p:nvPr/>
        </p:nvSpPr>
        <p:spPr>
          <a:xfrm>
            <a:off x="7858480" y="1902196"/>
            <a:ext cx="3570516" cy="2893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Гидроэнергетика, зимний туризм, участки горной добычи и дороги в условиях высокогорья, а также сельское хозяйство в низовьях рек напрямую зависят от состояния криосферы.</a:t>
            </a:r>
          </a:p>
        </p:txBody>
      </p:sp>
      <p:pic>
        <p:nvPicPr>
          <p:cNvPr id="297" name="Google Shape;297;g34c32a8eef9_1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3633" y="4710679"/>
            <a:ext cx="714375" cy="714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4" name="Google Shape;304;g34c32a8eef9_1_8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222;g349b097f556_0_68">
            <a:extLst>
              <a:ext uri="{FF2B5EF4-FFF2-40B4-BE49-F238E27FC236}">
                <a16:creationId xmlns:a16="http://schemas.microsoft.com/office/drawing/2014/main" id="{F69F12EB-CD7F-D21A-6CD4-763C34490966}"/>
              </a:ext>
            </a:extLst>
          </p:cNvPr>
          <p:cNvSpPr txBox="1"/>
          <p:nvPr/>
        </p:nvSpPr>
        <p:spPr>
          <a:xfrm>
            <a:off x="5168900" y="6463673"/>
            <a:ext cx="641913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 мониторинга к устойчивости: Информационное обслуживание в области криосферы в Центральной Азии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9" name="Google Shape;889;p21">
            <a:extLst>
              <a:ext uri="{FF2B5EF4-FFF2-40B4-BE49-F238E27FC236}">
                <a16:creationId xmlns:a16="http://schemas.microsoft.com/office/drawing/2014/main" id="{046D6958-DF94-42F8-B061-2D5133B3E580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Подготовлено</a:t>
            </a:r>
          </a:p>
        </p:txBody>
      </p:sp>
      <p:pic>
        <p:nvPicPr>
          <p:cNvPr id="3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ECEAE577-81B3-2836-BF60-6D1AA6A25A2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id="{42C75D99-2C84-66EE-4A4D-83C56983A99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9;p2">
            <a:extLst>
              <a:ext uri="{FF2B5EF4-FFF2-40B4-BE49-F238E27FC236}">
                <a16:creationId xmlns:a16="http://schemas.microsoft.com/office/drawing/2014/main" id="{26E99C81-36CA-9E21-8A51-F151978B698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green logo with text&#10;&#10;AI-generated content may be incorrect.">
            <a:extLst>
              <a:ext uri="{FF2B5EF4-FFF2-40B4-BE49-F238E27FC236}">
                <a16:creationId xmlns:a16="http://schemas.microsoft.com/office/drawing/2014/main" id="{C797392F-1A94-318E-54E8-AB89A20EAE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7"/>
          <p:cNvGrpSpPr/>
          <p:nvPr/>
        </p:nvGrpSpPr>
        <p:grpSpPr>
          <a:xfrm>
            <a:off x="333373" y="731897"/>
            <a:ext cx="9876604" cy="5665391"/>
            <a:chOff x="462343" y="1205293"/>
            <a:chExt cx="7704788" cy="4419600"/>
          </a:xfrm>
        </p:grpSpPr>
        <p:sp>
          <p:nvSpPr>
            <p:cNvPr id="311" name="Google Shape;311;p7"/>
            <p:cNvSpPr/>
            <p:nvPr/>
          </p:nvSpPr>
          <p:spPr>
            <a:xfrm>
              <a:off x="462343" y="1283021"/>
              <a:ext cx="7573831" cy="4264145"/>
            </a:xfrm>
            <a:prstGeom prst="rect">
              <a:avLst/>
            </a:prstGeom>
            <a:gradFill>
              <a:gsLst>
                <a:gs pos="0">
                  <a:srgbClr val="EDF9FC"/>
                </a:gs>
                <a:gs pos="100000">
                  <a:srgbClr val="03A8D7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2" name="Google Shape;312;p7"/>
            <p:cNvPicPr preferRelativeResize="0"/>
            <p:nvPr/>
          </p:nvPicPr>
          <p:blipFill rotWithShape="1">
            <a:blip r:embed="rId3">
              <a:alphaModFix/>
            </a:blip>
            <a:srcRect l="3472"/>
            <a:stretch/>
          </p:blipFill>
          <p:spPr>
            <a:xfrm>
              <a:off x="462344" y="1205293"/>
              <a:ext cx="7704787" cy="4419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3" name="Google Shape;313;p7"/>
          <p:cNvSpPr/>
          <p:nvPr/>
        </p:nvSpPr>
        <p:spPr>
          <a:xfrm>
            <a:off x="335102" y="181018"/>
            <a:ext cx="987487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Криосфера и польза для человека и природы</a:t>
            </a:r>
            <a:endParaRPr sz="3600" b="1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7"/>
          <p:cNvSpPr/>
          <p:nvPr/>
        </p:nvSpPr>
        <p:spPr>
          <a:xfrm>
            <a:off x="11663680" y="6325487"/>
            <a:ext cx="528320" cy="532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7"/>
          <p:cNvSpPr txBox="1"/>
          <p:nvPr/>
        </p:nvSpPr>
        <p:spPr>
          <a:xfrm>
            <a:off x="11786077" y="6431205"/>
            <a:ext cx="28713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fld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2" name="Google Shape;332;p7"/>
          <p:cNvSpPr/>
          <p:nvPr/>
        </p:nvSpPr>
        <p:spPr>
          <a:xfrm>
            <a:off x="8599758" y="2542532"/>
            <a:ext cx="3422137" cy="3047310"/>
          </a:xfrm>
          <a:custGeom>
            <a:avLst/>
            <a:gdLst/>
            <a:ahLst/>
            <a:cxnLst/>
            <a:rect l="l" t="t" r="r" b="b"/>
            <a:pathLst>
              <a:path w="3078866" h="2338086" extrusionOk="0">
                <a:moveTo>
                  <a:pt x="706056" y="81023"/>
                </a:moveTo>
                <a:lnTo>
                  <a:pt x="0" y="1365812"/>
                </a:lnTo>
                <a:lnTo>
                  <a:pt x="1099595" y="2338086"/>
                </a:lnTo>
                <a:lnTo>
                  <a:pt x="3078866" y="2071868"/>
                </a:lnTo>
                <a:lnTo>
                  <a:pt x="2870522" y="393539"/>
                </a:lnTo>
                <a:lnTo>
                  <a:pt x="1678329" y="0"/>
                </a:lnTo>
                <a:lnTo>
                  <a:pt x="706056" y="810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77625" y="4893570"/>
            <a:ext cx="71437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7"/>
          <p:cNvSpPr txBox="1"/>
          <p:nvPr/>
        </p:nvSpPr>
        <p:spPr>
          <a:xfrm>
            <a:off x="8960737" y="3102805"/>
            <a:ext cx="2934282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Сообщества, отрасли экономики </a:t>
            </a:r>
            <a:r>
              <a:rPr lang="ru-RU" sz="20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 экосистемы зависят от многих условий и услуг, которые обеспечивает криосфера.</a:t>
            </a:r>
          </a:p>
        </p:txBody>
      </p:sp>
      <p:sp>
        <p:nvSpPr>
          <p:cNvPr id="337" name="Google Shape;337;p7"/>
          <p:cNvSpPr txBox="1"/>
          <p:nvPr/>
        </p:nvSpPr>
        <p:spPr>
          <a:xfrm>
            <a:off x="1295400" y="6472304"/>
            <a:ext cx="1119530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поддержке</a:t>
            </a:r>
          </a:p>
        </p:txBody>
      </p:sp>
      <p:cxnSp>
        <p:nvCxnSpPr>
          <p:cNvPr id="341" name="Google Shape;341;p7"/>
          <p:cNvCxnSpPr/>
          <p:nvPr/>
        </p:nvCxnSpPr>
        <p:spPr>
          <a:xfrm>
            <a:off x="-2" y="6315757"/>
            <a:ext cx="12192002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222;g349b097f556_0_68">
            <a:extLst>
              <a:ext uri="{FF2B5EF4-FFF2-40B4-BE49-F238E27FC236}">
                <a16:creationId xmlns:a16="http://schemas.microsoft.com/office/drawing/2014/main" id="{12B750A8-C8A4-4BBC-E82B-BB7D6A55F780}"/>
              </a:ext>
            </a:extLst>
          </p:cNvPr>
          <p:cNvSpPr txBox="1"/>
          <p:nvPr/>
        </p:nvSpPr>
        <p:spPr>
          <a:xfrm>
            <a:off x="5168900" y="6463673"/>
            <a:ext cx="641913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 мониторинга к устойчивости: Информационное обслуживание в области криосферы в Центральной Азии</a:t>
            </a:r>
            <a:endParaRPr lang="ru-RU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" name="Google Shape;316;p7">
            <a:extLst>
              <a:ext uri="{FF2B5EF4-FFF2-40B4-BE49-F238E27FC236}">
                <a16:creationId xmlns:a16="http://schemas.microsoft.com/office/drawing/2014/main" id="{A8C2FC93-0A9A-4F48-8CAA-3D58DBC3DFCF}"/>
              </a:ext>
            </a:extLst>
          </p:cNvPr>
          <p:cNvSpPr/>
          <p:nvPr/>
        </p:nvSpPr>
        <p:spPr>
          <a:xfrm>
            <a:off x="3239838" y="1578137"/>
            <a:ext cx="109737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Ледники</a:t>
            </a:r>
            <a:endParaRPr dirty="0"/>
          </a:p>
        </p:txBody>
      </p:sp>
      <p:sp>
        <p:nvSpPr>
          <p:cNvPr id="4" name="Google Shape;317;p7">
            <a:extLst>
              <a:ext uri="{FF2B5EF4-FFF2-40B4-BE49-F238E27FC236}">
                <a16:creationId xmlns:a16="http://schemas.microsoft.com/office/drawing/2014/main" id="{63CD95D1-6C21-5373-CDDE-39AEBDD71F67}"/>
              </a:ext>
            </a:extLst>
          </p:cNvPr>
          <p:cNvSpPr/>
          <p:nvPr/>
        </p:nvSpPr>
        <p:spPr>
          <a:xfrm>
            <a:off x="5643652" y="1815141"/>
            <a:ext cx="1468197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Озёрный и речной лёд</a:t>
            </a:r>
            <a:endParaRPr dirty="0"/>
          </a:p>
        </p:txBody>
      </p:sp>
      <p:sp>
        <p:nvSpPr>
          <p:cNvPr id="5" name="Google Shape;318;p7">
            <a:extLst>
              <a:ext uri="{FF2B5EF4-FFF2-40B4-BE49-F238E27FC236}">
                <a16:creationId xmlns:a16="http://schemas.microsoft.com/office/drawing/2014/main" id="{1823E469-6DD6-A677-B1FE-074FFC4E8972}"/>
              </a:ext>
            </a:extLst>
          </p:cNvPr>
          <p:cNvSpPr/>
          <p:nvPr/>
        </p:nvSpPr>
        <p:spPr>
          <a:xfrm>
            <a:off x="6095999" y="1147877"/>
            <a:ext cx="2016141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Сезонный снежный покров</a:t>
            </a:r>
            <a:endParaRPr dirty="0"/>
          </a:p>
        </p:txBody>
      </p:sp>
      <p:sp>
        <p:nvSpPr>
          <p:cNvPr id="6" name="Google Shape;319;p7">
            <a:extLst>
              <a:ext uri="{FF2B5EF4-FFF2-40B4-BE49-F238E27FC236}">
                <a16:creationId xmlns:a16="http://schemas.microsoft.com/office/drawing/2014/main" id="{C9FE6D15-8D47-B41A-ED9C-9EF126F6006F}"/>
              </a:ext>
            </a:extLst>
          </p:cNvPr>
          <p:cNvSpPr/>
          <p:nvPr/>
        </p:nvSpPr>
        <p:spPr>
          <a:xfrm>
            <a:off x="6752104" y="2632132"/>
            <a:ext cx="1257075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bg2">
                    <a:lumMod val="10000"/>
                    <a:lumOff val="90000"/>
                  </a:schemeClr>
                </a:solidFill>
                <a:highlight>
                  <a:srgbClr val="535454"/>
                </a:highlight>
                <a:latin typeface="Calibri"/>
                <a:ea typeface="Calibri"/>
                <a:cs typeface="Calibri"/>
                <a:sym typeface="Calibri"/>
              </a:rPr>
              <a:t>Вечная мерзлота</a:t>
            </a:r>
            <a:endParaRPr dirty="0">
              <a:solidFill>
                <a:schemeClr val="bg2">
                  <a:lumMod val="10000"/>
                  <a:lumOff val="90000"/>
                </a:schemeClr>
              </a:solidFill>
              <a:highlight>
                <a:srgbClr val="535454"/>
              </a:highlight>
            </a:endParaRPr>
          </a:p>
        </p:txBody>
      </p:sp>
      <p:sp>
        <p:nvSpPr>
          <p:cNvPr id="7" name="Google Shape;320;p7">
            <a:extLst>
              <a:ext uri="{FF2B5EF4-FFF2-40B4-BE49-F238E27FC236}">
                <a16:creationId xmlns:a16="http://schemas.microsoft.com/office/drawing/2014/main" id="{018E9658-008D-DE1C-37EA-9CDFAD240E8E}"/>
              </a:ext>
            </a:extLst>
          </p:cNvPr>
          <p:cNvSpPr/>
          <p:nvPr/>
        </p:nvSpPr>
        <p:spPr>
          <a:xfrm>
            <a:off x="7647842" y="4282685"/>
            <a:ext cx="1312895" cy="9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Качество воды и </a:t>
            </a:r>
            <a:r>
              <a:rPr lang="ru-RU" sz="1600" b="0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биоразно</a:t>
            </a:r>
            <a:r>
              <a:rPr lang="ru-RU" sz="16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ru-RU" sz="1600" b="0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образие</a:t>
            </a:r>
            <a:endParaRPr dirty="0"/>
          </a:p>
        </p:txBody>
      </p:sp>
      <p:sp>
        <p:nvSpPr>
          <p:cNvPr id="8" name="Google Shape;321;p7">
            <a:extLst>
              <a:ext uri="{FF2B5EF4-FFF2-40B4-BE49-F238E27FC236}">
                <a16:creationId xmlns:a16="http://schemas.microsoft.com/office/drawing/2014/main" id="{B4F51DBE-76E7-B639-03B1-E282D91FD7DC}"/>
              </a:ext>
            </a:extLst>
          </p:cNvPr>
          <p:cNvSpPr/>
          <p:nvPr/>
        </p:nvSpPr>
        <p:spPr>
          <a:xfrm>
            <a:off x="1824133" y="4067820"/>
            <a:ext cx="1516762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Производство гидроэнергии</a:t>
            </a:r>
            <a:endParaRPr dirty="0"/>
          </a:p>
        </p:txBody>
      </p:sp>
      <p:sp>
        <p:nvSpPr>
          <p:cNvPr id="9" name="Google Shape;322;p7">
            <a:extLst>
              <a:ext uri="{FF2B5EF4-FFF2-40B4-BE49-F238E27FC236}">
                <a16:creationId xmlns:a16="http://schemas.microsoft.com/office/drawing/2014/main" id="{9EEFDC6C-A5B0-E96D-DE6C-6A39149F17AA}"/>
              </a:ext>
            </a:extLst>
          </p:cNvPr>
          <p:cNvSpPr/>
          <p:nvPr/>
        </p:nvSpPr>
        <p:spPr>
          <a:xfrm>
            <a:off x="295491" y="4894666"/>
            <a:ext cx="1191352" cy="29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Поселения</a:t>
            </a:r>
            <a:endParaRPr dirty="0"/>
          </a:p>
        </p:txBody>
      </p:sp>
      <p:sp>
        <p:nvSpPr>
          <p:cNvPr id="10" name="Google Shape;323;p7">
            <a:extLst>
              <a:ext uri="{FF2B5EF4-FFF2-40B4-BE49-F238E27FC236}">
                <a16:creationId xmlns:a16="http://schemas.microsoft.com/office/drawing/2014/main" id="{225C25E6-B8D5-E6CC-B2CA-85A279921671}"/>
              </a:ext>
            </a:extLst>
          </p:cNvPr>
          <p:cNvSpPr/>
          <p:nvPr/>
        </p:nvSpPr>
        <p:spPr>
          <a:xfrm>
            <a:off x="2852706" y="5163197"/>
            <a:ext cx="1312894" cy="28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Земледелие</a:t>
            </a:r>
            <a:endParaRPr dirty="0"/>
          </a:p>
        </p:txBody>
      </p:sp>
      <p:sp>
        <p:nvSpPr>
          <p:cNvPr id="11" name="Google Shape;324;p7">
            <a:extLst>
              <a:ext uri="{FF2B5EF4-FFF2-40B4-BE49-F238E27FC236}">
                <a16:creationId xmlns:a16="http://schemas.microsoft.com/office/drawing/2014/main" id="{83C7508D-1C35-AB8B-9ACA-3DEDBC0C8625}"/>
              </a:ext>
            </a:extLst>
          </p:cNvPr>
          <p:cNvSpPr/>
          <p:nvPr/>
        </p:nvSpPr>
        <p:spPr>
          <a:xfrm>
            <a:off x="4343127" y="2145885"/>
            <a:ext cx="872796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Зимний спорт</a:t>
            </a:r>
            <a:endParaRPr dirty="0"/>
          </a:p>
        </p:txBody>
      </p:sp>
      <p:sp>
        <p:nvSpPr>
          <p:cNvPr id="12" name="Google Shape;325;p7">
            <a:extLst>
              <a:ext uri="{FF2B5EF4-FFF2-40B4-BE49-F238E27FC236}">
                <a16:creationId xmlns:a16="http://schemas.microsoft.com/office/drawing/2014/main" id="{AE2D5E92-E0A9-B7C5-77B5-B13BFBC1CA23}"/>
              </a:ext>
            </a:extLst>
          </p:cNvPr>
          <p:cNvSpPr/>
          <p:nvPr/>
        </p:nvSpPr>
        <p:spPr>
          <a:xfrm>
            <a:off x="8189669" y="2299409"/>
            <a:ext cx="1262012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Уникальные виды</a:t>
            </a:r>
            <a:endParaRPr dirty="0"/>
          </a:p>
        </p:txBody>
      </p:sp>
      <p:sp>
        <p:nvSpPr>
          <p:cNvPr id="13" name="Google Shape;326;p7">
            <a:extLst>
              <a:ext uri="{FF2B5EF4-FFF2-40B4-BE49-F238E27FC236}">
                <a16:creationId xmlns:a16="http://schemas.microsoft.com/office/drawing/2014/main" id="{D6B21766-31AE-9215-FB3F-44867ED6D6E4}"/>
              </a:ext>
            </a:extLst>
          </p:cNvPr>
          <p:cNvSpPr/>
          <p:nvPr/>
        </p:nvSpPr>
        <p:spPr>
          <a:xfrm>
            <a:off x="1855165" y="5975883"/>
            <a:ext cx="2265898" cy="28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Трансграничные реки</a:t>
            </a:r>
            <a:endParaRPr dirty="0"/>
          </a:p>
        </p:txBody>
      </p:sp>
      <p:sp>
        <p:nvSpPr>
          <p:cNvPr id="14" name="Google Shape;327;p7">
            <a:extLst>
              <a:ext uri="{FF2B5EF4-FFF2-40B4-BE49-F238E27FC236}">
                <a16:creationId xmlns:a16="http://schemas.microsoft.com/office/drawing/2014/main" id="{04B603A7-3EDB-DADE-33BE-59EDE3C3D73C}"/>
              </a:ext>
            </a:extLst>
          </p:cNvPr>
          <p:cNvSpPr/>
          <p:nvPr/>
        </p:nvSpPr>
        <p:spPr>
          <a:xfrm>
            <a:off x="6380330" y="5882979"/>
            <a:ext cx="1955985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Водно</a:t>
            </a:r>
            <a:r>
              <a:rPr lang="ru-RU" sz="16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-болотные угодья</a:t>
            </a:r>
            <a:endParaRPr dirty="0"/>
          </a:p>
        </p:txBody>
      </p:sp>
      <p:sp>
        <p:nvSpPr>
          <p:cNvPr id="36" name="Google Shape;889;p21">
            <a:extLst>
              <a:ext uri="{FF2B5EF4-FFF2-40B4-BE49-F238E27FC236}">
                <a16:creationId xmlns:a16="http://schemas.microsoft.com/office/drawing/2014/main" id="{144BD5B1-4921-4584-939C-66C46BF85B4D}"/>
              </a:ext>
            </a:extLst>
          </p:cNvPr>
          <p:cNvSpPr txBox="1"/>
          <p:nvPr/>
        </p:nvSpPr>
        <p:spPr>
          <a:xfrm>
            <a:off x="3450525" y="6488876"/>
            <a:ext cx="997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Подготовлено</a:t>
            </a:r>
          </a:p>
        </p:txBody>
      </p:sp>
      <p:pic>
        <p:nvPicPr>
          <p:cNvPr id="15" name="Google Shape;265;p9" descr="A blue and black snowflake with a plus and arrows&#10;&#10;AI-generated content may be incorrect.">
            <a:extLst>
              <a:ext uri="{FF2B5EF4-FFF2-40B4-BE49-F238E27FC236}">
                <a16:creationId xmlns:a16="http://schemas.microsoft.com/office/drawing/2014/main" id="{0C5686B3-B973-91AA-DBBC-AE54786F1E5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745" y="6384126"/>
            <a:ext cx="366292" cy="3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97;p2">
            <a:extLst>
              <a:ext uri="{FF2B5EF4-FFF2-40B4-BE49-F238E27FC236}">
                <a16:creationId xmlns:a16="http://schemas.microsoft.com/office/drawing/2014/main" id="{8B3F3E36-5656-C5E9-D74B-0505EA93E9B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6048" b="25520"/>
          <a:stretch/>
        </p:blipFill>
        <p:spPr>
          <a:xfrm>
            <a:off x="2315401" y="6389442"/>
            <a:ext cx="890313" cy="43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99;p2">
            <a:extLst>
              <a:ext uri="{FF2B5EF4-FFF2-40B4-BE49-F238E27FC236}">
                <a16:creationId xmlns:a16="http://schemas.microsoft.com/office/drawing/2014/main" id="{98758BD5-15EA-9606-0467-C4022B00359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3704" y="6438985"/>
            <a:ext cx="312920" cy="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A green logo with text&#10;&#10;AI-generated content may be incorrect.">
            <a:extLst>
              <a:ext uri="{FF2B5EF4-FFF2-40B4-BE49-F238E27FC236}">
                <a16:creationId xmlns:a16="http://schemas.microsoft.com/office/drawing/2014/main" id="{DC18C65F-168C-C846-0C64-0119716FCA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2425" y="6395724"/>
            <a:ext cx="507431" cy="376539"/>
          </a:xfrm>
          <a:prstGeom prst="rect">
            <a:avLst/>
          </a:prstGeom>
        </p:spPr>
      </p:pic>
      <p:cxnSp>
        <p:nvCxnSpPr>
          <p:cNvPr id="20" name="Google Shape;349;p8">
            <a:extLst>
              <a:ext uri="{FF2B5EF4-FFF2-40B4-BE49-F238E27FC236}">
                <a16:creationId xmlns:a16="http://schemas.microsoft.com/office/drawing/2014/main" id="{355241B6-F123-BCED-B6FC-F9DC0164398C}"/>
              </a:ext>
            </a:extLst>
          </p:cNvPr>
          <p:cNvCxnSpPr>
            <a:cxnSpLocks/>
          </p:cNvCxnSpPr>
          <p:nvPr/>
        </p:nvCxnSpPr>
        <p:spPr>
          <a:xfrm>
            <a:off x="335102" y="829357"/>
            <a:ext cx="9244327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323;p7">
            <a:extLst>
              <a:ext uri="{FF2B5EF4-FFF2-40B4-BE49-F238E27FC236}">
                <a16:creationId xmlns:a16="http://schemas.microsoft.com/office/drawing/2014/main" id="{C415834D-EAA1-EE5F-30A8-5E4B998391CC}"/>
              </a:ext>
            </a:extLst>
          </p:cNvPr>
          <p:cNvSpPr/>
          <p:nvPr/>
        </p:nvSpPr>
        <p:spPr>
          <a:xfrm>
            <a:off x="5474946" y="3776917"/>
            <a:ext cx="1312894" cy="28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Сток воды</a:t>
            </a:r>
            <a:endParaRPr dirty="0"/>
          </a:p>
        </p:txBody>
      </p:sp>
      <p:sp>
        <p:nvSpPr>
          <p:cNvPr id="21" name="Google Shape;324;p7">
            <a:extLst>
              <a:ext uri="{FF2B5EF4-FFF2-40B4-BE49-F238E27FC236}">
                <a16:creationId xmlns:a16="http://schemas.microsoft.com/office/drawing/2014/main" id="{C8511D47-AA71-C1AE-0EEC-C37CF0E337EF}"/>
              </a:ext>
            </a:extLst>
          </p:cNvPr>
          <p:cNvSpPr/>
          <p:nvPr/>
        </p:nvSpPr>
        <p:spPr>
          <a:xfrm>
            <a:off x="3042602" y="2069555"/>
            <a:ext cx="872796" cy="28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Туризм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4">
      <a:dk1>
        <a:srgbClr val="1C1C1C"/>
      </a:dk1>
      <a:lt1>
        <a:srgbClr val="FFFFFF"/>
      </a:lt1>
      <a:dk2>
        <a:srgbClr val="0E2841"/>
      </a:dk2>
      <a:lt2>
        <a:srgbClr val="E8E8E8"/>
      </a:lt2>
      <a:accent1>
        <a:srgbClr val="1E3263"/>
      </a:accent1>
      <a:accent2>
        <a:srgbClr val="0076B8"/>
      </a:accent2>
      <a:accent3>
        <a:srgbClr val="00A7D7"/>
      </a:accent3>
      <a:accent4>
        <a:srgbClr val="9FD3ED"/>
      </a:accent4>
      <a:accent5>
        <a:srgbClr val="3EA635"/>
      </a:accent5>
      <a:accent6>
        <a:srgbClr val="497635"/>
      </a:accent6>
      <a:hlink>
        <a:srgbClr val="0076B8"/>
      </a:hlink>
      <a:folHlink>
        <a:srgbClr val="00A7D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2222</Words>
  <Application>Microsoft Office PowerPoint</Application>
  <PresentationFormat>Widescreen</PresentationFormat>
  <Paragraphs>359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Tahoma</vt:lpstr>
      <vt:lpstr>Calibri</vt:lpstr>
      <vt:lpstr>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Johanna Zwahlen</dc:creator>
  <cp:lastModifiedBy>Victor Novikov</cp:lastModifiedBy>
  <cp:revision>37</cp:revision>
  <dcterms:created xsi:type="dcterms:W3CDTF">2025-03-27T13:56:04Z</dcterms:created>
  <dcterms:modified xsi:type="dcterms:W3CDTF">2025-06-12T13:24:57Z</dcterms:modified>
</cp:coreProperties>
</file>